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xml" ContentType="application/vnd.openxmlformats-officedocument.presentationml.tags+xml"/>
  <Override PartName="/ppt/notesSlides/notesSlide45.xml" ContentType="application/vnd.openxmlformats-officedocument.presentationml.notesSlide+xml"/>
  <Override PartName="/ppt/tags/tag6.xml" ContentType="application/vnd.openxmlformats-officedocument.presentationml.tags+xml"/>
  <Override PartName="/ppt/notesSlides/notesSlide46.xml" ContentType="application/vnd.openxmlformats-officedocument.presentationml.notesSlide+xml"/>
  <Override PartName="/ppt/tags/tag7.xml" ContentType="application/vnd.openxmlformats-officedocument.presentationml.tags+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tags/tag9.xml" ContentType="application/vnd.openxmlformats-officedocument.presentationml.tags+xml"/>
  <Override PartName="/ppt/notesSlides/notesSlide49.xml" ContentType="application/vnd.openxmlformats-officedocument.presentationml.notesSlide+xml"/>
  <Override PartName="/ppt/tags/tag10.xml" ContentType="application/vnd.openxmlformats-officedocument.presentationml.tags+xml"/>
  <Override PartName="/ppt/notesSlides/notesSlide50.xml" ContentType="application/vnd.openxmlformats-officedocument.presentationml.notesSlide+xml"/>
  <Override PartName="/ppt/tags/tag11.xml" ContentType="application/vnd.openxmlformats-officedocument.presentationml.tags+xml"/>
  <Override PartName="/ppt/notesSlides/notesSlide51.xml" ContentType="application/vnd.openxmlformats-officedocument.presentationml.notesSlide+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147468381" r:id="rId2"/>
    <p:sldId id="2147468390" r:id="rId3"/>
    <p:sldId id="2147468382" r:id="rId4"/>
    <p:sldId id="2147468380" r:id="rId5"/>
    <p:sldId id="259" r:id="rId6"/>
    <p:sldId id="260" r:id="rId7"/>
    <p:sldId id="2076138010" r:id="rId8"/>
    <p:sldId id="2076138041" r:id="rId9"/>
    <p:sldId id="2147468383" r:id="rId10"/>
    <p:sldId id="2147468389" r:id="rId11"/>
    <p:sldId id="2076138042" r:id="rId12"/>
    <p:sldId id="2076138048" r:id="rId13"/>
    <p:sldId id="258" r:id="rId14"/>
    <p:sldId id="2076137970" r:id="rId15"/>
    <p:sldId id="2076137971" r:id="rId16"/>
    <p:sldId id="2076137972" r:id="rId17"/>
    <p:sldId id="2076137973" r:id="rId18"/>
    <p:sldId id="2076137974" r:id="rId19"/>
    <p:sldId id="2076137976" r:id="rId20"/>
    <p:sldId id="2076138044" r:id="rId21"/>
    <p:sldId id="275" r:id="rId22"/>
    <p:sldId id="2076137981" r:id="rId23"/>
    <p:sldId id="2076137983" r:id="rId24"/>
    <p:sldId id="2076137985" r:id="rId25"/>
    <p:sldId id="2076137978" r:id="rId26"/>
    <p:sldId id="2076138024" r:id="rId27"/>
    <p:sldId id="2076138026" r:id="rId28"/>
    <p:sldId id="2076138027" r:id="rId29"/>
    <p:sldId id="2076137996" r:id="rId30"/>
    <p:sldId id="2076138000" r:id="rId31"/>
    <p:sldId id="2076138001" r:id="rId32"/>
    <p:sldId id="2076138002" r:id="rId33"/>
    <p:sldId id="2147468384" r:id="rId34"/>
    <p:sldId id="2076138053" r:id="rId35"/>
    <p:sldId id="2076138054" r:id="rId36"/>
    <p:sldId id="2076138055" r:id="rId37"/>
    <p:sldId id="2076138033" r:id="rId38"/>
    <p:sldId id="2076138060" r:id="rId39"/>
    <p:sldId id="2147468364" r:id="rId40"/>
    <p:sldId id="2147468385" r:id="rId41"/>
    <p:sldId id="2147468386" r:id="rId42"/>
    <p:sldId id="2147468396" r:id="rId43"/>
    <p:sldId id="261" r:id="rId44"/>
    <p:sldId id="2147468369" r:id="rId45"/>
    <p:sldId id="2147468370" r:id="rId46"/>
    <p:sldId id="2147468371" r:id="rId47"/>
    <p:sldId id="263" r:id="rId48"/>
    <p:sldId id="293" r:id="rId49"/>
    <p:sldId id="2147468372" r:id="rId50"/>
    <p:sldId id="281" r:id="rId51"/>
    <p:sldId id="282" r:id="rId52"/>
    <p:sldId id="264" r:id="rId53"/>
    <p:sldId id="283" r:id="rId54"/>
    <p:sldId id="284" r:id="rId55"/>
    <p:sldId id="285" r:id="rId56"/>
    <p:sldId id="286" r:id="rId57"/>
    <p:sldId id="271" r:id="rId58"/>
    <p:sldId id="272" r:id="rId59"/>
    <p:sldId id="276" r:id="rId60"/>
    <p:sldId id="277" r:id="rId61"/>
    <p:sldId id="274" r:id="rId62"/>
    <p:sldId id="2147468379" r:id="rId63"/>
    <p:sldId id="2147468363" r:id="rId64"/>
    <p:sldId id="2147468356" r:id="rId65"/>
    <p:sldId id="2147468357" r:id="rId66"/>
    <p:sldId id="2076138063" r:id="rId67"/>
    <p:sldId id="2147468353" r:id="rId68"/>
    <p:sldId id="2147468345" r:id="rId69"/>
    <p:sldId id="2147468329" r:id="rId70"/>
    <p:sldId id="2147468343" r:id="rId71"/>
    <p:sldId id="2076138068" r:id="rId72"/>
    <p:sldId id="2147468358" r:id="rId73"/>
    <p:sldId id="2076138067" r:id="rId74"/>
    <p:sldId id="2147468361" r:id="rId75"/>
    <p:sldId id="2147468397" r:id="rId76"/>
    <p:sldId id="2147468395" r:id="rId77"/>
    <p:sldId id="2147468391" r:id="rId78"/>
    <p:sldId id="207613807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80314960629925"/>
          <c:y val="0.13824884792626729"/>
          <c:w val="0.83064129483814531"/>
          <c:h val="0.74724084958239179"/>
        </c:manualLayout>
      </c:layout>
      <c:barChart>
        <c:barDir val="col"/>
        <c:grouping val="clustered"/>
        <c:varyColors val="0"/>
        <c:ser>
          <c:idx val="0"/>
          <c:order val="0"/>
          <c:tx>
            <c:strRef>
              <c:f>Sheet1!$E$24</c:f>
              <c:strCache>
                <c:ptCount val="1"/>
                <c:pt idx="0">
                  <c:v>PyTorch</c:v>
                </c:pt>
              </c:strCache>
            </c:strRef>
          </c:tx>
          <c:spPr>
            <a:solidFill>
              <a:srgbClr val="00B050"/>
            </a:solidFill>
            <a:ln>
              <a:noFill/>
            </a:ln>
            <a:effectLst/>
          </c:spPr>
          <c:invertIfNegative val="0"/>
          <c:cat>
            <c:strRef>
              <c:f>Sheet1!$F$23:$G$23</c:f>
              <c:strCache>
                <c:ptCount val="2"/>
                <c:pt idx="0">
                  <c:v>1-GPU</c:v>
                </c:pt>
                <c:pt idx="1">
                  <c:v>16-GPU</c:v>
                </c:pt>
              </c:strCache>
            </c:strRef>
          </c:cat>
          <c:val>
            <c:numRef>
              <c:f>Sheet1!$F$24:$G$24</c:f>
              <c:numCache>
                <c:formatCode>General</c:formatCode>
                <c:ptCount val="2"/>
                <c:pt idx="0">
                  <c:v>1.4</c:v>
                </c:pt>
                <c:pt idx="1">
                  <c:v>1.4</c:v>
                </c:pt>
              </c:numCache>
            </c:numRef>
          </c:val>
          <c:extLst>
            <c:ext xmlns:c16="http://schemas.microsoft.com/office/drawing/2014/chart" uri="{C3380CC4-5D6E-409C-BE32-E72D297353CC}">
              <c16:uniqueId val="{00000000-96A7-4087-B334-1FF21E927749}"/>
            </c:ext>
          </c:extLst>
        </c:ser>
        <c:ser>
          <c:idx val="1"/>
          <c:order val="1"/>
          <c:tx>
            <c:strRef>
              <c:f>Sheet1!$E$25</c:f>
              <c:strCache>
                <c:ptCount val="1"/>
                <c:pt idx="0">
                  <c:v>ZeRO</c:v>
                </c:pt>
              </c:strCache>
            </c:strRef>
          </c:tx>
          <c:spPr>
            <a:solidFill>
              <a:srgbClr val="FFC000"/>
            </a:solidFill>
            <a:ln>
              <a:noFill/>
            </a:ln>
            <a:effectLst/>
          </c:spPr>
          <c:invertIfNegative val="0"/>
          <c:cat>
            <c:strRef>
              <c:f>Sheet1!$F$23:$G$23</c:f>
              <c:strCache>
                <c:ptCount val="2"/>
                <c:pt idx="0">
                  <c:v>1-GPU</c:v>
                </c:pt>
                <c:pt idx="1">
                  <c:v>16-GPU</c:v>
                </c:pt>
              </c:strCache>
            </c:strRef>
          </c:cat>
          <c:val>
            <c:numRef>
              <c:f>Sheet1!$F$25:$G$25</c:f>
              <c:numCache>
                <c:formatCode>General</c:formatCode>
                <c:ptCount val="2"/>
                <c:pt idx="0">
                  <c:v>1.4</c:v>
                </c:pt>
                <c:pt idx="1">
                  <c:v>8</c:v>
                </c:pt>
              </c:numCache>
            </c:numRef>
          </c:val>
          <c:extLst>
            <c:ext xmlns:c16="http://schemas.microsoft.com/office/drawing/2014/chart" uri="{C3380CC4-5D6E-409C-BE32-E72D297353CC}">
              <c16:uniqueId val="{00000001-96A7-4087-B334-1FF21E927749}"/>
            </c:ext>
          </c:extLst>
        </c:ser>
        <c:ser>
          <c:idx val="2"/>
          <c:order val="2"/>
          <c:tx>
            <c:strRef>
              <c:f>Sheet1!$E$26</c:f>
              <c:strCache>
                <c:ptCount val="1"/>
                <c:pt idx="0">
                  <c:v>Megatron</c:v>
                </c:pt>
              </c:strCache>
            </c:strRef>
          </c:tx>
          <c:spPr>
            <a:solidFill>
              <a:schemeClr val="accent3"/>
            </a:solidFill>
            <a:ln>
              <a:noFill/>
            </a:ln>
            <a:effectLst/>
          </c:spPr>
          <c:invertIfNegative val="0"/>
          <c:cat>
            <c:strRef>
              <c:f>Sheet1!$F$23:$G$23</c:f>
              <c:strCache>
                <c:ptCount val="2"/>
                <c:pt idx="0">
                  <c:v>1-GPU</c:v>
                </c:pt>
                <c:pt idx="1">
                  <c:v>16-GPU</c:v>
                </c:pt>
              </c:strCache>
            </c:strRef>
          </c:cat>
          <c:val>
            <c:numRef>
              <c:f>Sheet1!$F$26:$G$26</c:f>
              <c:numCache>
                <c:formatCode>General</c:formatCode>
                <c:ptCount val="2"/>
                <c:pt idx="0">
                  <c:v>1.4</c:v>
                </c:pt>
                <c:pt idx="1">
                  <c:v>15</c:v>
                </c:pt>
              </c:numCache>
            </c:numRef>
          </c:val>
          <c:extLst>
            <c:ext xmlns:c16="http://schemas.microsoft.com/office/drawing/2014/chart" uri="{C3380CC4-5D6E-409C-BE32-E72D297353CC}">
              <c16:uniqueId val="{00000002-96A7-4087-B334-1FF21E927749}"/>
            </c:ext>
          </c:extLst>
        </c:ser>
        <c:ser>
          <c:idx val="3"/>
          <c:order val="3"/>
          <c:tx>
            <c:strRef>
              <c:f>Sheet1!$E$27</c:f>
              <c:strCache>
                <c:ptCount val="1"/>
                <c:pt idx="0">
                  <c:v>ZeRO-Offload</c:v>
                </c:pt>
              </c:strCache>
            </c:strRef>
          </c:tx>
          <c:spPr>
            <a:solidFill>
              <a:schemeClr val="accent1"/>
            </a:solidFill>
            <a:ln>
              <a:noFill/>
            </a:ln>
            <a:effectLst/>
          </c:spPr>
          <c:invertIfNegative val="0"/>
          <c:cat>
            <c:strRef>
              <c:f>Sheet1!$F$23:$G$23</c:f>
              <c:strCache>
                <c:ptCount val="2"/>
                <c:pt idx="0">
                  <c:v>1-GPU</c:v>
                </c:pt>
                <c:pt idx="1">
                  <c:v>16-GPU</c:v>
                </c:pt>
              </c:strCache>
            </c:strRef>
          </c:cat>
          <c:val>
            <c:numRef>
              <c:f>Sheet1!$F$27:$G$27</c:f>
              <c:numCache>
                <c:formatCode>General</c:formatCode>
                <c:ptCount val="2"/>
                <c:pt idx="0">
                  <c:v>13</c:v>
                </c:pt>
                <c:pt idx="1">
                  <c:v>70</c:v>
                </c:pt>
              </c:numCache>
            </c:numRef>
          </c:val>
          <c:extLst>
            <c:ext xmlns:c16="http://schemas.microsoft.com/office/drawing/2014/chart" uri="{C3380CC4-5D6E-409C-BE32-E72D297353CC}">
              <c16:uniqueId val="{00000003-96A7-4087-B334-1FF21E927749}"/>
            </c:ext>
          </c:extLst>
        </c:ser>
        <c:dLbls>
          <c:showLegendKey val="0"/>
          <c:showVal val="0"/>
          <c:showCatName val="0"/>
          <c:showSerName val="0"/>
          <c:showPercent val="0"/>
          <c:showBubbleSize val="0"/>
        </c:dLbls>
        <c:gapWidth val="219"/>
        <c:overlap val="-27"/>
        <c:axId val="2093795903"/>
        <c:axId val="2093800895"/>
      </c:barChart>
      <c:catAx>
        <c:axId val="2093795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93800895"/>
        <c:crosses val="autoZero"/>
        <c:auto val="1"/>
        <c:lblAlgn val="ctr"/>
        <c:lblOffset val="100"/>
        <c:noMultiLvlLbl val="0"/>
      </c:catAx>
      <c:valAx>
        <c:axId val="20938008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Model size (billion parameters)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93795903"/>
        <c:crosses val="autoZero"/>
        <c:crossBetween val="between"/>
        <c:majorUnit val="20"/>
      </c:valAx>
      <c:spPr>
        <a:noFill/>
        <a:ln>
          <a:noFill/>
        </a:ln>
        <a:effectLst/>
      </c:spPr>
    </c:plotArea>
    <c:legend>
      <c:legendPos val="b"/>
      <c:layout>
        <c:manualLayout>
          <c:xMode val="edge"/>
          <c:yMode val="edge"/>
          <c:x val="9.8168499623872946E-2"/>
          <c:y val="2.6634649161899868E-2"/>
          <c:w val="0.84926968503937006"/>
          <c:h val="0.1056174026633767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DB5CD-9779-486E-8340-4EC56A681760}" type="doc">
      <dgm:prSet loTypeId="urn:microsoft.com/office/officeart/2008/layout/LinedList" loCatId="list" qsTypeId="urn:microsoft.com/office/officeart/2005/8/quickstyle/simple2" qsCatId="simple" csTypeId="urn:microsoft.com/office/officeart/2005/8/colors/colorful1" csCatId="colorful" phldr="1"/>
      <dgm:spPr/>
      <dgm:t>
        <a:bodyPr/>
        <a:lstStyle/>
        <a:p>
          <a:endParaRPr lang="en-US"/>
        </a:p>
      </dgm:t>
    </dgm:pt>
    <dgm:pt modelId="{F25AC9D4-CF70-4EAD-9BC7-209A7356EECB}">
      <dgm:prSet/>
      <dgm:spPr/>
      <dgm:t>
        <a:bodyPr/>
        <a:lstStyle/>
        <a:p>
          <a:r>
            <a:rPr lang="en-US"/>
            <a:t>Models are growing in size, and we have not reached the accuracy limit</a:t>
          </a:r>
        </a:p>
      </dgm:t>
    </dgm:pt>
    <dgm:pt modelId="{D5173F48-7D1F-433F-AFA8-CE27D827651C}" type="parTrans" cxnId="{F32B606D-A30A-4DAC-9430-CFBBD9C5C22A}">
      <dgm:prSet/>
      <dgm:spPr/>
      <dgm:t>
        <a:bodyPr/>
        <a:lstStyle/>
        <a:p>
          <a:endParaRPr lang="en-US"/>
        </a:p>
      </dgm:t>
    </dgm:pt>
    <dgm:pt modelId="{0887B229-323B-4376-AC8F-6DD434EB872D}" type="sibTrans" cxnId="{F32B606D-A30A-4DAC-9430-CFBBD9C5C22A}">
      <dgm:prSet/>
      <dgm:spPr/>
      <dgm:t>
        <a:bodyPr/>
        <a:lstStyle/>
        <a:p>
          <a:endParaRPr lang="en-US"/>
        </a:p>
      </dgm:t>
    </dgm:pt>
    <dgm:pt modelId="{DC2D97F8-8B16-4161-8131-BAD8E86F62E7}">
      <dgm:prSet/>
      <dgm:spPr/>
      <dgm:t>
        <a:bodyPr/>
        <a:lstStyle/>
        <a:p>
          <a:r>
            <a:rPr lang="en-US"/>
            <a:t>More compute efficient to train larger models than smaller ones to same accuracy</a:t>
          </a:r>
        </a:p>
      </dgm:t>
    </dgm:pt>
    <dgm:pt modelId="{6961D498-B649-4428-AE72-6ED5C4289D46}" type="parTrans" cxnId="{6F3FCA84-871C-4F9D-9369-B09C16501772}">
      <dgm:prSet/>
      <dgm:spPr/>
      <dgm:t>
        <a:bodyPr/>
        <a:lstStyle/>
        <a:p>
          <a:endParaRPr lang="en-US"/>
        </a:p>
      </dgm:t>
    </dgm:pt>
    <dgm:pt modelId="{2B3F9784-0095-4003-A1EC-0B6CEF9F7C8B}" type="sibTrans" cxnId="{6F3FCA84-871C-4F9D-9369-B09C16501772}">
      <dgm:prSet/>
      <dgm:spPr/>
      <dgm:t>
        <a:bodyPr/>
        <a:lstStyle/>
        <a:p>
          <a:endParaRPr lang="en-US"/>
        </a:p>
      </dgm:t>
    </dgm:pt>
    <dgm:pt modelId="{8FEC4279-A53A-49A0-8E33-B010665BE79C}" type="pres">
      <dgm:prSet presAssocID="{613DB5CD-9779-486E-8340-4EC56A681760}" presName="vert0" presStyleCnt="0">
        <dgm:presLayoutVars>
          <dgm:dir/>
          <dgm:animOne val="branch"/>
          <dgm:animLvl val="lvl"/>
        </dgm:presLayoutVars>
      </dgm:prSet>
      <dgm:spPr/>
    </dgm:pt>
    <dgm:pt modelId="{D579DCBE-AC7C-48E9-88E0-B4604853FAAD}" type="pres">
      <dgm:prSet presAssocID="{F25AC9D4-CF70-4EAD-9BC7-209A7356EECB}" presName="thickLine" presStyleLbl="alignNode1" presStyleIdx="0" presStyleCnt="2"/>
      <dgm:spPr/>
    </dgm:pt>
    <dgm:pt modelId="{3EBA0748-0927-471B-976F-4F4163BE373B}" type="pres">
      <dgm:prSet presAssocID="{F25AC9D4-CF70-4EAD-9BC7-209A7356EECB}" presName="horz1" presStyleCnt="0"/>
      <dgm:spPr/>
    </dgm:pt>
    <dgm:pt modelId="{BEC0931A-C5CB-42CC-BD7C-88C0F023C78C}" type="pres">
      <dgm:prSet presAssocID="{F25AC9D4-CF70-4EAD-9BC7-209A7356EECB}" presName="tx1" presStyleLbl="revTx" presStyleIdx="0" presStyleCnt="2"/>
      <dgm:spPr/>
    </dgm:pt>
    <dgm:pt modelId="{2CABFF8C-55CC-4381-A50C-75A118609AF0}" type="pres">
      <dgm:prSet presAssocID="{F25AC9D4-CF70-4EAD-9BC7-209A7356EECB}" presName="vert1" presStyleCnt="0"/>
      <dgm:spPr/>
    </dgm:pt>
    <dgm:pt modelId="{0DB80126-D208-4C75-B357-3240B27CD40C}" type="pres">
      <dgm:prSet presAssocID="{DC2D97F8-8B16-4161-8131-BAD8E86F62E7}" presName="thickLine" presStyleLbl="alignNode1" presStyleIdx="1" presStyleCnt="2"/>
      <dgm:spPr/>
    </dgm:pt>
    <dgm:pt modelId="{026DFACF-59BA-4E2D-9159-FB4727F6AEC3}" type="pres">
      <dgm:prSet presAssocID="{DC2D97F8-8B16-4161-8131-BAD8E86F62E7}" presName="horz1" presStyleCnt="0"/>
      <dgm:spPr/>
    </dgm:pt>
    <dgm:pt modelId="{59564925-6C83-40C6-A0F4-84567CAE141B}" type="pres">
      <dgm:prSet presAssocID="{DC2D97F8-8B16-4161-8131-BAD8E86F62E7}" presName="tx1" presStyleLbl="revTx" presStyleIdx="1" presStyleCnt="2"/>
      <dgm:spPr/>
    </dgm:pt>
    <dgm:pt modelId="{F04F5D6C-8390-4126-B7B4-8BF7442907CC}" type="pres">
      <dgm:prSet presAssocID="{DC2D97F8-8B16-4161-8131-BAD8E86F62E7}" presName="vert1" presStyleCnt="0"/>
      <dgm:spPr/>
    </dgm:pt>
  </dgm:ptLst>
  <dgm:cxnLst>
    <dgm:cxn modelId="{027E9810-AB0D-42A5-B373-19621DEEEB7B}" type="presOf" srcId="{DC2D97F8-8B16-4161-8131-BAD8E86F62E7}" destId="{59564925-6C83-40C6-A0F4-84567CAE141B}" srcOrd="0" destOrd="0" presId="urn:microsoft.com/office/officeart/2008/layout/LinedList"/>
    <dgm:cxn modelId="{F32B606D-A30A-4DAC-9430-CFBBD9C5C22A}" srcId="{613DB5CD-9779-486E-8340-4EC56A681760}" destId="{F25AC9D4-CF70-4EAD-9BC7-209A7356EECB}" srcOrd="0" destOrd="0" parTransId="{D5173F48-7D1F-433F-AFA8-CE27D827651C}" sibTransId="{0887B229-323B-4376-AC8F-6DD434EB872D}"/>
    <dgm:cxn modelId="{6F3FCA84-871C-4F9D-9369-B09C16501772}" srcId="{613DB5CD-9779-486E-8340-4EC56A681760}" destId="{DC2D97F8-8B16-4161-8131-BAD8E86F62E7}" srcOrd="1" destOrd="0" parTransId="{6961D498-B649-4428-AE72-6ED5C4289D46}" sibTransId="{2B3F9784-0095-4003-A1EC-0B6CEF9F7C8B}"/>
    <dgm:cxn modelId="{87F84BB2-83BD-4524-9840-870216A38158}" type="presOf" srcId="{F25AC9D4-CF70-4EAD-9BC7-209A7356EECB}" destId="{BEC0931A-C5CB-42CC-BD7C-88C0F023C78C}" srcOrd="0" destOrd="0" presId="urn:microsoft.com/office/officeart/2008/layout/LinedList"/>
    <dgm:cxn modelId="{50727DB8-A1FA-48B5-BFE4-236063F7FD72}" type="presOf" srcId="{613DB5CD-9779-486E-8340-4EC56A681760}" destId="{8FEC4279-A53A-49A0-8E33-B010665BE79C}" srcOrd="0" destOrd="0" presId="urn:microsoft.com/office/officeart/2008/layout/LinedList"/>
    <dgm:cxn modelId="{8511780D-8885-4100-9EB0-B0558F282811}" type="presParOf" srcId="{8FEC4279-A53A-49A0-8E33-B010665BE79C}" destId="{D579DCBE-AC7C-48E9-88E0-B4604853FAAD}" srcOrd="0" destOrd="0" presId="urn:microsoft.com/office/officeart/2008/layout/LinedList"/>
    <dgm:cxn modelId="{1B8A6913-A8A4-4815-A99D-A2E97BEF43D8}" type="presParOf" srcId="{8FEC4279-A53A-49A0-8E33-B010665BE79C}" destId="{3EBA0748-0927-471B-976F-4F4163BE373B}" srcOrd="1" destOrd="0" presId="urn:microsoft.com/office/officeart/2008/layout/LinedList"/>
    <dgm:cxn modelId="{060B3B35-8DB0-441D-B759-0145C96A1398}" type="presParOf" srcId="{3EBA0748-0927-471B-976F-4F4163BE373B}" destId="{BEC0931A-C5CB-42CC-BD7C-88C0F023C78C}" srcOrd="0" destOrd="0" presId="urn:microsoft.com/office/officeart/2008/layout/LinedList"/>
    <dgm:cxn modelId="{2B5621F5-38BD-41E7-AA9F-688B3E3AB0A6}" type="presParOf" srcId="{3EBA0748-0927-471B-976F-4F4163BE373B}" destId="{2CABFF8C-55CC-4381-A50C-75A118609AF0}" srcOrd="1" destOrd="0" presId="urn:microsoft.com/office/officeart/2008/layout/LinedList"/>
    <dgm:cxn modelId="{37A41D25-B9EE-457A-A265-24E817C7AD40}" type="presParOf" srcId="{8FEC4279-A53A-49A0-8E33-B010665BE79C}" destId="{0DB80126-D208-4C75-B357-3240B27CD40C}" srcOrd="2" destOrd="0" presId="urn:microsoft.com/office/officeart/2008/layout/LinedList"/>
    <dgm:cxn modelId="{47809996-19DB-4303-BE3B-03F4F0EA6711}" type="presParOf" srcId="{8FEC4279-A53A-49A0-8E33-B010665BE79C}" destId="{026DFACF-59BA-4E2D-9159-FB4727F6AEC3}" srcOrd="3" destOrd="0" presId="urn:microsoft.com/office/officeart/2008/layout/LinedList"/>
    <dgm:cxn modelId="{2AD7A347-A211-4BA5-A16D-418F7BDC80C1}" type="presParOf" srcId="{026DFACF-59BA-4E2D-9159-FB4727F6AEC3}" destId="{59564925-6C83-40C6-A0F4-84567CAE141B}" srcOrd="0" destOrd="0" presId="urn:microsoft.com/office/officeart/2008/layout/LinedList"/>
    <dgm:cxn modelId="{486C91DA-3FB6-40CF-A1ED-4F1F4B3C8587}" type="presParOf" srcId="{026DFACF-59BA-4E2D-9159-FB4727F6AEC3}" destId="{F04F5D6C-8390-4126-B7B4-8BF7442907C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69F4F-812C-4009-A1F6-4B9E4596505E}" type="datetimeFigureOut">
              <a:rPr lang="en-US" smtClean="0"/>
              <a:t>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38D34-6121-41C0-B4ED-1766C90E6D4B}" type="slidenum">
              <a:rPr lang="en-US" smtClean="0"/>
              <a:t>‹#›</a:t>
            </a:fld>
            <a:endParaRPr lang="en-US"/>
          </a:p>
        </p:txBody>
      </p:sp>
    </p:spTree>
    <p:extLst>
      <p:ext uri="{BB962C8B-B14F-4D97-AF65-F5344CB8AC3E}">
        <p14:creationId xmlns:p14="http://schemas.microsoft.com/office/powerpoint/2010/main" val="57141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rxiv.org/abs/1710.03740"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D20C18-CEC9-4F45-BF0F-840064EDEEEC}" type="slidenum">
              <a:rPr lang="en-US" smtClean="0"/>
              <a:t>3</a:t>
            </a:fld>
            <a:endParaRPr lang="en-US"/>
          </a:p>
        </p:txBody>
      </p:sp>
    </p:spTree>
    <p:extLst>
      <p:ext uri="{BB962C8B-B14F-4D97-AF65-F5344CB8AC3E}">
        <p14:creationId xmlns:p14="http://schemas.microsoft.com/office/powerpoint/2010/main" val="1922789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distributed DP, the training loop shown on left is executed on each GPU of a distributed GPU cluster shown on the right.</a:t>
            </a:r>
          </a:p>
          <a:p>
            <a:endParaRPr lang="en-US"/>
          </a:p>
          <a:p>
            <a:r>
              <a:rPr lang="en-US"/>
              <a:t>Each GPU runs the same loop but with a different mini-batch. The gradients computed by the backward propagation are averaged across all GPUs using an all-reduce.</a:t>
            </a:r>
          </a:p>
          <a:p>
            <a:endParaRPr lang="en-US"/>
          </a:p>
          <a:p>
            <a:r>
              <a:rPr lang="en-US"/>
              <a:t>Then this averaged gradients are used to update the weights in parallel. </a:t>
            </a:r>
          </a:p>
          <a:p>
            <a:endParaRPr lang="en-US"/>
          </a:p>
          <a:p>
            <a:endParaRPr lang="en-US"/>
          </a:p>
        </p:txBody>
      </p:sp>
      <p:sp>
        <p:nvSpPr>
          <p:cNvPr id="4" name="Slide Number Placeholder 3"/>
          <p:cNvSpPr>
            <a:spLocks noGrp="1"/>
          </p:cNvSpPr>
          <p:nvPr>
            <p:ph type="sldNum" sz="quarter" idx="5"/>
          </p:nvPr>
        </p:nvSpPr>
        <p:spPr/>
        <p:txBody>
          <a:bodyPr/>
          <a:lstStyle/>
          <a:p>
            <a:fld id="{0CE82076-DA9B-4950-AF94-173B4F7BAA45}" type="slidenum">
              <a:rPr lang="en-US" smtClean="0"/>
              <a:t>13</a:t>
            </a:fld>
            <a:endParaRPr lang="en-US"/>
          </a:p>
        </p:txBody>
      </p:sp>
    </p:spTree>
    <p:extLst>
      <p:ext uri="{BB962C8B-B14F-4D97-AF65-F5344CB8AC3E}">
        <p14:creationId xmlns:p14="http://schemas.microsoft.com/office/powerpoint/2010/main" val="1087419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take a look at the memory consumption of each GPU in a data parallel training. Here we show a 16 layer transformer model being trained on 2 data parallel GPUs</a:t>
            </a:r>
          </a:p>
          <a:p>
            <a:endParaRPr lang="en-US"/>
          </a:p>
          <a:p>
            <a:r>
              <a:rPr lang="en-US"/>
              <a:t>Since the training loop is executed on all GPUs in parallel, each GPU must store a replicated copy of the model states. During mixed precision training, they include: …</a:t>
            </a:r>
          </a:p>
        </p:txBody>
      </p:sp>
      <p:sp>
        <p:nvSpPr>
          <p:cNvPr id="4" name="Slide Number Placeholder 3"/>
          <p:cNvSpPr>
            <a:spLocks noGrp="1"/>
          </p:cNvSpPr>
          <p:nvPr>
            <p:ph type="sldNum" sz="quarter" idx="5"/>
          </p:nvPr>
        </p:nvSpPr>
        <p:spPr/>
        <p:txBody>
          <a:bodyPr/>
          <a:lstStyle/>
          <a:p>
            <a:fld id="{0CE82076-DA9B-4950-AF94-173B4F7BAA45}" type="slidenum">
              <a:rPr lang="en-US" smtClean="0"/>
              <a:t>14</a:t>
            </a:fld>
            <a:endParaRPr lang="en-US"/>
          </a:p>
        </p:txBody>
      </p:sp>
    </p:spTree>
    <p:extLst>
      <p:ext uri="{BB962C8B-B14F-4D97-AF65-F5344CB8AC3E}">
        <p14:creationId xmlns:p14="http://schemas.microsoft.com/office/powerpoint/2010/main" val="768164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D20C18-CEC9-4F45-BF0F-840064EDEEEC}" type="slidenum">
              <a:rPr lang="en-US" smtClean="0"/>
              <a:t>19</a:t>
            </a:fld>
            <a:endParaRPr lang="en-US"/>
          </a:p>
        </p:txBody>
      </p:sp>
    </p:spTree>
    <p:extLst>
      <p:ext uri="{BB962C8B-B14F-4D97-AF65-F5344CB8AC3E}">
        <p14:creationId xmlns:p14="http://schemas.microsoft.com/office/powerpoint/2010/main" val="2859385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us now take a look at how ZeRO works. </a:t>
            </a:r>
          </a:p>
        </p:txBody>
      </p:sp>
      <p:sp>
        <p:nvSpPr>
          <p:cNvPr id="4" name="Slide Number Placeholder 3"/>
          <p:cNvSpPr>
            <a:spLocks noGrp="1"/>
          </p:cNvSpPr>
          <p:nvPr>
            <p:ph type="sldNum" sz="quarter" idx="5"/>
          </p:nvPr>
        </p:nvSpPr>
        <p:spPr/>
        <p:txBody>
          <a:bodyPr/>
          <a:lstStyle/>
          <a:p>
            <a:fld id="{0CE82076-DA9B-4950-AF94-173B4F7BAA45}" type="slidenum">
              <a:rPr lang="en-US" smtClean="0"/>
              <a:t>20</a:t>
            </a:fld>
            <a:endParaRPr lang="en-US"/>
          </a:p>
        </p:txBody>
      </p:sp>
    </p:spTree>
    <p:extLst>
      <p:ext uri="{BB962C8B-B14F-4D97-AF65-F5344CB8AC3E}">
        <p14:creationId xmlns:p14="http://schemas.microsoft.com/office/powerpoint/2010/main" val="3302121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before, here we show the memory consumption during data parallel training.. </a:t>
            </a:r>
          </a:p>
        </p:txBody>
      </p:sp>
      <p:sp>
        <p:nvSpPr>
          <p:cNvPr id="4" name="Slide Number Placeholder 3"/>
          <p:cNvSpPr>
            <a:spLocks noGrp="1"/>
          </p:cNvSpPr>
          <p:nvPr>
            <p:ph type="sldNum" sz="quarter" idx="5"/>
          </p:nvPr>
        </p:nvSpPr>
        <p:spPr/>
        <p:txBody>
          <a:bodyPr/>
          <a:lstStyle/>
          <a:p>
            <a:fld id="{0CE82076-DA9B-4950-AF94-173B4F7BAA45}" type="slidenum">
              <a:rPr lang="en-US" smtClean="0"/>
              <a:t>21</a:t>
            </a:fld>
            <a:endParaRPr lang="en-US"/>
          </a:p>
        </p:txBody>
      </p:sp>
    </p:spTree>
    <p:extLst>
      <p:ext uri="{BB962C8B-B14F-4D97-AF65-F5344CB8AC3E}">
        <p14:creationId xmlns:p14="http://schemas.microsoft.com/office/powerpoint/2010/main" val="50713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ZeRO reduces the memory footprint by partitioning the model states instead of replicating them.</a:t>
            </a:r>
          </a:p>
        </p:txBody>
      </p:sp>
      <p:sp>
        <p:nvSpPr>
          <p:cNvPr id="4" name="Slide Number Placeholder 3"/>
          <p:cNvSpPr>
            <a:spLocks noGrp="1"/>
          </p:cNvSpPr>
          <p:nvPr>
            <p:ph type="sldNum" sz="quarter" idx="5"/>
          </p:nvPr>
        </p:nvSpPr>
        <p:spPr/>
        <p:txBody>
          <a:bodyPr/>
          <a:lstStyle/>
          <a:p>
            <a:fld id="{0CE82076-DA9B-4950-AF94-173B4F7BAA45}" type="slidenum">
              <a:rPr lang="en-US" smtClean="0"/>
              <a:t>22</a:t>
            </a:fld>
            <a:endParaRPr lang="en-US"/>
          </a:p>
        </p:txBody>
      </p:sp>
    </p:spTree>
    <p:extLst>
      <p:ext uri="{BB962C8B-B14F-4D97-AF65-F5344CB8AC3E}">
        <p14:creationId xmlns:p14="http://schemas.microsoft.com/office/powerpoint/2010/main" val="499928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Stage 3</a:t>
            </a:r>
          </a:p>
          <a:p>
            <a:r>
              <a:rPr lang="en-US"/>
              <a:t>In the interest of time we will focus on how ZeRO stage 3 in detail since it is the most comprehensive of the three stages.</a:t>
            </a:r>
          </a:p>
        </p:txBody>
      </p:sp>
      <p:sp>
        <p:nvSpPr>
          <p:cNvPr id="4" name="Slide Number Placeholder 3"/>
          <p:cNvSpPr>
            <a:spLocks noGrp="1"/>
          </p:cNvSpPr>
          <p:nvPr>
            <p:ph type="sldNum" sz="quarter" idx="5"/>
          </p:nvPr>
        </p:nvSpPr>
        <p:spPr/>
        <p:txBody>
          <a:bodyPr/>
          <a:lstStyle/>
          <a:p>
            <a:fld id="{0CE82076-DA9B-4950-AF94-173B4F7BAA45}" type="slidenum">
              <a:rPr lang="en-US" smtClean="0"/>
              <a:t>25</a:t>
            </a:fld>
            <a:endParaRPr lang="en-US"/>
          </a:p>
        </p:txBody>
      </p:sp>
    </p:spTree>
    <p:extLst>
      <p:ext uri="{BB962C8B-B14F-4D97-AF65-F5344CB8AC3E}">
        <p14:creationId xmlns:p14="http://schemas.microsoft.com/office/powerpoint/2010/main" val="3987746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figure shows ZeRO Stage 3 on 4 data parallel GPUs. Notice that the model states are partitioned among the four GPUs. </a:t>
            </a:r>
          </a:p>
          <a:p>
            <a:endParaRPr lang="en-US"/>
          </a:p>
          <a:p>
            <a:r>
              <a:rPr lang="en-US"/>
              <a:t>To compute the forward pass on a layer of the model, the parameters for that layer must be broadcasted from the GPU that owns those layers.</a:t>
            </a:r>
          </a:p>
        </p:txBody>
      </p:sp>
      <p:sp>
        <p:nvSpPr>
          <p:cNvPr id="4" name="Slide Number Placeholder 3"/>
          <p:cNvSpPr>
            <a:spLocks noGrp="1"/>
          </p:cNvSpPr>
          <p:nvPr>
            <p:ph type="sldNum" sz="quarter" idx="5"/>
          </p:nvPr>
        </p:nvSpPr>
        <p:spPr/>
        <p:txBody>
          <a:bodyPr/>
          <a:lstStyle/>
          <a:p>
            <a:fld id="{0CE82076-DA9B-4950-AF94-173B4F7BAA45}" type="slidenum">
              <a:rPr lang="en-US" smtClean="0"/>
              <a:t>26</a:t>
            </a:fld>
            <a:endParaRPr lang="en-US"/>
          </a:p>
        </p:txBody>
      </p:sp>
    </p:spTree>
    <p:extLst>
      <p:ext uri="{BB962C8B-B14F-4D97-AF65-F5344CB8AC3E}">
        <p14:creationId xmlns:p14="http://schemas.microsoft.com/office/powerpoint/2010/main" val="3629890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 the backward propagation, the parameters must be broadcasted from the GPUs in the reverse order. In addition, once the gradient for a parameter is computed by the backward pass, it is averaged on the GPU that owns the corresponding parameter using a reduction.</a:t>
            </a:r>
          </a:p>
        </p:txBody>
      </p:sp>
      <p:sp>
        <p:nvSpPr>
          <p:cNvPr id="4" name="Slide Number Placeholder 3"/>
          <p:cNvSpPr>
            <a:spLocks noGrp="1"/>
          </p:cNvSpPr>
          <p:nvPr>
            <p:ph type="sldNum" sz="quarter" idx="5"/>
          </p:nvPr>
        </p:nvSpPr>
        <p:spPr/>
        <p:txBody>
          <a:bodyPr/>
          <a:lstStyle/>
          <a:p>
            <a:fld id="{0CE82076-DA9B-4950-AF94-173B4F7BAA45}" type="slidenum">
              <a:rPr lang="en-US" smtClean="0"/>
              <a:t>27</a:t>
            </a:fld>
            <a:endParaRPr lang="en-US"/>
          </a:p>
        </p:txBody>
      </p:sp>
    </p:spTree>
    <p:extLst>
      <p:ext uri="{BB962C8B-B14F-4D97-AF65-F5344CB8AC3E}">
        <p14:creationId xmlns:p14="http://schemas.microsoft.com/office/powerpoint/2010/main" val="245509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backward pass is completed, each GPU holds the averaged gradients for the parameters that it owns.</a:t>
            </a:r>
          </a:p>
        </p:txBody>
      </p:sp>
      <p:sp>
        <p:nvSpPr>
          <p:cNvPr id="4" name="Slide Number Placeholder 3"/>
          <p:cNvSpPr>
            <a:spLocks noGrp="1"/>
          </p:cNvSpPr>
          <p:nvPr>
            <p:ph type="sldNum" sz="quarter" idx="5"/>
          </p:nvPr>
        </p:nvSpPr>
        <p:spPr/>
        <p:txBody>
          <a:bodyPr/>
          <a:lstStyle/>
          <a:p>
            <a:fld id="{0CE82076-DA9B-4950-AF94-173B4F7BAA45}" type="slidenum">
              <a:rPr lang="en-US" smtClean="0"/>
              <a:t>28</a:t>
            </a:fld>
            <a:endParaRPr lang="en-US"/>
          </a:p>
        </p:txBody>
      </p:sp>
    </p:spTree>
    <p:extLst>
      <p:ext uri="{BB962C8B-B14F-4D97-AF65-F5344CB8AC3E}">
        <p14:creationId xmlns:p14="http://schemas.microsoft.com/office/powerpoint/2010/main" val="480985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me start by motivating the problem and offering a quick overview of our solution.</a:t>
            </a:r>
          </a:p>
        </p:txBody>
      </p:sp>
      <p:sp>
        <p:nvSpPr>
          <p:cNvPr id="4" name="Slide Number Placeholder 3"/>
          <p:cNvSpPr>
            <a:spLocks noGrp="1"/>
          </p:cNvSpPr>
          <p:nvPr>
            <p:ph type="sldNum" sz="quarter" idx="5"/>
          </p:nvPr>
        </p:nvSpPr>
        <p:spPr/>
        <p:txBody>
          <a:bodyPr/>
          <a:lstStyle/>
          <a:p>
            <a:fld id="{0CE82076-DA9B-4950-AF94-173B4F7BAA45}" type="slidenum">
              <a:rPr lang="en-US" smtClean="0"/>
              <a:t>5</a:t>
            </a:fld>
            <a:endParaRPr lang="en-US"/>
          </a:p>
        </p:txBody>
      </p:sp>
    </p:spTree>
    <p:extLst>
      <p:ext uri="{BB962C8B-B14F-4D97-AF65-F5344CB8AC3E}">
        <p14:creationId xmlns:p14="http://schemas.microsoft.com/office/powerpoint/2010/main" val="1878559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look at the memory savings from ZeRO –DP  in terms of the model states</a:t>
            </a:r>
          </a:p>
        </p:txBody>
      </p:sp>
      <p:sp>
        <p:nvSpPr>
          <p:cNvPr id="4" name="Slide Number Placeholder 3"/>
          <p:cNvSpPr>
            <a:spLocks noGrp="1"/>
          </p:cNvSpPr>
          <p:nvPr>
            <p:ph type="sldNum" sz="quarter" idx="5"/>
          </p:nvPr>
        </p:nvSpPr>
        <p:spPr/>
        <p:txBody>
          <a:bodyPr/>
          <a:lstStyle/>
          <a:p>
            <a:fld id="{0CE82076-DA9B-4950-AF94-173B4F7BAA45}" type="slidenum">
              <a:rPr lang="en-US" smtClean="0"/>
              <a:t>29</a:t>
            </a:fld>
            <a:endParaRPr lang="en-US"/>
          </a:p>
        </p:txBody>
      </p:sp>
    </p:spTree>
    <p:extLst>
      <p:ext uri="{BB962C8B-B14F-4D97-AF65-F5344CB8AC3E}">
        <p14:creationId xmlns:p14="http://schemas.microsoft.com/office/powerpoint/2010/main" val="2499944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a:p>
            <a:endParaRPr lang="en-US"/>
          </a:p>
          <a:p>
            <a:r>
              <a:rPr lang="en-US"/>
              <a:t>Now at this point, lets also take a look at the communication volume for ZeRO.</a:t>
            </a:r>
          </a:p>
        </p:txBody>
      </p:sp>
      <p:sp>
        <p:nvSpPr>
          <p:cNvPr id="4" name="Slide Number Placeholder 3"/>
          <p:cNvSpPr>
            <a:spLocks noGrp="1"/>
          </p:cNvSpPr>
          <p:nvPr>
            <p:ph type="sldNum" sz="quarter" idx="5"/>
          </p:nvPr>
        </p:nvSpPr>
        <p:spPr/>
        <p:txBody>
          <a:bodyPr/>
          <a:lstStyle/>
          <a:p>
            <a:fld id="{0CE82076-DA9B-4950-AF94-173B4F7BAA45}" type="slidenum">
              <a:rPr lang="en-US" smtClean="0"/>
              <a:t>31</a:t>
            </a:fld>
            <a:endParaRPr lang="en-US"/>
          </a:p>
        </p:txBody>
      </p:sp>
    </p:spTree>
    <p:extLst>
      <p:ext uri="{BB962C8B-B14F-4D97-AF65-F5344CB8AC3E}">
        <p14:creationId xmlns:p14="http://schemas.microsoft.com/office/powerpoint/2010/main" val="1314911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E82076-DA9B-4950-AF94-173B4F7BAA45}" type="slidenum">
              <a:rPr lang="en-US" smtClean="0"/>
              <a:t>33</a:t>
            </a:fld>
            <a:endParaRPr lang="en-US"/>
          </a:p>
        </p:txBody>
      </p:sp>
    </p:spTree>
    <p:extLst>
      <p:ext uri="{BB962C8B-B14F-4D97-AF65-F5344CB8AC3E}">
        <p14:creationId xmlns:p14="http://schemas.microsoft.com/office/powerpoint/2010/main" val="162075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Our first evaluation looks at the performance of Zero with various model sizes between 1.5B and 170B on 400 </a:t>
            </a:r>
            <a:r>
              <a:rPr lang="en-US" err="1"/>
              <a:t>gpus</a:t>
            </a:r>
            <a:endParaRPr lang="en-US"/>
          </a:p>
          <a:p>
            <a:r>
              <a:rPr lang="en-US"/>
              <a:t>* We see on our left y-axis</a:t>
            </a:r>
          </a:p>
          <a:p>
            <a:r>
              <a:rPr lang="en-US"/>
              <a:t>* We see on our right y-axis the relative speed-up of zero compared with our baseline</a:t>
            </a:r>
          </a:p>
          <a:p>
            <a:r>
              <a:rPr lang="en-US"/>
              <a:t>* The performance of Zero is shown in green dots</a:t>
            </a:r>
          </a:p>
          <a:p>
            <a:r>
              <a:rPr lang="en-US"/>
              <a:t>* The performance of baseline model parallelism in orange and red</a:t>
            </a:r>
          </a:p>
          <a:p>
            <a:endParaRPr lang="en-US"/>
          </a:p>
          <a:p>
            <a:r>
              <a:rPr lang="en-US"/>
              <a:t>* We observe our baseline perf starts to degrade after around 8B parameters</a:t>
            </a:r>
          </a:p>
          <a:p>
            <a:r>
              <a:rPr lang="en-US"/>
              <a:t>* In general we see over a 5x speed-up with ZeRO using models over 40B parameters</a:t>
            </a:r>
          </a:p>
          <a:p>
            <a:r>
              <a:rPr lang="en-US"/>
              <a:t>* We also see that in aggregate most model sizes were able to achieve between 10 and 15 </a:t>
            </a:r>
            <a:r>
              <a:rPr lang="en-US" err="1"/>
              <a:t>Pflops</a:t>
            </a:r>
            <a:endParaRPr lang="en-US"/>
          </a:p>
          <a:p>
            <a:endParaRPr lang="en-US"/>
          </a:p>
          <a:p>
            <a:r>
              <a:rPr lang="en-US"/>
              <a:t>* The performance we see with these models can even increase further if we add additional GPUs due to super-linear properties we’ll see next</a:t>
            </a:r>
          </a:p>
        </p:txBody>
      </p:sp>
      <p:sp>
        <p:nvSpPr>
          <p:cNvPr id="4" name="Slide Number Placeholder 3"/>
          <p:cNvSpPr>
            <a:spLocks noGrp="1"/>
          </p:cNvSpPr>
          <p:nvPr>
            <p:ph type="sldNum" sz="quarter" idx="5"/>
          </p:nvPr>
        </p:nvSpPr>
        <p:spPr/>
        <p:txBody>
          <a:bodyPr/>
          <a:lstStyle/>
          <a:p>
            <a:fld id="{488D99C0-688B-4ABE-B27B-03254DE3AC81}" type="slidenum">
              <a:rPr lang="en-US" smtClean="0"/>
              <a:t>36</a:t>
            </a:fld>
            <a:endParaRPr lang="en-US"/>
          </a:p>
        </p:txBody>
      </p:sp>
    </p:spTree>
    <p:extLst>
      <p:ext uri="{BB962C8B-B14F-4D97-AF65-F5344CB8AC3E}">
        <p14:creationId xmlns:p14="http://schemas.microsoft.com/office/powerpoint/2010/main" val="661303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So ZeRO actually demonstrates super-linear scalability for large model sizes</a:t>
            </a:r>
          </a:p>
          <a:p>
            <a:r>
              <a:rPr lang="en-US"/>
              <a:t>* One way we can show this is by fixing the model size and increasing the number of GPUs used by DP</a:t>
            </a:r>
          </a:p>
          <a:p>
            <a:r>
              <a:rPr lang="en-US"/>
              <a:t>* Typically a linear speed-up...</a:t>
            </a:r>
          </a:p>
          <a:p>
            <a:endParaRPr lang="en-US"/>
          </a:p>
          <a:p>
            <a:r>
              <a:rPr lang="en-US"/>
              <a:t>(4x increase) 64 </a:t>
            </a:r>
            <a:r>
              <a:rPr lang="en-US" err="1"/>
              <a:t>gpus</a:t>
            </a:r>
            <a:r>
              <a:rPr lang="en-US"/>
              <a:t> -&gt; 256 </a:t>
            </a:r>
            <a:r>
              <a:rPr lang="en-US" err="1"/>
              <a:t>gpus</a:t>
            </a:r>
            <a:endParaRPr lang="en-US"/>
          </a:p>
          <a:p>
            <a:r>
              <a:rPr lang="en-US"/>
              <a:t>1,644 total </a:t>
            </a:r>
            <a:r>
              <a:rPr lang="en-US" err="1"/>
              <a:t>Tflops</a:t>
            </a:r>
            <a:r>
              <a:rPr lang="en-US"/>
              <a:t> (64 </a:t>
            </a:r>
            <a:r>
              <a:rPr lang="en-US" err="1"/>
              <a:t>gpus</a:t>
            </a:r>
            <a:r>
              <a:rPr lang="en-US"/>
              <a:t>)</a:t>
            </a:r>
          </a:p>
          <a:p>
            <a:r>
              <a:rPr lang="en-US"/>
              <a:t>10,009 total </a:t>
            </a:r>
            <a:r>
              <a:rPr lang="en-US" err="1"/>
              <a:t>Tflops</a:t>
            </a:r>
            <a:r>
              <a:rPr lang="en-US"/>
              <a:t> (256 </a:t>
            </a:r>
            <a:r>
              <a:rPr lang="en-US" err="1"/>
              <a:t>gpus</a:t>
            </a:r>
            <a:r>
              <a:rPr lang="en-US"/>
              <a:t>)</a:t>
            </a:r>
          </a:p>
          <a:p>
            <a:endParaRPr lang="en-US"/>
          </a:p>
          <a:p>
            <a:r>
              <a:rPr lang="en-US"/>
              <a:t>Not strong/weak scaling</a:t>
            </a:r>
          </a:p>
          <a:p>
            <a:r>
              <a:rPr lang="en-US"/>
              <a:t>See section X.C in the paper for details. Should reference </a:t>
            </a:r>
            <a:r>
              <a:rPr lang="en-US" err="1"/>
              <a:t>bsz</a:t>
            </a:r>
            <a:r>
              <a:rPr lang="en-US"/>
              <a:t> concerns verbally</a:t>
            </a:r>
          </a:p>
        </p:txBody>
      </p:sp>
      <p:sp>
        <p:nvSpPr>
          <p:cNvPr id="4" name="Slide Number Placeholder 3"/>
          <p:cNvSpPr>
            <a:spLocks noGrp="1"/>
          </p:cNvSpPr>
          <p:nvPr>
            <p:ph type="sldNum" sz="quarter" idx="5"/>
          </p:nvPr>
        </p:nvSpPr>
        <p:spPr/>
        <p:txBody>
          <a:bodyPr/>
          <a:lstStyle/>
          <a:p>
            <a:fld id="{488D99C0-688B-4ABE-B27B-03254DE3AC81}" type="slidenum">
              <a:rPr lang="en-US" smtClean="0"/>
              <a:t>37</a:t>
            </a:fld>
            <a:endParaRPr lang="en-US"/>
          </a:p>
        </p:txBody>
      </p:sp>
    </p:spTree>
    <p:extLst>
      <p:ext uri="{BB962C8B-B14F-4D97-AF65-F5344CB8AC3E}">
        <p14:creationId xmlns:p14="http://schemas.microsoft.com/office/powerpoint/2010/main" val="2960658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time of release last spring, the Turing-NLG 17B model was the largest language model</a:t>
            </a:r>
          </a:p>
          <a:p>
            <a:r>
              <a:rPr lang="en-US"/>
              <a:t>* Achieved state of the art on the </a:t>
            </a:r>
            <a:r>
              <a:rPr lang="en-US" err="1"/>
              <a:t>webtext</a:t>
            </a:r>
            <a:r>
              <a:rPr lang="en-US"/>
              <a:t> task</a:t>
            </a:r>
          </a:p>
          <a:p>
            <a:r>
              <a:rPr lang="en-US"/>
              <a:t>* This model was trained alongside the Turing team at Microsoft using ZeRO stage 1 and achieved a throughput of over 41 </a:t>
            </a:r>
            <a:r>
              <a:rPr lang="en-US" err="1"/>
              <a:t>Tflops</a:t>
            </a:r>
            <a:endParaRPr lang="en-US"/>
          </a:p>
        </p:txBody>
      </p:sp>
      <p:sp>
        <p:nvSpPr>
          <p:cNvPr id="4" name="Slide Number Placeholder 3"/>
          <p:cNvSpPr>
            <a:spLocks noGrp="1"/>
          </p:cNvSpPr>
          <p:nvPr>
            <p:ph type="sldNum" sz="quarter" idx="5"/>
          </p:nvPr>
        </p:nvSpPr>
        <p:spPr/>
        <p:txBody>
          <a:bodyPr/>
          <a:lstStyle/>
          <a:p>
            <a:fld id="{BD6B0F83-BB90-4745-A3A8-C4AD4856B3BD}" type="slidenum">
              <a:rPr lang="en-US" smtClean="0"/>
              <a:t>38</a:t>
            </a:fld>
            <a:endParaRPr lang="en-US"/>
          </a:p>
        </p:txBody>
      </p:sp>
    </p:spTree>
    <p:extLst>
      <p:ext uri="{BB962C8B-B14F-4D97-AF65-F5344CB8AC3E}">
        <p14:creationId xmlns:p14="http://schemas.microsoft.com/office/powerpoint/2010/main" val="505965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work is done </a:t>
            </a:r>
          </a:p>
        </p:txBody>
      </p:sp>
      <p:sp>
        <p:nvSpPr>
          <p:cNvPr id="4" name="Slide Number Placeholder 3"/>
          <p:cNvSpPr>
            <a:spLocks noGrp="1"/>
          </p:cNvSpPr>
          <p:nvPr>
            <p:ph type="sldNum" sz="quarter" idx="5"/>
          </p:nvPr>
        </p:nvSpPr>
        <p:spPr/>
        <p:txBody>
          <a:bodyPr/>
          <a:lstStyle/>
          <a:p>
            <a:fld id="{26C7C088-5FA2-5B49-B61E-A8A68A516077}" type="slidenum">
              <a:rPr lang="en-US" smtClean="0"/>
              <a:t>39</a:t>
            </a:fld>
            <a:endParaRPr lang="en-US"/>
          </a:p>
        </p:txBody>
      </p:sp>
    </p:spTree>
    <p:extLst>
      <p:ext uri="{BB962C8B-B14F-4D97-AF65-F5344CB8AC3E}">
        <p14:creationId xmlns:p14="http://schemas.microsoft.com/office/powerpoint/2010/main" val="3551610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40</a:t>
            </a:fld>
            <a:endParaRPr lang="en-US"/>
          </a:p>
        </p:txBody>
      </p:sp>
    </p:spTree>
    <p:extLst>
      <p:ext uri="{BB962C8B-B14F-4D97-AF65-F5344CB8AC3E}">
        <p14:creationId xmlns:p14="http://schemas.microsoft.com/office/powerpoint/2010/main" val="3888215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add animation w. bubble</a:t>
            </a:r>
          </a:p>
        </p:txBody>
      </p:sp>
      <p:sp>
        <p:nvSpPr>
          <p:cNvPr id="4" name="Slide Number Placeholder 3"/>
          <p:cNvSpPr>
            <a:spLocks noGrp="1"/>
          </p:cNvSpPr>
          <p:nvPr>
            <p:ph type="sldNum" sz="quarter" idx="5"/>
          </p:nvPr>
        </p:nvSpPr>
        <p:spPr/>
        <p:txBody>
          <a:bodyPr/>
          <a:lstStyle/>
          <a:p>
            <a:fld id="{CED20C18-CEC9-4F45-BF0F-840064EDEEEC}" type="slidenum">
              <a:rPr lang="en-US" smtClean="0"/>
              <a:t>42</a:t>
            </a:fld>
            <a:endParaRPr lang="en-US"/>
          </a:p>
        </p:txBody>
      </p:sp>
    </p:spTree>
    <p:extLst>
      <p:ext uri="{BB962C8B-B14F-4D97-AF65-F5344CB8AC3E}">
        <p14:creationId xmlns:p14="http://schemas.microsoft.com/office/powerpoint/2010/main" val="1833299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t>
            </a:r>
            <a:r>
              <a:rPr lang="en-US" sz="1200" b="0" i="0" u="none" strike="noStrike" kern="1200">
                <a:solidFill>
                  <a:schemeClr val="tx1"/>
                </a:solidFill>
                <a:effectLst/>
                <a:latin typeface="+mn-lt"/>
                <a:ea typeface="+mn-ea"/>
                <a:cs typeface="+mn-cs"/>
              </a:rPr>
              <a:t> introduce ZeRO-Offload, a novel heterogeneous DL training technology that enables training of multi-billion parameter models on a single GPU without any model refactoring.</a:t>
            </a:r>
          </a:p>
          <a:p>
            <a:endParaRPr lang="en-US" sz="1200" b="0" i="0" u="none" strike="noStrike"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ZeRO-Offload is designed around three main pillars: </a:t>
            </a:r>
            <a:r>
              <a:rPr lang="en-US" sz="1200" b="0" i="0" kern="1200" err="1">
                <a:solidFill>
                  <a:schemeClr val="tx1"/>
                </a:solidFill>
                <a:effectLst/>
                <a:latin typeface="+mn-lt"/>
                <a:ea typeface="+mn-ea"/>
                <a:cs typeface="+mn-cs"/>
              </a:rPr>
              <a:t>i</a:t>
            </a:r>
            <a:r>
              <a:rPr lang="en-US" sz="1200" b="0" i="0" kern="1200">
                <a:solidFill>
                  <a:schemeClr val="tx1"/>
                </a:solidFill>
                <a:effectLst/>
                <a:latin typeface="+mn-lt"/>
                <a:ea typeface="+mn-ea"/>
                <a:cs typeface="+mn-cs"/>
              </a:rPr>
              <a:t>)Efficiency, ii) </a:t>
            </a:r>
            <a:r>
              <a:rPr lang="en-US" sz="1200" b="0" i="0" kern="1200" err="1">
                <a:solidFill>
                  <a:schemeClr val="tx1"/>
                </a:solidFill>
                <a:effectLst/>
                <a:latin typeface="+mn-lt"/>
                <a:ea typeface="+mn-ea"/>
                <a:cs typeface="+mn-cs"/>
              </a:rPr>
              <a:t>Scalabilty</a:t>
            </a:r>
            <a:r>
              <a:rPr lang="en-US" sz="1200" b="0" i="0" kern="1200">
                <a:solidFill>
                  <a:schemeClr val="tx1"/>
                </a:solidFill>
                <a:effectLst/>
                <a:latin typeface="+mn-lt"/>
                <a:ea typeface="+mn-ea"/>
                <a:cs typeface="+mn-cs"/>
              </a:rPr>
              <a:t>, and iii) Usability.</a:t>
            </a: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t>ZerO</a:t>
            </a:r>
            <a:r>
              <a:rPr lang="en-US" sz="1200"/>
              <a:t>-Offload enables to train 13 billion param model on a single NVIDIA V100 GPU at 40 TFLOPS.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Working with ZeRO powered data parallelism, ZeRO-Offload achieves near perfect linear speedup with multiple GPUs.</a:t>
            </a:r>
          </a:p>
          <a:p>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ZeRO-Offload is available as part of an open-source </a:t>
            </a:r>
            <a:r>
              <a:rPr lang="en-US" sz="1200" err="1"/>
              <a:t>PyTorch</a:t>
            </a:r>
            <a:r>
              <a:rPr lang="en-US" sz="1200"/>
              <a:t> library and does not require model refactoring to work</a:t>
            </a:r>
            <a:r>
              <a:rPr lang="en-US"/>
              <a:t>.</a:t>
            </a:r>
          </a:p>
          <a:p>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43</a:t>
            </a:fld>
            <a:endParaRPr lang="en-US"/>
          </a:p>
        </p:txBody>
      </p:sp>
    </p:spTree>
    <p:extLst>
      <p:ext uri="{BB962C8B-B14F-4D97-AF65-F5344CB8AC3E}">
        <p14:creationId xmlns:p14="http://schemas.microsoft.com/office/powerpoint/2010/main" val="239491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 sizes has been increasing at an exponential rate in the last couple of years. </a:t>
            </a:r>
          </a:p>
          <a:p>
            <a:r>
              <a:rPr lang="en-US"/>
              <a:t>Just 4 years ago, the largest language model had less than 100M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Now the largest dense model has over 500B parameters, over 3 orders of magnitude in model size in less than 4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increase in parameter size has resulted in significant improvement in model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Recent research shows that LLMs are more compute efficient than smaller models to achieve similar accuracy</a:t>
            </a:r>
          </a:p>
          <a:p>
            <a:endParaRPr lang="en-US"/>
          </a:p>
          <a:p>
            <a:r>
              <a:rPr lang="en-US"/>
              <a:t>We expect parameter counts to continue to grow, and LLMs to become increasingly more useful</a:t>
            </a:r>
          </a:p>
        </p:txBody>
      </p:sp>
      <p:sp>
        <p:nvSpPr>
          <p:cNvPr id="4" name="Slide Number Placeholder 3"/>
          <p:cNvSpPr>
            <a:spLocks noGrp="1"/>
          </p:cNvSpPr>
          <p:nvPr>
            <p:ph type="sldNum" sz="quarter" idx="5"/>
          </p:nvPr>
        </p:nvSpPr>
        <p:spPr/>
        <p:txBody>
          <a:bodyPr/>
          <a:lstStyle/>
          <a:p>
            <a:fld id="{0CE82076-DA9B-4950-AF94-173B4F7BAA45}" type="slidenum">
              <a:rPr lang="en-US" smtClean="0"/>
              <a:t>6</a:t>
            </a:fld>
            <a:endParaRPr lang="en-US"/>
          </a:p>
        </p:txBody>
      </p:sp>
    </p:spTree>
    <p:extLst>
      <p:ext uri="{BB962C8B-B14F-4D97-AF65-F5344CB8AC3E}">
        <p14:creationId xmlns:p14="http://schemas.microsoft.com/office/powerpoint/2010/main" val="4022732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dig into the details of offload strategy used in zero-offload, let’s review of mixed precision training</a:t>
            </a:r>
          </a:p>
          <a:p>
            <a:endParaRPr lang="en-US"/>
          </a:p>
          <a:p>
            <a:r>
              <a:rPr lang="en-US" sz="1200" b="0" i="0" u="sng" kern="1200">
                <a:solidFill>
                  <a:schemeClr val="tx1"/>
                </a:solidFill>
                <a:effectLst/>
                <a:latin typeface="+mn-lt"/>
                <a:ea typeface="+mn-ea"/>
                <a:cs typeface="+mn-cs"/>
                <a:hlinkClick r:id="rId3"/>
              </a:rPr>
              <a:t>Mixed precision</a:t>
            </a:r>
            <a:r>
              <a:rPr lang="en-US" sz="1200" b="0" i="0" u="none" strike="noStrike" kern="1200">
                <a:solidFill>
                  <a:schemeClr val="tx1"/>
                </a:solidFill>
                <a:effectLst/>
                <a:latin typeface="+mn-lt"/>
                <a:ea typeface="+mn-ea"/>
                <a:cs typeface="+mn-cs"/>
              </a:rPr>
              <a:t> training offers significant computational speedup by performing operations in half-precision format</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graph shows the dataflow of mixed precision training, where </a:t>
            </a:r>
            <a:r>
              <a:rPr lang="en-US" sz="1200" b="0" i="0" kern="1200">
                <a:solidFill>
                  <a:schemeClr val="tx1"/>
                </a:solidFill>
                <a:effectLst/>
                <a:latin typeface="+mn-lt"/>
                <a:ea typeface="+mn-ea"/>
                <a:cs typeface="+mn-cs"/>
              </a:rPr>
              <a:t>the circular nodes represents model states (parameter16,gradient16, parameter32, momentum32, variance32), and the rectangular nodes represents computation (forward, </a:t>
            </a:r>
            <a:r>
              <a:rPr lang="en-US" sz="1200" b="0" i="0" kern="1200" err="1">
                <a:solidFill>
                  <a:schemeClr val="tx1"/>
                </a:solidFill>
                <a:effectLst/>
                <a:latin typeface="+mn-lt"/>
                <a:ea typeface="+mn-ea"/>
                <a:cs typeface="+mn-cs"/>
              </a:rPr>
              <a:t>backward,param</a:t>
            </a:r>
            <a:r>
              <a:rPr lang="en-US" sz="1200" b="0" i="0" kern="1200">
                <a:solidFill>
                  <a:schemeClr val="tx1"/>
                </a:solidFill>
                <a:effectLst/>
                <a:latin typeface="+mn-lt"/>
                <a:ea typeface="+mn-ea"/>
                <a:cs typeface="+mn-cs"/>
              </a:rPr>
              <a:t> update)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In each training step, </a:t>
            </a:r>
            <a:r>
              <a:rPr lang="en-US" sz="1200" kern="1200">
                <a:solidFill>
                  <a:schemeClr val="tx1"/>
                </a:solidFill>
                <a:effectLst/>
                <a:latin typeface="+mn-lt"/>
                <a:ea typeface="+mn-ea"/>
                <a:cs typeface="+mn-cs"/>
              </a:rPr>
              <a:t>an FP16 copy of the parameters used in the forward and backward pass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44</a:t>
            </a:fld>
            <a:endParaRPr lang="en-US"/>
          </a:p>
        </p:txBody>
      </p:sp>
    </p:spTree>
    <p:extLst>
      <p:ext uri="{BB962C8B-B14F-4D97-AF65-F5344CB8AC3E}">
        <p14:creationId xmlns:p14="http://schemas.microsoft.com/office/powerpoint/2010/main" val="751387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order to match the accuracy of the FP32 networks, an FP32 master copy of parameters and optimizer states such as momentum and variance is maintained and updated with the gradient during the optimizer step </a:t>
            </a:r>
            <a:endParaRPr lang="en-US"/>
          </a:p>
          <a:p>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45</a:t>
            </a:fld>
            <a:endParaRPr lang="en-US"/>
          </a:p>
        </p:txBody>
      </p:sp>
    </p:spTree>
    <p:extLst>
      <p:ext uri="{BB962C8B-B14F-4D97-AF65-F5344CB8AC3E}">
        <p14:creationId xmlns:p14="http://schemas.microsoft.com/office/powerpoint/2010/main" val="2577775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the training step,  FP16 parameters is updated based on </a:t>
            </a:r>
            <a:r>
              <a:rPr lang="en-US" sz="1200" kern="1200">
                <a:solidFill>
                  <a:schemeClr val="tx1"/>
                </a:solidFill>
                <a:effectLst/>
                <a:latin typeface="+mn-lt"/>
                <a:ea typeface="+mn-ea"/>
                <a:cs typeface="+mn-cs"/>
              </a:rPr>
              <a:t>FP32 master copy of parameters </a:t>
            </a:r>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46</a:t>
            </a:fld>
            <a:endParaRPr lang="en-US"/>
          </a:p>
        </p:txBody>
      </p:sp>
    </p:spTree>
    <p:extLst>
      <p:ext uri="{BB962C8B-B14F-4D97-AF65-F5344CB8AC3E}">
        <p14:creationId xmlns:p14="http://schemas.microsoft.com/office/powerpoint/2010/main" val="2285177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:1.ZeRO-offload requires orders-of-magnitude fewer computation on CPU compared to GPU, which prevents CPU from becoming a performance bottleneck.</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2. </a:t>
            </a:r>
            <a:r>
              <a:rPr lang="en-US" err="1"/>
              <a:t>ZeRO</a:t>
            </a:r>
            <a:r>
              <a:rPr lang="en-US"/>
              <a:t>-Offload guarantees  the minimization of communication volume between CPU and GPU memory.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3. maximize the memory savings while achieving minimum communication volume</a:t>
            </a:r>
          </a:p>
          <a:p>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47</a:t>
            </a:fld>
            <a:endParaRPr lang="en-US"/>
          </a:p>
        </p:txBody>
      </p:sp>
    </p:spTree>
    <p:extLst>
      <p:ext uri="{BB962C8B-B14F-4D97-AF65-F5344CB8AC3E}">
        <p14:creationId xmlns:p14="http://schemas.microsoft.com/office/powerpoint/2010/main" val="928642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a:t>We analysis the </a:t>
            </a:r>
            <a:r>
              <a:rPr lang="en-US" sz="4800" b="0" i="0" u="none" strike="noStrike" kern="1200">
                <a:solidFill>
                  <a:schemeClr val="tx1"/>
                </a:solidFill>
                <a:effectLst/>
                <a:latin typeface="+mn-lt"/>
                <a:ea typeface="+mn-ea"/>
                <a:cs typeface="+mn-cs"/>
              </a:rPr>
              <a:t>Computational complexity of  DL training. </a:t>
            </a:r>
            <a:r>
              <a:rPr lang="en-US" sz="4800" b="0" i="0" kern="1200">
                <a:solidFill>
                  <a:schemeClr val="tx1"/>
                </a:solidFill>
                <a:effectLst/>
                <a:latin typeface="+mn-lt"/>
                <a:ea typeface="+mn-ea"/>
                <a:cs typeface="+mn-cs"/>
              </a:rPr>
              <a:t>. </a:t>
            </a:r>
          </a:p>
          <a:p>
            <a:r>
              <a:rPr lang="en-US" sz="4800" b="0" i="0" kern="1200">
                <a:solidFill>
                  <a:schemeClr val="tx1"/>
                </a:solidFill>
                <a:effectLst/>
                <a:latin typeface="+mn-lt"/>
                <a:ea typeface="+mn-ea"/>
                <a:cs typeface="+mn-cs"/>
              </a:rPr>
              <a:t>The compute complexity of DL training per iteration is generally given by O(MB), where M is the model size and B is the effective batch size</a:t>
            </a:r>
          </a:p>
          <a:p>
            <a:endParaRPr lang="en-US" sz="4800" b="0" i="0" kern="1200">
              <a:solidFill>
                <a:schemeClr val="tx1"/>
              </a:solidFill>
              <a:effectLst/>
              <a:latin typeface="+mn-lt"/>
              <a:ea typeface="+mn-ea"/>
              <a:cs typeface="+mn-cs"/>
            </a:endParaRPr>
          </a:p>
          <a:p>
            <a:r>
              <a:rPr lang="en-US" sz="4800" b="0" i="0" kern="1200">
                <a:solidFill>
                  <a:schemeClr val="tx1"/>
                </a:solidFill>
                <a:effectLst/>
                <a:latin typeface="+mn-lt"/>
                <a:ea typeface="+mn-ea"/>
                <a:cs typeface="+mn-cs"/>
              </a:rPr>
              <a:t>the forward propagation and </a:t>
            </a:r>
            <a:r>
              <a:rPr lang="en-US" sz="4800" b="0" i="0" kern="1200" err="1">
                <a:solidFill>
                  <a:schemeClr val="tx1"/>
                </a:solidFill>
                <a:effectLst/>
                <a:latin typeface="+mn-lt"/>
                <a:ea typeface="+mn-ea"/>
                <a:cs typeface="+mn-cs"/>
              </a:rPr>
              <a:t>backwardpropagation</a:t>
            </a:r>
            <a:r>
              <a:rPr lang="en-US" sz="4800" b="0" i="0" kern="1200">
                <a:solidFill>
                  <a:schemeClr val="tx1"/>
                </a:solidFill>
                <a:effectLst/>
                <a:latin typeface="+mn-lt"/>
                <a:ea typeface="+mn-ea"/>
                <a:cs typeface="+mn-cs"/>
              </a:rPr>
              <a:t> both of which have a compute complexity of O(MB), which mush be done on GPU</a:t>
            </a:r>
          </a:p>
          <a:p>
            <a:endParaRPr lang="en-US" sz="4800" b="0" i="0" kern="1200">
              <a:solidFill>
                <a:schemeClr val="tx1"/>
              </a:solidFill>
              <a:effectLst/>
              <a:latin typeface="+mn-lt"/>
              <a:ea typeface="+mn-ea"/>
              <a:cs typeface="+mn-cs"/>
            </a:endParaRPr>
          </a:p>
          <a:p>
            <a:br>
              <a:rPr lang="en-US" sz="4800"/>
            </a:br>
            <a:r>
              <a:rPr lang="en-US" sz="1200" b="0" i="0" kern="1200">
                <a:solidFill>
                  <a:schemeClr val="tx1"/>
                </a:solidFill>
                <a:effectLst/>
                <a:latin typeface="+mn-lt"/>
                <a:ea typeface="+mn-ea"/>
                <a:cs typeface="+mn-cs"/>
              </a:rPr>
              <a:t>parameter updates </a:t>
            </a:r>
            <a:r>
              <a:rPr lang="en-US" sz="1200" b="0" i="0" kern="1200" err="1">
                <a:solidFill>
                  <a:schemeClr val="tx1"/>
                </a:solidFill>
                <a:effectLst/>
                <a:latin typeface="+mn-lt"/>
                <a:ea typeface="+mn-ea"/>
                <a:cs typeface="+mn-cs"/>
              </a:rPr>
              <a:t>etc</a:t>
            </a:r>
            <a:r>
              <a:rPr lang="en-US" sz="1200" b="0" i="0" kern="1200">
                <a:solidFill>
                  <a:schemeClr val="tx1"/>
                </a:solidFill>
                <a:effectLst/>
                <a:latin typeface="+mn-lt"/>
                <a:ea typeface="+mn-ea"/>
                <a:cs typeface="+mn-cs"/>
              </a:rPr>
              <a:t> that have </a:t>
            </a:r>
            <a:r>
              <a:rPr lang="en-US" sz="1200" b="0" i="0" kern="1200" err="1">
                <a:solidFill>
                  <a:schemeClr val="tx1"/>
                </a:solidFill>
                <a:effectLst/>
                <a:latin typeface="+mn-lt"/>
                <a:ea typeface="+mn-ea"/>
                <a:cs typeface="+mn-cs"/>
              </a:rPr>
              <a:t>acomplexity</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ofO</a:t>
            </a:r>
            <a:r>
              <a:rPr lang="en-US" sz="1200" b="0" i="0" kern="1200">
                <a:solidFill>
                  <a:schemeClr val="tx1"/>
                </a:solidFill>
                <a:effectLst/>
                <a:latin typeface="+mn-lt"/>
                <a:ea typeface="+mn-ea"/>
                <a:cs typeface="+mn-cs"/>
              </a:rPr>
              <a:t>(M)may be offloaded to CPU</a:t>
            </a:r>
            <a:endParaRPr lang="en-US" sz="4800"/>
          </a:p>
        </p:txBody>
      </p:sp>
      <p:sp>
        <p:nvSpPr>
          <p:cNvPr id="4" name="Slide Number Placeholder 3"/>
          <p:cNvSpPr>
            <a:spLocks noGrp="1"/>
          </p:cNvSpPr>
          <p:nvPr>
            <p:ph type="sldNum" sz="quarter" idx="5"/>
          </p:nvPr>
        </p:nvSpPr>
        <p:spPr/>
        <p:txBody>
          <a:bodyPr/>
          <a:lstStyle/>
          <a:p>
            <a:fld id="{26C7C088-5FA2-5B49-B61E-A8A68A516077}" type="slidenum">
              <a:rPr lang="en-US" smtClean="0"/>
              <a:t>48</a:t>
            </a:fld>
            <a:endParaRPr lang="en-US"/>
          </a:p>
        </p:txBody>
      </p:sp>
    </p:spTree>
    <p:extLst>
      <p:ext uri="{BB962C8B-B14F-4D97-AF65-F5344CB8AC3E}">
        <p14:creationId xmlns:p14="http://schemas.microsoft.com/office/powerpoint/2010/main" val="3424769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t>
            </a:r>
            <a:r>
              <a:rPr lang="en-US" err="1"/>
              <a:t>futher</a:t>
            </a:r>
            <a:r>
              <a:rPr lang="en-US"/>
              <a:t> analysis the </a:t>
            </a:r>
            <a:r>
              <a:rPr lang="en-US" sz="1200" b="0" i="0" kern="1200">
                <a:solidFill>
                  <a:schemeClr val="tx1"/>
                </a:solidFill>
                <a:effectLst/>
                <a:latin typeface="+mn-lt"/>
                <a:ea typeface="+mn-ea"/>
                <a:cs typeface="+mn-cs"/>
              </a:rPr>
              <a:t>data volume in bytes that flows through nodes  during an  iteration.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For a model with M parameters, the data volume in this graph is either 2M where the source node  produces fp16 model states, or4M where the source  node produces fp32 model states.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any partitioning of this graph would require cutting at least two edges, each of which has a edge weight of at least2M, resulting in a total communication of at least 4M</a:t>
            </a:r>
            <a:br>
              <a:rPr lang="en-US"/>
            </a:br>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49</a:t>
            </a:fld>
            <a:endParaRPr lang="en-US"/>
          </a:p>
        </p:txBody>
      </p:sp>
    </p:spTree>
    <p:extLst>
      <p:ext uri="{BB962C8B-B14F-4D97-AF65-F5344CB8AC3E}">
        <p14:creationId xmlns:p14="http://schemas.microsoft.com/office/powerpoint/2010/main" val="2785922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achieve few computation happens on CPU and minimize the computation volume,</a:t>
            </a:r>
          </a:p>
          <a:p>
            <a:r>
              <a:rPr lang="en-US"/>
              <a:t> We choose to offload </a:t>
            </a:r>
            <a:r>
              <a:rPr lang="en-US" sz="1200"/>
              <a:t>fp16 gradients, </a:t>
            </a:r>
            <a:r>
              <a:rPr lang="en-US" sz="1200" b="0" i="0" kern="1200">
                <a:solidFill>
                  <a:schemeClr val="tx1"/>
                </a:solidFill>
                <a:effectLst/>
                <a:latin typeface="+mn-lt"/>
                <a:ea typeface="+mn-ea"/>
                <a:cs typeface="+mn-cs"/>
              </a:rPr>
              <a:t>the fp32 model states (momentum32, variance32 and parameter32) , the Param Update and thefloat2half computation to CPU.</a:t>
            </a:r>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50</a:t>
            </a:fld>
            <a:endParaRPr lang="en-US"/>
          </a:p>
        </p:txBody>
      </p:sp>
    </p:spTree>
    <p:extLst>
      <p:ext uri="{BB962C8B-B14F-4D97-AF65-F5344CB8AC3E}">
        <p14:creationId xmlns:p14="http://schemas.microsoft.com/office/powerpoint/2010/main" val="2899775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t>
            </a:r>
            <a:r>
              <a:rPr lang="en-US" err="1"/>
              <a:t>futher</a:t>
            </a:r>
            <a:r>
              <a:rPr lang="en-US"/>
              <a:t> verify that the offload strategy in </a:t>
            </a:r>
            <a:r>
              <a:rPr lang="en-US" err="1"/>
              <a:t>ZeRO</a:t>
            </a:r>
            <a:r>
              <a:rPr lang="en-US"/>
              <a:t>-offload </a:t>
            </a:r>
            <a:r>
              <a:rPr lang="en-US" b="1"/>
              <a:t>Maximize memory saving </a:t>
            </a:r>
            <a:r>
              <a:rPr lang="en-US"/>
              <a:t>while achieving minimum communication volume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The tables shows </a:t>
            </a:r>
            <a:r>
              <a:rPr lang="en-US" sz="1200" b="0" i="0" kern="1200">
                <a:solidFill>
                  <a:schemeClr val="tx1"/>
                </a:solidFill>
                <a:effectLst/>
                <a:latin typeface="+mn-lt"/>
                <a:ea typeface="+mn-ea"/>
                <a:cs typeface="+mn-cs"/>
              </a:rPr>
              <a:t>the memory savings of all valid partitioning strategies that minimize the communication volume.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max-</a:t>
            </a:r>
            <a:r>
              <a:rPr lang="en-US" sz="1200" b="0" i="0" kern="1200" err="1">
                <a:solidFill>
                  <a:schemeClr val="tx1"/>
                </a:solidFill>
                <a:effectLst/>
                <a:latin typeface="+mn-lt"/>
                <a:ea typeface="+mn-ea"/>
                <a:cs typeface="+mn-cs"/>
              </a:rPr>
              <a:t>imum</a:t>
            </a:r>
            <a:r>
              <a:rPr lang="en-US" sz="1200" b="0" i="0" kern="1200">
                <a:solidFill>
                  <a:schemeClr val="tx1"/>
                </a:solidFill>
                <a:effectLst/>
                <a:latin typeface="+mn-lt"/>
                <a:ea typeface="+mn-ea"/>
                <a:cs typeface="+mn-cs"/>
              </a:rPr>
              <a:t> memory savings of 8x can be achieved by using </a:t>
            </a:r>
            <a:r>
              <a:rPr lang="en-US" sz="1200" b="0" i="0" kern="1200" err="1">
                <a:solidFill>
                  <a:schemeClr val="tx1"/>
                </a:solidFill>
                <a:effectLst/>
                <a:latin typeface="+mn-lt"/>
                <a:ea typeface="+mn-ea"/>
                <a:cs typeface="+mn-cs"/>
              </a:rPr>
              <a:t>ZeRO</a:t>
            </a:r>
            <a:r>
              <a:rPr lang="en-US" sz="1200" b="0" i="0" kern="1200">
                <a:solidFill>
                  <a:schemeClr val="tx1"/>
                </a:solidFill>
                <a:effectLst/>
                <a:latin typeface="+mn-lt"/>
                <a:ea typeface="+mn-ea"/>
                <a:cs typeface="+mn-cs"/>
              </a:rPr>
              <a:t>-Offload strategy </a:t>
            </a:r>
          </a:p>
          <a:p>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51</a:t>
            </a:fld>
            <a:endParaRPr lang="en-US"/>
          </a:p>
        </p:txBody>
      </p:sp>
    </p:spTree>
    <p:extLst>
      <p:ext uri="{BB962C8B-B14F-4D97-AF65-F5344CB8AC3E}">
        <p14:creationId xmlns:p14="http://schemas.microsoft.com/office/powerpoint/2010/main" val="1146364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training process of </a:t>
            </a:r>
            <a:r>
              <a:rPr lang="en-US" sz="1200" err="1"/>
              <a:t>ZeRO</a:t>
            </a:r>
            <a:r>
              <a:rPr lang="en-US" sz="1200"/>
              <a:t>-Offload on a single GPU is as follows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Forward propagation computes the loss without CPU communication.</a:t>
            </a:r>
          </a:p>
          <a:p>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52</a:t>
            </a:fld>
            <a:endParaRPr lang="en-US"/>
          </a:p>
        </p:txBody>
      </p:sp>
    </p:spTree>
    <p:extLst>
      <p:ext uri="{BB962C8B-B14F-4D97-AF65-F5344CB8AC3E}">
        <p14:creationId xmlns:p14="http://schemas.microsoft.com/office/powerpoint/2010/main" val="2561944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During the backward propagation on the loss, </a:t>
            </a:r>
            <a:r>
              <a:rPr lang="en-US" err="1"/>
              <a:t>ZeRO</a:t>
            </a:r>
            <a:r>
              <a:rPr lang="en-US"/>
              <a:t>-Offload transfers gradients for each parameter in small groups to the CPU memory immediately after they are computed.</a:t>
            </a:r>
          </a:p>
          <a:p>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53</a:t>
            </a:fld>
            <a:endParaRPr lang="en-US"/>
          </a:p>
        </p:txBody>
      </p:sp>
    </p:spTree>
    <p:extLst>
      <p:ext uri="{BB962C8B-B14F-4D97-AF65-F5344CB8AC3E}">
        <p14:creationId xmlns:p14="http://schemas.microsoft.com/office/powerpoint/2010/main" val="1297591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Training LLMs requires scaling to multiple GPUS</a:t>
            </a:r>
          </a:p>
          <a:p>
            <a:r>
              <a:rPr lang="en-US"/>
              <a:t>DP is the most popular way to do this but is memory inefficient</a:t>
            </a:r>
          </a:p>
          <a:p>
            <a:endParaRPr lang="en-US"/>
          </a:p>
          <a:p>
            <a:r>
              <a:rPr lang="en-US"/>
              <a:t>When we started this work, the largest published models were 8-11B (e.g., T5, Megatron) and used MP.</a:t>
            </a:r>
          </a:p>
          <a:p>
            <a:r>
              <a:rPr lang="en-US"/>
              <a:t>MP splits parameters/compute across GPUs within a node but requires significant communication which limits its scale.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support continuous growth in model sizes, we need a solution than can not only scale the model size beyond a single node, but also provide good compute efficiency when running on hundreds and thousands of GPUs. The solution must be easy to use so that it is accessible to all data scientists without requiring model refactoring.</a:t>
            </a:r>
          </a:p>
          <a:p>
            <a:endParaRPr lang="en-US"/>
          </a:p>
          <a:p>
            <a:endParaRPr lang="en-US"/>
          </a:p>
          <a:p>
            <a:endParaRPr lang="en-US"/>
          </a:p>
          <a:p>
            <a:r>
              <a:rPr lang="en-US"/>
              <a:t>Model parallelism splits both the parameters and the computation across multiple GPUs.  As a result, it can fit larger models than pure data parallelism but also requires significant communication overhead. This communication overhead, limits the reach of model parallelism. Within a single training node where the GPU-to-GPU communication bandwidth is high, model parallelism can achieve good compute efficiency but beyond it, the compute efficiency degrades rapidly. For example, on a DGX-2 cluster with 16 GPUs per node, model parallelism can be used to train models with up to 20B parameters efficiently, but going larger requires inter node model parallelism, where the compute efficiency is poor.</a:t>
            </a:r>
          </a:p>
          <a:p>
            <a:endParaRPr lang="en-US"/>
          </a:p>
          <a:p>
            <a:r>
              <a:rPr lang="en-US"/>
              <a:t>To support the continuous growth in model sizes, we need a solution than can not only scale the model size beyond a single node, but also provide good compute efficiency when running on hundreds and thousands of GPUs. Furthermore the solution must be easy to use so that it is accessible to all data scientists without requiring model refactoring.</a:t>
            </a:r>
          </a:p>
        </p:txBody>
      </p:sp>
      <p:sp>
        <p:nvSpPr>
          <p:cNvPr id="4" name="Slide Number Placeholder 3"/>
          <p:cNvSpPr>
            <a:spLocks noGrp="1"/>
          </p:cNvSpPr>
          <p:nvPr>
            <p:ph type="sldNum" sz="quarter" idx="5"/>
          </p:nvPr>
        </p:nvSpPr>
        <p:spPr/>
        <p:txBody>
          <a:bodyPr/>
          <a:lstStyle/>
          <a:p>
            <a:fld id="{0CE82076-DA9B-4950-AF94-173B4F7BAA45}" type="slidenum">
              <a:rPr lang="en-US" smtClean="0"/>
              <a:t>7</a:t>
            </a:fld>
            <a:endParaRPr lang="en-US"/>
          </a:p>
        </p:txBody>
      </p:sp>
    </p:spTree>
    <p:extLst>
      <p:ext uri="{BB962C8B-B14F-4D97-AF65-F5344CB8AC3E}">
        <p14:creationId xmlns:p14="http://schemas.microsoft.com/office/powerpoint/2010/main" val="2898545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ZeRO</a:t>
            </a:r>
            <a:r>
              <a:rPr lang="en-US"/>
              <a:t>-Offload updates the fp32 parameters and the remaining optimizer states directly on CPU, and copies the updated fp32 parameters from the CPU memory to the fp16 parameters on the GPU memory asynchronously.</a:t>
            </a:r>
          </a:p>
          <a:p>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54</a:t>
            </a:fld>
            <a:endParaRPr lang="en-US"/>
          </a:p>
        </p:txBody>
      </p:sp>
    </p:spTree>
    <p:extLst>
      <p:ext uri="{BB962C8B-B14F-4D97-AF65-F5344CB8AC3E}">
        <p14:creationId xmlns:p14="http://schemas.microsoft.com/office/powerpoint/2010/main" val="23168498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t>ZeRO</a:t>
            </a:r>
            <a:r>
              <a:rPr lang="en-US" sz="1200"/>
              <a:t>-Offload starts computation for next step on GPU when the updated fp32 parameters copy to the fp16 parameters on the GPU memory </a:t>
            </a:r>
            <a:r>
              <a:rPr lang="en-US" sz="1200" err="1"/>
              <a:t>finshed</a:t>
            </a:r>
            <a:r>
              <a:rPr lang="en-US" sz="1200"/>
              <a:t>.</a:t>
            </a:r>
          </a:p>
          <a:p>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55</a:t>
            </a:fld>
            <a:endParaRPr lang="en-US"/>
          </a:p>
        </p:txBody>
      </p:sp>
    </p:spTree>
    <p:extLst>
      <p:ext uri="{BB962C8B-B14F-4D97-AF65-F5344CB8AC3E}">
        <p14:creationId xmlns:p14="http://schemas.microsoft.com/office/powerpoint/2010/main" val="2518855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redo plot dropping L2L</a:t>
            </a:r>
          </a:p>
        </p:txBody>
      </p:sp>
      <p:sp>
        <p:nvSpPr>
          <p:cNvPr id="4" name="Slide Number Placeholder 3"/>
          <p:cNvSpPr>
            <a:spLocks noGrp="1"/>
          </p:cNvSpPr>
          <p:nvPr>
            <p:ph type="sldNum" sz="quarter" idx="5"/>
          </p:nvPr>
        </p:nvSpPr>
        <p:spPr/>
        <p:txBody>
          <a:bodyPr/>
          <a:lstStyle/>
          <a:p>
            <a:fld id="{CED20C18-CEC9-4F45-BF0F-840064EDEEEC}" type="slidenum">
              <a:rPr lang="en-US" smtClean="0"/>
              <a:t>58</a:t>
            </a:fld>
            <a:endParaRPr lang="en-US"/>
          </a:p>
        </p:txBody>
      </p:sp>
    </p:spTree>
    <p:extLst>
      <p:ext uri="{BB962C8B-B14F-4D97-AF65-F5344CB8AC3E}">
        <p14:creationId xmlns:p14="http://schemas.microsoft.com/office/powerpoint/2010/main" val="20351801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exclude</a:t>
            </a:r>
          </a:p>
          <a:p>
            <a:r>
              <a:rPr lang="en-US" sz="1200" kern="1200">
                <a:solidFill>
                  <a:schemeClr val="tx1"/>
                </a:solidFill>
                <a:effectLst/>
                <a:latin typeface="+mn-lt"/>
                <a:ea typeface="+mn-ea"/>
                <a:cs typeface="+mn-cs"/>
              </a:rPr>
              <a:t>L2L [29] in this test because its implementation does not</a:t>
            </a:r>
          </a:p>
          <a:p>
            <a:r>
              <a:rPr lang="en-US" sz="1200" kern="1200">
                <a:solidFill>
                  <a:schemeClr val="tx1"/>
                </a:solidFill>
                <a:effectLst/>
                <a:latin typeface="+mn-lt"/>
                <a:ea typeface="+mn-ea"/>
                <a:cs typeface="+mn-cs"/>
              </a:rPr>
              <a:t>support multi-GPU training.</a:t>
            </a:r>
          </a:p>
          <a:p>
            <a:endParaRPr lang="en-US" sz="1200" kern="1200">
              <a:solidFill>
                <a:schemeClr val="tx1"/>
              </a:solidFill>
              <a:effectLst/>
              <a:latin typeface="+mn-lt"/>
              <a:ea typeface="+mn-ea"/>
              <a:cs typeface="+mn-cs"/>
            </a:endParaRPr>
          </a:p>
          <a:p>
            <a:r>
              <a:rPr lang="en-US" sz="1200"/>
              <a:t>since </a:t>
            </a:r>
            <a:r>
              <a:rPr lang="en-US" sz="1200" err="1"/>
              <a:t>ZeRO</a:t>
            </a:r>
            <a:r>
              <a:rPr lang="en-US" sz="1200"/>
              <a:t>-Offload can train with larger micro-batch sizes and gives higher throughput</a:t>
            </a:r>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59</a:t>
            </a:fld>
            <a:endParaRPr lang="en-US"/>
          </a:p>
        </p:txBody>
      </p:sp>
    </p:spTree>
    <p:extLst>
      <p:ext uri="{BB962C8B-B14F-4D97-AF65-F5344CB8AC3E}">
        <p14:creationId xmlns:p14="http://schemas.microsoft.com/office/powerpoint/2010/main" val="284055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exclude</a:t>
            </a:r>
          </a:p>
          <a:p>
            <a:r>
              <a:rPr lang="en-US" sz="1200" kern="1200">
                <a:solidFill>
                  <a:schemeClr val="tx1"/>
                </a:solidFill>
                <a:effectLst/>
                <a:latin typeface="+mn-lt"/>
                <a:ea typeface="+mn-ea"/>
                <a:cs typeface="+mn-cs"/>
              </a:rPr>
              <a:t>L2L [29] in this test because its implementation does not</a:t>
            </a:r>
          </a:p>
          <a:p>
            <a:r>
              <a:rPr lang="en-US" sz="1200" kern="1200">
                <a:solidFill>
                  <a:schemeClr val="tx1"/>
                </a:solidFill>
                <a:effectLst/>
                <a:latin typeface="+mn-lt"/>
                <a:ea typeface="+mn-ea"/>
                <a:cs typeface="+mn-cs"/>
              </a:rPr>
              <a:t>support multi-GPU training.</a:t>
            </a:r>
          </a:p>
          <a:p>
            <a:endParaRPr lang="en-US"/>
          </a:p>
        </p:txBody>
      </p:sp>
      <p:sp>
        <p:nvSpPr>
          <p:cNvPr id="4" name="Slide Number Placeholder 3"/>
          <p:cNvSpPr>
            <a:spLocks noGrp="1"/>
          </p:cNvSpPr>
          <p:nvPr>
            <p:ph type="sldNum" sz="quarter" idx="5"/>
          </p:nvPr>
        </p:nvSpPr>
        <p:spPr/>
        <p:txBody>
          <a:bodyPr/>
          <a:lstStyle/>
          <a:p>
            <a:fld id="{26C7C088-5FA2-5B49-B61E-A8A68A516077}" type="slidenum">
              <a:rPr lang="en-US" smtClean="0"/>
              <a:t>60</a:t>
            </a:fld>
            <a:endParaRPr lang="en-US"/>
          </a:p>
        </p:txBody>
      </p:sp>
    </p:spTree>
    <p:extLst>
      <p:ext uri="{BB962C8B-B14F-4D97-AF65-F5344CB8AC3E}">
        <p14:creationId xmlns:p14="http://schemas.microsoft.com/office/powerpoint/2010/main" val="2962548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last two years, model sizes have increased by 240x while the amount of GPU memory has increased by merely 2x. It is no longer possible to fit large models on a single GPU device and DL training systems have evolved to combine multiple forms of parallelism such as tensor-slicing, pipeline parallelism and ZeRO to leverage aggregate GPU memory in a cluster to support training these large models. </a:t>
            </a:r>
          </a:p>
          <a:p>
            <a:endParaRPr lang="en-US"/>
          </a:p>
          <a:p>
            <a:r>
              <a:rPr lang="en-US"/>
              <a:t>Given this large model training landscape, three questions arises:</a:t>
            </a:r>
          </a:p>
          <a:p>
            <a:endParaRPr lang="en-US"/>
          </a:p>
          <a:p>
            <a:pPr marL="228600" indent="-228600">
              <a:buAutoNum type="arabicParenR"/>
            </a:pPr>
            <a:r>
              <a:rPr lang="en-US"/>
              <a:t>How do we sustain the growth in model size, when the aggregate device memory is no longer sufficient to fit large models for training?</a:t>
            </a:r>
          </a:p>
          <a:p>
            <a:pPr marL="228600" indent="-228600">
              <a:buAutoNum type="arabicParenR"/>
            </a:pPr>
            <a:r>
              <a:rPr lang="en-US"/>
              <a:t>Once large models are trained, how do we make them more accessible for fine-tuning?</a:t>
            </a:r>
          </a:p>
          <a:p>
            <a:pPr marL="228600" indent="-228600">
              <a:buAutoNum type="arabicParenR"/>
            </a:pPr>
            <a:r>
              <a:rPr lang="en-US"/>
              <a:t>Existing technology like 3D parallelism that uses tensor-slicing and pipeline parallelism requires major core refactoring which is error prone and painful. Is there a way to simply the pipeline for data scientist for large model training?</a:t>
            </a:r>
          </a:p>
          <a:p>
            <a:pPr marL="228600" indent="-228600">
              <a:buAutoNum type="arabicParenR"/>
            </a:pPr>
            <a:endParaRPr lang="en-US"/>
          </a:p>
          <a:p>
            <a:pPr marL="0" indent="0">
              <a:buNone/>
            </a:pPr>
            <a:r>
              <a:rPr lang="en-US"/>
              <a:t>In the next slides I will talk about how we can address these challenges with ZeRO-Infinity. Let us at the GPU Memory wall</a:t>
            </a:r>
          </a:p>
          <a:p>
            <a:endParaRPr lang="en-US"/>
          </a:p>
        </p:txBody>
      </p:sp>
      <p:sp>
        <p:nvSpPr>
          <p:cNvPr id="4" name="Slide Number Placeholder 3"/>
          <p:cNvSpPr>
            <a:spLocks noGrp="1"/>
          </p:cNvSpPr>
          <p:nvPr>
            <p:ph type="sldNum" sz="quarter" idx="5"/>
          </p:nvPr>
        </p:nvSpPr>
        <p:spPr/>
        <p:txBody>
          <a:bodyPr/>
          <a:lstStyle/>
          <a:p>
            <a:fld id="{7C5917C0-6D30-442A-8B8E-2AF16F74835F}" type="slidenum">
              <a:rPr lang="en-US" smtClean="0"/>
              <a:t>64</a:t>
            </a:fld>
            <a:endParaRPr lang="en-US"/>
          </a:p>
        </p:txBody>
      </p:sp>
    </p:spTree>
    <p:extLst>
      <p:ext uri="{BB962C8B-B14F-4D97-AF65-F5344CB8AC3E}">
        <p14:creationId xmlns:p14="http://schemas.microsoft.com/office/powerpoint/2010/main" val="2291481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Actually, Modern clusters like the NVIDIA DGX-2 </a:t>
            </a:r>
            <a:r>
              <a:rPr lang="en-US" err="1"/>
              <a:t>superpod</a:t>
            </a:r>
            <a:r>
              <a:rPr lang="en-US"/>
              <a:t> have heterogeneous memory systems, where the aggregate GPU accounts for less than 2% of total storage/memory in the system. </a:t>
            </a:r>
          </a:p>
          <a:p>
            <a:endParaRPr lang="en-US"/>
          </a:p>
          <a:p>
            <a:r>
              <a:rPr lang="en-US"/>
              <a:t>From a memory perspective, a single DGX-2 node can support training a 20 billion parameter model with GPU only memory, but if we can leverage the available CPU and NVMe memory, it could support training a trillion parmaeter model. </a:t>
            </a:r>
          </a:p>
          <a:p>
            <a:endParaRPr lang="en-US"/>
          </a:p>
          <a:p>
            <a:r>
              <a:rPr lang="en-US"/>
              <a:t>A model like GPT-3 could be fine-tuned on a single node. </a:t>
            </a:r>
          </a:p>
          <a:p>
            <a:endParaRPr lang="en-US"/>
          </a:p>
          <a:p>
            <a:endParaRPr lang="en-US"/>
          </a:p>
        </p:txBody>
      </p:sp>
      <p:sp>
        <p:nvSpPr>
          <p:cNvPr id="4" name="Slide Number Placeholder 3"/>
          <p:cNvSpPr>
            <a:spLocks noGrp="1"/>
          </p:cNvSpPr>
          <p:nvPr>
            <p:ph type="sldNum" sz="quarter" idx="5"/>
          </p:nvPr>
        </p:nvSpPr>
        <p:spPr/>
        <p:txBody>
          <a:bodyPr/>
          <a:lstStyle/>
          <a:p>
            <a:fld id="{55EA3894-BC09-4CF5-A39B-8EB472A2E12D}" type="slidenum">
              <a:rPr lang="en-US" smtClean="0"/>
              <a:t>65</a:t>
            </a:fld>
            <a:endParaRPr lang="en-US"/>
          </a:p>
        </p:txBody>
      </p:sp>
    </p:spTree>
    <p:extLst>
      <p:ext uri="{BB962C8B-B14F-4D97-AF65-F5344CB8AC3E}">
        <p14:creationId xmlns:p14="http://schemas.microsoft.com/office/powerpoint/2010/main" val="39916483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can we leverage non-GPU memory? Can we simply extend existing parallel technology to leverage CPU/NVME Memory? Lets take a look at our candidates:</a:t>
            </a:r>
          </a:p>
          <a:p>
            <a:endParaRPr lang="en-US"/>
          </a:p>
          <a:p>
            <a:r>
              <a:rPr lang="en-US"/>
              <a:t>Data parallelism replicated data across devices and is thus causes memory explosion due to redundancy</a:t>
            </a:r>
          </a:p>
          <a:p>
            <a:r>
              <a:rPr lang="en-US"/>
              <a:t>Tensor Slicing cannot scale beyond a single node even with data on GPU memory due to communication overhead</a:t>
            </a:r>
          </a:p>
          <a:p>
            <a:r>
              <a:rPr lang="en-US"/>
              <a:t>Pipeline parallelism can scale across nodes and offers great efficiency, but it also requires significant model code refactoring that defeats our goal to simplify large model training</a:t>
            </a:r>
          </a:p>
          <a:p>
            <a:endParaRPr lang="en-US"/>
          </a:p>
          <a:p>
            <a:r>
              <a:rPr lang="en-US"/>
              <a:t>But what about the ZeRO redundancy Optimizer?</a:t>
            </a:r>
          </a:p>
          <a:p>
            <a:r>
              <a:rPr lang="en-US"/>
              <a:t>It can not only scale efficiently across nodes to support trillions of parameters, but also does not require any model code refactoring. So ZeRO seems like a promising candidate. Lets do a quick recap of how it works</a:t>
            </a:r>
          </a:p>
          <a:p>
            <a:endParaRPr lang="en-US"/>
          </a:p>
        </p:txBody>
      </p:sp>
      <p:sp>
        <p:nvSpPr>
          <p:cNvPr id="4" name="Slide Number Placeholder 3"/>
          <p:cNvSpPr>
            <a:spLocks noGrp="1"/>
          </p:cNvSpPr>
          <p:nvPr>
            <p:ph type="sldNum" sz="quarter" idx="5"/>
          </p:nvPr>
        </p:nvSpPr>
        <p:spPr/>
        <p:txBody>
          <a:bodyPr/>
          <a:lstStyle/>
          <a:p>
            <a:fld id="{55EA3894-BC09-4CF5-A39B-8EB472A2E12D}" type="slidenum">
              <a:rPr lang="en-US" smtClean="0"/>
              <a:t>66</a:t>
            </a:fld>
            <a:endParaRPr lang="en-US"/>
          </a:p>
        </p:txBody>
      </p:sp>
    </p:spTree>
    <p:extLst>
      <p:ext uri="{BB962C8B-B14F-4D97-AF65-F5344CB8AC3E}">
        <p14:creationId xmlns:p14="http://schemas.microsoft.com/office/powerpoint/2010/main" val="2081721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we extend </a:t>
            </a:r>
            <a:r>
              <a:rPr lang="en-US" dirty="0" err="1"/>
              <a:t>ZeRO</a:t>
            </a:r>
            <a:r>
              <a:rPr lang="en-US" dirty="0"/>
              <a:t> to use non-GPU memory? </a:t>
            </a:r>
            <a:r>
              <a:rPr lang="en-US"/>
              <a:t> Can</a:t>
            </a:r>
            <a:r>
              <a:rPr lang="en-US" dirty="0"/>
              <a:t> we by simply offload the model states to CPU/</a:t>
            </a:r>
            <a:r>
              <a:rPr lang="en-US"/>
              <a:t>NVMe</a:t>
            </a:r>
            <a:r>
              <a:rPr lang="en-US" dirty="0"/>
              <a:t> memory and move them to GPU only when they are needed.</a:t>
            </a:r>
          </a:p>
          <a:p>
            <a:endParaRPr lang="en-US" dirty="0"/>
          </a:p>
          <a:p>
            <a:r>
              <a:rPr lang="en-US" dirty="0"/>
              <a:t>In theory this would take us beyond the GPU memory wall, but to be practically useful, it is also necessary for the system to achieve good training efficiency or </a:t>
            </a:r>
            <a:r>
              <a:rPr lang="en-US"/>
              <a:t>thoughput</a:t>
            </a:r>
            <a:r>
              <a:rPr lang="en-US" dirty="0"/>
              <a:t>. To understand the impact of this offloading strategy on throughput we perform an analysis that measures the impact of the bandwidth between GPU and NVME/CPU memory on efficiency.</a:t>
            </a:r>
          </a:p>
          <a:p>
            <a:endParaRPr lang="en-US" dirty="0"/>
          </a:p>
          <a:p>
            <a:r>
              <a:rPr lang="en-US" dirty="0"/>
              <a:t>For our analysis, we define a simple efficiency metric as the ratio between compute time and compute and communication time. </a:t>
            </a:r>
          </a:p>
          <a:p>
            <a:r>
              <a:rPr lang="en-US" dirty="0"/>
              <a:t>	The compute time is estimated as a function of total computation during each iteration of training, and peak achievable </a:t>
            </a:r>
            <a:r>
              <a:rPr lang="en-US"/>
              <a:t>thoughput</a:t>
            </a:r>
            <a:r>
              <a:rPr lang="en-US" dirty="0"/>
              <a:t> achievable in the absence of any communication.</a:t>
            </a:r>
          </a:p>
          <a:p>
            <a:r>
              <a:rPr lang="en-US" dirty="0"/>
              <a:t>	The communication time is estimated as a function of total data movement and the slowest data movement bandwidth in the critical part.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can re-write the total data movement as a function </a:t>
            </a:r>
            <a:r>
              <a:rPr lang="en-US" dirty="0" err="1"/>
              <a:t>total_computation</a:t>
            </a:r>
            <a:r>
              <a:rPr lang="en-US" dirty="0"/>
              <a:t> and arithmetic intensity </a:t>
            </a:r>
            <a:r>
              <a:rPr lang="en-US" dirty="0" err="1"/>
              <a:t>wrt</a:t>
            </a:r>
            <a:r>
              <a:rPr lang="en-US" dirty="0"/>
              <a:t> to different data used in the training, and obtain efficiency as a function of the data type, communication bandwidth, achievable peak throughput and arithmetic intensity for a given set of model and training parameters </a:t>
            </a:r>
          </a:p>
          <a:p>
            <a:endParaRPr lang="en-US" dirty="0"/>
          </a:p>
          <a:p>
            <a:endParaRPr lang="en-US" dirty="0"/>
          </a:p>
        </p:txBody>
      </p:sp>
      <p:sp>
        <p:nvSpPr>
          <p:cNvPr id="4" name="Slide Number Placeholder 3"/>
          <p:cNvSpPr>
            <a:spLocks noGrp="1"/>
          </p:cNvSpPr>
          <p:nvPr>
            <p:ph type="sldNum" sz="quarter" idx="5"/>
          </p:nvPr>
        </p:nvSpPr>
        <p:spPr/>
        <p:txBody>
          <a:bodyPr/>
          <a:lstStyle/>
          <a:p>
            <a:fld id="{C12FFD32-E3A7-4C14-9C46-4EA0079E8B3F}" type="slidenum">
              <a:rPr lang="en-US" smtClean="0"/>
              <a:t>67</a:t>
            </a:fld>
            <a:endParaRPr lang="en-US"/>
          </a:p>
        </p:txBody>
      </p:sp>
    </p:spTree>
    <p:extLst>
      <p:ext uri="{BB962C8B-B14F-4D97-AF65-F5344CB8AC3E}">
        <p14:creationId xmlns:p14="http://schemas.microsoft.com/office/powerpoint/2010/main" val="196442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efficiency formulation, we can plot efficiency as a function of bandwidth for different data used during the training such as parameter, gradients, optimizer states and activations, for different batch sizes. These plots can tell us for a given data type, and batch size, how much bandwidth is necessary for </a:t>
            </a:r>
            <a:r>
              <a:rPr lang="en-US"/>
              <a:t>ZeRO</a:t>
            </a:r>
            <a:r>
              <a:rPr lang="en-US" dirty="0"/>
              <a:t> with CPU/</a:t>
            </a:r>
            <a:r>
              <a:rPr lang="en-US" dirty="0" err="1"/>
              <a:t>NVMe</a:t>
            </a:r>
            <a:r>
              <a:rPr lang="en-US" dirty="0"/>
              <a:t> offload to remain efficient.</a:t>
            </a:r>
          </a:p>
          <a:p>
            <a:endParaRPr lang="en-US" dirty="0"/>
          </a:p>
          <a:p>
            <a:r>
              <a:rPr lang="en-US" dirty="0"/>
              <a:t>For example, for the training with </a:t>
            </a:r>
            <a:r>
              <a:rPr lang="en-US"/>
              <a:t>ZeRO</a:t>
            </a:r>
            <a:r>
              <a:rPr lang="en-US" dirty="0"/>
              <a:t> to be efficient on a DGX-2 system where each GPU can achieve about 70 </a:t>
            </a:r>
            <a:r>
              <a:rPr lang="en-US" dirty="0" err="1"/>
              <a:t>TFlops</a:t>
            </a:r>
            <a:r>
              <a:rPr lang="en-US" dirty="0"/>
              <a:t> in real performance without communication, we need 60 GB/s offload communication bandwidth to read and write parameter and gradients, 1.5TB/s bandwidth for optimizer states, and 4 GB/s for activations if we use a batch size of 2K tokens per GPU.</a:t>
            </a:r>
          </a:p>
        </p:txBody>
      </p:sp>
      <p:sp>
        <p:nvSpPr>
          <p:cNvPr id="4" name="Slide Number Placeholder 3"/>
          <p:cNvSpPr>
            <a:spLocks noGrp="1"/>
          </p:cNvSpPr>
          <p:nvPr>
            <p:ph type="sldNum" sz="quarter" idx="5"/>
          </p:nvPr>
        </p:nvSpPr>
        <p:spPr/>
        <p:txBody>
          <a:bodyPr/>
          <a:lstStyle/>
          <a:p>
            <a:fld id="{55EA3894-BC09-4CF5-A39B-8EB472A2E12D}" type="slidenum">
              <a:rPr lang="en-US" smtClean="0"/>
              <a:t>68</a:t>
            </a:fld>
            <a:endParaRPr lang="en-US"/>
          </a:p>
        </p:txBody>
      </p:sp>
    </p:spTree>
    <p:extLst>
      <p:ext uri="{BB962C8B-B14F-4D97-AF65-F5344CB8AC3E}">
        <p14:creationId xmlns:p14="http://schemas.microsoft.com/office/powerpoint/2010/main" val="373828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this goal we developed Zero Redundancy Optimizer</a:t>
            </a:r>
          </a:p>
        </p:txBody>
      </p:sp>
      <p:sp>
        <p:nvSpPr>
          <p:cNvPr id="4" name="Slide Number Placeholder 3"/>
          <p:cNvSpPr>
            <a:spLocks noGrp="1"/>
          </p:cNvSpPr>
          <p:nvPr>
            <p:ph type="sldNum" sz="quarter" idx="5"/>
          </p:nvPr>
        </p:nvSpPr>
        <p:spPr/>
        <p:txBody>
          <a:bodyPr/>
          <a:lstStyle/>
          <a:p>
            <a:fld id="{0CE82076-DA9B-4950-AF94-173B4F7BAA45}" type="slidenum">
              <a:rPr lang="en-US" smtClean="0"/>
              <a:t>8</a:t>
            </a:fld>
            <a:endParaRPr lang="en-US"/>
          </a:p>
        </p:txBody>
      </p:sp>
    </p:spTree>
    <p:extLst>
      <p:ext uri="{BB962C8B-B14F-4D97-AF65-F5344CB8AC3E}">
        <p14:creationId xmlns:p14="http://schemas.microsoft.com/office/powerpoint/2010/main" val="42807456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these requirements, lets consider training a massive model on 1K GPU 64 nodes DGX-2 cluster with ZeRO where parameters, gradients, optimizer states and activations are all offloaded to CPU or NVME memory.</a:t>
            </a:r>
          </a:p>
          <a:p>
            <a:endParaRPr lang="en-US"/>
          </a:p>
          <a:p>
            <a:r>
              <a:rPr lang="en-US"/>
              <a:t>The </a:t>
            </a:r>
            <a:r>
              <a:rPr lang="en-US" err="1"/>
              <a:t>NVMe</a:t>
            </a:r>
            <a:r>
              <a:rPr lang="en-US"/>
              <a:t> peak </a:t>
            </a:r>
            <a:r>
              <a:rPr lang="en-US" err="1"/>
              <a:t>bw</a:t>
            </a:r>
            <a:r>
              <a:rPr lang="en-US"/>
              <a:t> on a DGX-2 system is about 28GB/s, while the CPU memory bandwidth is a couple of hundreds of GB/s. </a:t>
            </a:r>
          </a:p>
          <a:p>
            <a:endParaRPr lang="en-US"/>
          </a:p>
          <a:p>
            <a:r>
              <a:rPr lang="en-US"/>
              <a:t>For parameters and gradients, since each parameter is owned by a unique GPU in ZeRO, the bandwidth from </a:t>
            </a:r>
            <a:r>
              <a:rPr lang="en-US" err="1"/>
              <a:t>NVMe</a:t>
            </a:r>
            <a:r>
              <a:rPr lang="en-US"/>
              <a:t>/CPU is limited by the PCIe link bandwidth between that GPU and the </a:t>
            </a:r>
            <a:r>
              <a:rPr lang="en-US" err="1"/>
              <a:t>NVMe</a:t>
            </a:r>
            <a:r>
              <a:rPr lang="en-US"/>
              <a:t> memory which is only about 12 GB/s. This severely restricts efficiency of ZeRO compared to running it directly from GPU memory.</a:t>
            </a:r>
          </a:p>
          <a:p>
            <a:endParaRPr lang="en-US"/>
          </a:p>
          <a:p>
            <a:r>
              <a:rPr lang="en-US"/>
              <a:t>Optimizer states on the other hand are updated in parallel across all nodes in ZeRO. Therefore, the required data movement can occur in parallel across all nodes, achieving an aggregate the </a:t>
            </a:r>
            <a:r>
              <a:rPr lang="en-US" err="1"/>
              <a:t>NVMe</a:t>
            </a:r>
            <a:r>
              <a:rPr lang="en-US"/>
              <a:t> bandwidth 1.7 TB/s bandwidth across 64 nodes. This is more than sufficient to achieve good efficiency.</a:t>
            </a:r>
          </a:p>
          <a:p>
            <a:endParaRPr lang="en-US"/>
          </a:p>
          <a:p>
            <a:r>
              <a:rPr lang="en-US"/>
              <a:t>Furthermore, while activation memory bandwidth from </a:t>
            </a:r>
            <a:r>
              <a:rPr lang="en-US" err="1"/>
              <a:t>NVMe</a:t>
            </a:r>
            <a:r>
              <a:rPr lang="en-US"/>
              <a:t> is insufficient, the bandwidth from CPU memory is sufficient to achieve good efficiency. </a:t>
            </a:r>
          </a:p>
          <a:p>
            <a:r>
              <a:rPr lang="en-US"/>
              <a:t> </a:t>
            </a:r>
          </a:p>
          <a:p>
            <a:r>
              <a:rPr lang="en-US"/>
              <a:t>In summary, our analysis shows that ZeRO with CPU/</a:t>
            </a:r>
            <a:r>
              <a:rPr lang="en-US" err="1"/>
              <a:t>NVMe</a:t>
            </a:r>
            <a:r>
              <a:rPr lang="en-US"/>
              <a:t> Offload can enable offloading of optimizer states to </a:t>
            </a:r>
            <a:r>
              <a:rPr lang="en-US" err="1"/>
              <a:t>NVMe</a:t>
            </a:r>
            <a:r>
              <a:rPr lang="en-US"/>
              <a:t>, and activations to CPU memory but requires parameters and gradients to stay in GPU memory. While this is very encouraging, leaving parameters and gradients in GPU memory still creates a GPU memory bottleneck. Can we do better and offload everything to completely transcend the GPU memory wall while still remaining efficient? </a:t>
            </a:r>
          </a:p>
          <a:p>
            <a:endParaRPr lang="en-US"/>
          </a:p>
          <a:p>
            <a:r>
              <a:rPr lang="en-US"/>
              <a:t>This was one of the main motivations behind the design of ZeRO-Infinity. </a:t>
            </a:r>
          </a:p>
          <a:p>
            <a:endParaRPr lang="en-US"/>
          </a:p>
          <a:p>
            <a:endParaRPr lang="en-US"/>
          </a:p>
        </p:txBody>
      </p:sp>
      <p:sp>
        <p:nvSpPr>
          <p:cNvPr id="4" name="Slide Number Placeholder 3"/>
          <p:cNvSpPr>
            <a:spLocks noGrp="1"/>
          </p:cNvSpPr>
          <p:nvPr>
            <p:ph type="sldNum" sz="quarter" idx="5"/>
          </p:nvPr>
        </p:nvSpPr>
        <p:spPr/>
        <p:txBody>
          <a:bodyPr/>
          <a:lstStyle/>
          <a:p>
            <a:fld id="{C12FFD32-E3A7-4C14-9C46-4EA0079E8B3F}" type="slidenum">
              <a:rPr lang="en-US" smtClean="0"/>
              <a:t>69</a:t>
            </a:fld>
            <a:endParaRPr lang="en-US"/>
          </a:p>
        </p:txBody>
      </p:sp>
    </p:spTree>
    <p:extLst>
      <p:ext uri="{BB962C8B-B14F-4D97-AF65-F5344CB8AC3E}">
        <p14:creationId xmlns:p14="http://schemas.microsoft.com/office/powerpoint/2010/main" val="196442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core differences between </a:t>
            </a:r>
            <a:r>
              <a:rPr lang="en-US" dirty="0" err="1"/>
              <a:t>ZeRO</a:t>
            </a:r>
            <a:r>
              <a:rPr lang="en-US" dirty="0"/>
              <a:t> and </a:t>
            </a:r>
            <a:r>
              <a:rPr lang="en-US" dirty="0" err="1"/>
              <a:t>ZeRO</a:t>
            </a:r>
            <a:r>
              <a:rPr lang="en-US" dirty="0"/>
              <a:t> Infinity is in data partitioning and communication strategy. </a:t>
            </a:r>
            <a:r>
              <a:rPr lang="en-US" dirty="0" err="1"/>
              <a:t>ZeRO</a:t>
            </a:r>
            <a:r>
              <a:rPr lang="en-US" dirty="0"/>
              <a:t> Infinity partitions each individual parameter across all data parallel GPUs before offloading it to </a:t>
            </a:r>
            <a:r>
              <a:rPr lang="en-US" dirty="0" err="1"/>
              <a:t>NVMe</a:t>
            </a:r>
            <a:r>
              <a:rPr lang="en-US" dirty="0"/>
              <a:t>. When a parameter is needed during training, each of its partition is moved to the owner GPUs using multiple PCIe links in parallel. Then to reconstruct the full-parameter on each GPU, it uses an all-gather operation instead of a broadcast. </a:t>
            </a:r>
          </a:p>
          <a:p>
            <a:endParaRPr lang="en-US" dirty="0"/>
          </a:p>
          <a:p>
            <a:r>
              <a:rPr lang="en-US" dirty="0"/>
              <a:t>Note that this remapping of data allows the </a:t>
            </a:r>
            <a:r>
              <a:rPr lang="en-US" dirty="0" err="1"/>
              <a:t>NVMe</a:t>
            </a:r>
            <a:r>
              <a:rPr lang="en-US" dirty="0"/>
              <a:t> to GPU bandwidth to increase linearly with the number of data parallel GPUs. On a single DGX-2 we can achieve near peak </a:t>
            </a:r>
            <a:r>
              <a:rPr lang="en-US" dirty="0" err="1"/>
              <a:t>NVMe</a:t>
            </a:r>
            <a:r>
              <a:rPr lang="en-US" dirty="0"/>
              <a:t> bandwidth of 28GB/s and on a 64 node cluster, a massive 1.8 TB/s bandwidth, far beyond what is needed to offload parameters and gradients. </a:t>
            </a:r>
          </a:p>
          <a:p>
            <a:endParaRPr lang="en-US" dirty="0"/>
          </a:p>
          <a:p>
            <a:r>
              <a:rPr lang="en-US" dirty="0"/>
              <a:t>The impact of this linear increase in bandwidth is demonstrated with the figure in the bottom showing weak scaling of </a:t>
            </a:r>
            <a:r>
              <a:rPr lang="en-US" dirty="0" err="1"/>
              <a:t>ZeRO</a:t>
            </a:r>
            <a:r>
              <a:rPr lang="en-US" dirty="0"/>
              <a:t>-Infinity and </a:t>
            </a:r>
            <a:r>
              <a:rPr lang="en-US" dirty="0" err="1"/>
              <a:t>ZeRO</a:t>
            </a:r>
            <a:r>
              <a:rPr lang="en-US" dirty="0"/>
              <a:t>-Offload. Note that both of them have similar performance on a single GPU, but </a:t>
            </a:r>
            <a:r>
              <a:rPr lang="en-US" dirty="0" err="1"/>
              <a:t>ZeRO</a:t>
            </a:r>
            <a:r>
              <a:rPr lang="en-US" dirty="0"/>
              <a:t>-Infinity gets over 2x faster with larger number of nodes due to the increased aggregate </a:t>
            </a:r>
            <a:r>
              <a:rPr lang="en-US" dirty="0" err="1"/>
              <a:t>NVMe</a:t>
            </a:r>
            <a:r>
              <a:rPr lang="en-US" dirty="0"/>
              <a:t> bandwidth. In fact, at scale </a:t>
            </a:r>
            <a:r>
              <a:rPr lang="en-US" dirty="0" err="1"/>
              <a:t>ZeRO</a:t>
            </a:r>
            <a:r>
              <a:rPr lang="en-US" dirty="0"/>
              <a:t>-Infinity is no longer bottlenecked by the </a:t>
            </a:r>
            <a:r>
              <a:rPr lang="en-US" dirty="0" err="1"/>
              <a:t>NVMe</a:t>
            </a:r>
            <a:r>
              <a:rPr lang="en-US" dirty="0"/>
              <a:t> or CPU bandwidth but rather by the GPU-GPU bandwidth of the </a:t>
            </a:r>
            <a:r>
              <a:rPr lang="en-US" dirty="0" err="1"/>
              <a:t>Allgather</a:t>
            </a:r>
            <a:r>
              <a:rPr lang="en-US" dirty="0"/>
              <a:t>.</a:t>
            </a:r>
          </a:p>
          <a:p>
            <a:endParaRPr lang="en-US" dirty="0"/>
          </a:p>
          <a:p>
            <a:r>
              <a:rPr lang="en-US" dirty="0"/>
              <a:t>Next my colleague, Tunji will show </a:t>
            </a:r>
            <a:r>
              <a:rPr lang="en-US" dirty="0" err="1"/>
              <a:t>ZeRO</a:t>
            </a:r>
            <a:r>
              <a:rPr lang="en-US" dirty="0"/>
              <a:t>-Infinity in action and provide a deeper dive into optimizations and performance of </a:t>
            </a:r>
            <a:r>
              <a:rPr lang="en-US" dirty="0" err="1"/>
              <a:t>ZeRO</a:t>
            </a:r>
            <a:r>
              <a:rPr lang="en-US" dirty="0"/>
              <a:t>-Infinity.</a:t>
            </a:r>
          </a:p>
          <a:p>
            <a:endParaRPr lang="en-US" dirty="0"/>
          </a:p>
          <a:p>
            <a:endParaRPr lang="en-US" dirty="0"/>
          </a:p>
        </p:txBody>
      </p:sp>
      <p:sp>
        <p:nvSpPr>
          <p:cNvPr id="4" name="Slide Number Placeholder 3"/>
          <p:cNvSpPr>
            <a:spLocks noGrp="1"/>
          </p:cNvSpPr>
          <p:nvPr>
            <p:ph type="sldNum" sz="quarter" idx="5"/>
          </p:nvPr>
        </p:nvSpPr>
        <p:spPr/>
        <p:txBody>
          <a:bodyPr/>
          <a:lstStyle/>
          <a:p>
            <a:fld id="{C12FFD32-E3A7-4C14-9C46-4EA0079E8B3F}" type="slidenum">
              <a:rPr lang="en-US" smtClean="0"/>
              <a:t>70</a:t>
            </a:fld>
            <a:endParaRPr lang="en-US"/>
          </a:p>
        </p:txBody>
      </p:sp>
    </p:spTree>
    <p:extLst>
      <p:ext uri="{BB962C8B-B14F-4D97-AF65-F5344CB8AC3E}">
        <p14:creationId xmlns:p14="http://schemas.microsoft.com/office/powerpoint/2010/main" val="548212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addition of PP has helped in terms of improving model scalability but is quite cumbersome in terms of usability.</a:t>
            </a:r>
          </a:p>
          <a:p>
            <a:endParaRPr lang="en-US"/>
          </a:p>
          <a:p>
            <a:r>
              <a:rPr lang="en-US"/>
              <a:t>Essentially the model must be written from scratch w. PP in mind so trying to scale an architecture from 1 GPU to many is not often practical.</a:t>
            </a:r>
          </a:p>
        </p:txBody>
      </p:sp>
      <p:sp>
        <p:nvSpPr>
          <p:cNvPr id="4" name="Slide Number Placeholder 3"/>
          <p:cNvSpPr>
            <a:spLocks noGrp="1"/>
          </p:cNvSpPr>
          <p:nvPr>
            <p:ph type="sldNum" sz="quarter" idx="5"/>
          </p:nvPr>
        </p:nvSpPr>
        <p:spPr/>
        <p:txBody>
          <a:bodyPr/>
          <a:lstStyle/>
          <a:p>
            <a:fld id="{CED20C18-CEC9-4F45-BF0F-840064EDEEEC}" type="slidenum">
              <a:rPr lang="en-US" smtClean="0"/>
              <a:t>9</a:t>
            </a:fld>
            <a:endParaRPr lang="en-US"/>
          </a:p>
        </p:txBody>
      </p:sp>
    </p:spTree>
    <p:extLst>
      <p:ext uri="{BB962C8B-B14F-4D97-AF65-F5344CB8AC3E}">
        <p14:creationId xmlns:p14="http://schemas.microsoft.com/office/powerpoint/2010/main" val="235531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D20C18-CEC9-4F45-BF0F-840064EDEEEC}" type="slidenum">
              <a:rPr lang="en-US" smtClean="0"/>
              <a:t>10</a:t>
            </a:fld>
            <a:endParaRPr lang="en-US"/>
          </a:p>
        </p:txBody>
      </p:sp>
    </p:spTree>
    <p:extLst>
      <p:ext uri="{BB962C8B-B14F-4D97-AF65-F5344CB8AC3E}">
        <p14:creationId xmlns:p14="http://schemas.microsoft.com/office/powerpoint/2010/main" val="60764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ZeRO provides a path to training models with trillion parameters. It runs up to 10x faster than model parallelism for large model sizes, and offers </a:t>
            </a:r>
            <a:r>
              <a:rPr lang="en-US" err="1"/>
              <a:t>superlinear</a:t>
            </a:r>
            <a:r>
              <a:rPr lang="en-US"/>
              <a:t> scalability as we increase the number of GPUs. And last but not least, it does not require data scientists to rewrite their models. ZeRO can be enabled with a few lines of code change offering data scantiest access to billions of parameters</a:t>
            </a:r>
          </a:p>
          <a:p>
            <a:endParaRPr lang="en-US"/>
          </a:p>
          <a:p>
            <a:r>
              <a:rPr lang="en-US"/>
              <a:t>..</a:t>
            </a:r>
          </a:p>
          <a:p>
            <a:r>
              <a:rPr lang="en-US"/>
              <a:t>..</a:t>
            </a:r>
          </a:p>
          <a:p>
            <a:endParaRPr lang="en-US"/>
          </a:p>
        </p:txBody>
      </p:sp>
      <p:sp>
        <p:nvSpPr>
          <p:cNvPr id="4" name="Slide Number Placeholder 3"/>
          <p:cNvSpPr>
            <a:spLocks noGrp="1"/>
          </p:cNvSpPr>
          <p:nvPr>
            <p:ph type="sldNum" sz="quarter" idx="5"/>
          </p:nvPr>
        </p:nvSpPr>
        <p:spPr/>
        <p:txBody>
          <a:bodyPr/>
          <a:lstStyle/>
          <a:p>
            <a:fld id="{0CE82076-DA9B-4950-AF94-173B4F7BAA45}" type="slidenum">
              <a:rPr lang="en-US" smtClean="0"/>
              <a:t>11</a:t>
            </a:fld>
            <a:endParaRPr lang="en-US"/>
          </a:p>
        </p:txBody>
      </p:sp>
    </p:spTree>
    <p:extLst>
      <p:ext uri="{BB962C8B-B14F-4D97-AF65-F5344CB8AC3E}">
        <p14:creationId xmlns:p14="http://schemas.microsoft.com/office/powerpoint/2010/main" val="3580443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before we describe how ZeRO works, lets first take a step back to look at the memory consumption in standard data parallel training </a:t>
            </a:r>
          </a:p>
          <a:p>
            <a:endParaRPr lang="en-US"/>
          </a:p>
        </p:txBody>
      </p:sp>
      <p:sp>
        <p:nvSpPr>
          <p:cNvPr id="4" name="Slide Number Placeholder 3"/>
          <p:cNvSpPr>
            <a:spLocks noGrp="1"/>
          </p:cNvSpPr>
          <p:nvPr>
            <p:ph type="sldNum" sz="quarter" idx="5"/>
          </p:nvPr>
        </p:nvSpPr>
        <p:spPr/>
        <p:txBody>
          <a:bodyPr/>
          <a:lstStyle/>
          <a:p>
            <a:fld id="{0CE82076-DA9B-4950-AF94-173B4F7BAA45}" type="slidenum">
              <a:rPr lang="en-US" smtClean="0"/>
              <a:t>12</a:t>
            </a:fld>
            <a:endParaRPr lang="en-US"/>
          </a:p>
        </p:txBody>
      </p:sp>
    </p:spTree>
    <p:extLst>
      <p:ext uri="{BB962C8B-B14F-4D97-AF65-F5344CB8AC3E}">
        <p14:creationId xmlns:p14="http://schemas.microsoft.com/office/powerpoint/2010/main" val="427418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01C9-8B0D-4F6C-9719-BC73786FB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2564A3-F0F4-4175-8B45-3ED90955F6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592A32-D5B8-480B-A6D6-DDADE1F30122}"/>
              </a:ext>
            </a:extLst>
          </p:cNvPr>
          <p:cNvSpPr>
            <a:spLocks noGrp="1"/>
          </p:cNvSpPr>
          <p:nvPr>
            <p:ph type="dt" sz="half" idx="10"/>
          </p:nvPr>
        </p:nvSpPr>
        <p:spPr/>
        <p:txBody>
          <a:bodyPr/>
          <a:lstStyle/>
          <a:p>
            <a:fld id="{3416C785-5500-48EE-A369-653A16A390A1}" type="datetimeFigureOut">
              <a:rPr lang="en-US" smtClean="0"/>
              <a:t>2/15/2022</a:t>
            </a:fld>
            <a:endParaRPr lang="en-US"/>
          </a:p>
        </p:txBody>
      </p:sp>
      <p:sp>
        <p:nvSpPr>
          <p:cNvPr id="5" name="Footer Placeholder 4">
            <a:extLst>
              <a:ext uri="{FF2B5EF4-FFF2-40B4-BE49-F238E27FC236}">
                <a16:creationId xmlns:a16="http://schemas.microsoft.com/office/drawing/2014/main" id="{6C70493A-DA2A-4FD2-876D-C706C8C1D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EE867-339F-4487-B037-D60C91267A90}"/>
              </a:ext>
            </a:extLst>
          </p:cNvPr>
          <p:cNvSpPr>
            <a:spLocks noGrp="1"/>
          </p:cNvSpPr>
          <p:nvPr>
            <p:ph type="sldNum" sz="quarter" idx="12"/>
          </p:nvPr>
        </p:nvSpPr>
        <p:spPr/>
        <p:txBody>
          <a:bodyPr/>
          <a:lstStyle/>
          <a:p>
            <a:fld id="{68CCC40F-6FC0-4912-B24E-1A4A6F28B003}" type="slidenum">
              <a:rPr lang="en-US" smtClean="0"/>
              <a:t>‹#›</a:t>
            </a:fld>
            <a:endParaRPr lang="en-US"/>
          </a:p>
        </p:txBody>
      </p:sp>
    </p:spTree>
    <p:extLst>
      <p:ext uri="{BB962C8B-B14F-4D97-AF65-F5344CB8AC3E}">
        <p14:creationId xmlns:p14="http://schemas.microsoft.com/office/powerpoint/2010/main" val="1457922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B5E6-06AE-466F-A1DF-E5EDE9365D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A50D2F-48A4-4025-A4DC-2D82B2EABF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E0F341-B3DD-402A-809D-EEE5B7C9B1F1}"/>
              </a:ext>
            </a:extLst>
          </p:cNvPr>
          <p:cNvSpPr>
            <a:spLocks noGrp="1"/>
          </p:cNvSpPr>
          <p:nvPr>
            <p:ph type="dt" sz="half" idx="10"/>
          </p:nvPr>
        </p:nvSpPr>
        <p:spPr/>
        <p:txBody>
          <a:bodyPr/>
          <a:lstStyle/>
          <a:p>
            <a:fld id="{3416C785-5500-48EE-A369-653A16A390A1}" type="datetimeFigureOut">
              <a:rPr lang="en-US" smtClean="0"/>
              <a:t>2/15/2022</a:t>
            </a:fld>
            <a:endParaRPr lang="en-US"/>
          </a:p>
        </p:txBody>
      </p:sp>
      <p:sp>
        <p:nvSpPr>
          <p:cNvPr id="5" name="Footer Placeholder 4">
            <a:extLst>
              <a:ext uri="{FF2B5EF4-FFF2-40B4-BE49-F238E27FC236}">
                <a16:creationId xmlns:a16="http://schemas.microsoft.com/office/drawing/2014/main" id="{E28E8FF0-0713-4742-98B7-98954D8E0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F720D-F3EA-459E-95F7-F10105D8114B}"/>
              </a:ext>
            </a:extLst>
          </p:cNvPr>
          <p:cNvSpPr>
            <a:spLocks noGrp="1"/>
          </p:cNvSpPr>
          <p:nvPr>
            <p:ph type="sldNum" sz="quarter" idx="12"/>
          </p:nvPr>
        </p:nvSpPr>
        <p:spPr/>
        <p:txBody>
          <a:bodyPr/>
          <a:lstStyle/>
          <a:p>
            <a:fld id="{68CCC40F-6FC0-4912-B24E-1A4A6F28B003}" type="slidenum">
              <a:rPr lang="en-US" smtClean="0"/>
              <a:t>‹#›</a:t>
            </a:fld>
            <a:endParaRPr lang="en-US"/>
          </a:p>
        </p:txBody>
      </p:sp>
    </p:spTree>
    <p:extLst>
      <p:ext uri="{BB962C8B-B14F-4D97-AF65-F5344CB8AC3E}">
        <p14:creationId xmlns:p14="http://schemas.microsoft.com/office/powerpoint/2010/main" val="2757867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5AF782-40ED-455D-9143-7973DD69D8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32CEE9-4D27-4D2B-A57D-B03C4E4A26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2DA14-6BE0-4ED2-996C-A1F85EE8C293}"/>
              </a:ext>
            </a:extLst>
          </p:cNvPr>
          <p:cNvSpPr>
            <a:spLocks noGrp="1"/>
          </p:cNvSpPr>
          <p:nvPr>
            <p:ph type="dt" sz="half" idx="10"/>
          </p:nvPr>
        </p:nvSpPr>
        <p:spPr/>
        <p:txBody>
          <a:bodyPr/>
          <a:lstStyle/>
          <a:p>
            <a:fld id="{3416C785-5500-48EE-A369-653A16A390A1}" type="datetimeFigureOut">
              <a:rPr lang="en-US" smtClean="0"/>
              <a:t>2/15/2022</a:t>
            </a:fld>
            <a:endParaRPr lang="en-US"/>
          </a:p>
        </p:txBody>
      </p:sp>
      <p:sp>
        <p:nvSpPr>
          <p:cNvPr id="5" name="Footer Placeholder 4">
            <a:extLst>
              <a:ext uri="{FF2B5EF4-FFF2-40B4-BE49-F238E27FC236}">
                <a16:creationId xmlns:a16="http://schemas.microsoft.com/office/drawing/2014/main" id="{DB683937-BFF9-4DE5-A77D-48ED19226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B096B-78E8-46E2-B92A-D984AB96EE8D}"/>
              </a:ext>
            </a:extLst>
          </p:cNvPr>
          <p:cNvSpPr>
            <a:spLocks noGrp="1"/>
          </p:cNvSpPr>
          <p:nvPr>
            <p:ph type="sldNum" sz="quarter" idx="12"/>
          </p:nvPr>
        </p:nvSpPr>
        <p:spPr/>
        <p:txBody>
          <a:bodyPr/>
          <a:lstStyle/>
          <a:p>
            <a:fld id="{68CCC40F-6FC0-4912-B24E-1A4A6F28B003}" type="slidenum">
              <a:rPr lang="en-US" smtClean="0"/>
              <a:t>‹#›</a:t>
            </a:fld>
            <a:endParaRPr lang="en-US"/>
          </a:p>
        </p:txBody>
      </p:sp>
    </p:spTree>
    <p:extLst>
      <p:ext uri="{BB962C8B-B14F-4D97-AF65-F5344CB8AC3E}">
        <p14:creationId xmlns:p14="http://schemas.microsoft.com/office/powerpoint/2010/main" val="3860772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CF83B-C7A5-4AB9-A93E-D2E088E86E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9C4EA2-FC25-48C2-8D5C-2AB971D79D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03B70-C367-4BEC-88CC-3DBFE5BD7058}"/>
              </a:ext>
            </a:extLst>
          </p:cNvPr>
          <p:cNvSpPr>
            <a:spLocks noGrp="1"/>
          </p:cNvSpPr>
          <p:nvPr>
            <p:ph type="dt" sz="half" idx="10"/>
          </p:nvPr>
        </p:nvSpPr>
        <p:spPr/>
        <p:txBody>
          <a:bodyPr/>
          <a:lstStyle/>
          <a:p>
            <a:fld id="{3416C785-5500-48EE-A369-653A16A390A1}" type="datetimeFigureOut">
              <a:rPr lang="en-US" smtClean="0"/>
              <a:t>2/15/2022</a:t>
            </a:fld>
            <a:endParaRPr lang="en-US"/>
          </a:p>
        </p:txBody>
      </p:sp>
      <p:sp>
        <p:nvSpPr>
          <p:cNvPr id="5" name="Footer Placeholder 4">
            <a:extLst>
              <a:ext uri="{FF2B5EF4-FFF2-40B4-BE49-F238E27FC236}">
                <a16:creationId xmlns:a16="http://schemas.microsoft.com/office/drawing/2014/main" id="{FEE71D85-1234-4EBC-A1E4-5AA7898946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BAA1B-23D2-4110-B484-E803EE0C113D}"/>
              </a:ext>
            </a:extLst>
          </p:cNvPr>
          <p:cNvSpPr>
            <a:spLocks noGrp="1"/>
          </p:cNvSpPr>
          <p:nvPr>
            <p:ph type="sldNum" sz="quarter" idx="12"/>
          </p:nvPr>
        </p:nvSpPr>
        <p:spPr/>
        <p:txBody>
          <a:bodyPr/>
          <a:lstStyle/>
          <a:p>
            <a:fld id="{68CCC40F-6FC0-4912-B24E-1A4A6F28B003}" type="slidenum">
              <a:rPr lang="en-US" smtClean="0"/>
              <a:t>‹#›</a:t>
            </a:fld>
            <a:endParaRPr lang="en-US"/>
          </a:p>
        </p:txBody>
      </p:sp>
    </p:spTree>
    <p:extLst>
      <p:ext uri="{BB962C8B-B14F-4D97-AF65-F5344CB8AC3E}">
        <p14:creationId xmlns:p14="http://schemas.microsoft.com/office/powerpoint/2010/main" val="401972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7091-ACD0-44E6-BA29-DE306915D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40697B-411C-474B-B490-37BA517750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87587-3B6F-4306-8D65-5EC2C04C7DD9}"/>
              </a:ext>
            </a:extLst>
          </p:cNvPr>
          <p:cNvSpPr>
            <a:spLocks noGrp="1"/>
          </p:cNvSpPr>
          <p:nvPr>
            <p:ph type="dt" sz="half" idx="10"/>
          </p:nvPr>
        </p:nvSpPr>
        <p:spPr/>
        <p:txBody>
          <a:bodyPr/>
          <a:lstStyle/>
          <a:p>
            <a:fld id="{3416C785-5500-48EE-A369-653A16A390A1}" type="datetimeFigureOut">
              <a:rPr lang="en-US" smtClean="0"/>
              <a:t>2/15/2022</a:t>
            </a:fld>
            <a:endParaRPr lang="en-US"/>
          </a:p>
        </p:txBody>
      </p:sp>
      <p:sp>
        <p:nvSpPr>
          <p:cNvPr id="5" name="Footer Placeholder 4">
            <a:extLst>
              <a:ext uri="{FF2B5EF4-FFF2-40B4-BE49-F238E27FC236}">
                <a16:creationId xmlns:a16="http://schemas.microsoft.com/office/drawing/2014/main" id="{58F770C3-58D4-4A3C-A5A2-0EAA5D456D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54DB6-47B1-40FC-950C-A719F7B02E0B}"/>
              </a:ext>
            </a:extLst>
          </p:cNvPr>
          <p:cNvSpPr>
            <a:spLocks noGrp="1"/>
          </p:cNvSpPr>
          <p:nvPr>
            <p:ph type="sldNum" sz="quarter" idx="12"/>
          </p:nvPr>
        </p:nvSpPr>
        <p:spPr/>
        <p:txBody>
          <a:bodyPr/>
          <a:lstStyle/>
          <a:p>
            <a:fld id="{68CCC40F-6FC0-4912-B24E-1A4A6F28B003}" type="slidenum">
              <a:rPr lang="en-US" smtClean="0"/>
              <a:t>‹#›</a:t>
            </a:fld>
            <a:endParaRPr lang="en-US"/>
          </a:p>
        </p:txBody>
      </p:sp>
    </p:spTree>
    <p:extLst>
      <p:ext uri="{BB962C8B-B14F-4D97-AF65-F5344CB8AC3E}">
        <p14:creationId xmlns:p14="http://schemas.microsoft.com/office/powerpoint/2010/main" val="430590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15390-B281-4E3A-8D79-3592C9032D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35C300-3C7C-4F34-8265-AC03AA66A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E400F6-46E6-47FF-9660-3F3CCDEB92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7FFBDA-A0A1-4955-AC0D-09B6F616D97B}"/>
              </a:ext>
            </a:extLst>
          </p:cNvPr>
          <p:cNvSpPr>
            <a:spLocks noGrp="1"/>
          </p:cNvSpPr>
          <p:nvPr>
            <p:ph type="dt" sz="half" idx="10"/>
          </p:nvPr>
        </p:nvSpPr>
        <p:spPr/>
        <p:txBody>
          <a:bodyPr/>
          <a:lstStyle/>
          <a:p>
            <a:fld id="{3416C785-5500-48EE-A369-653A16A390A1}" type="datetimeFigureOut">
              <a:rPr lang="en-US" smtClean="0"/>
              <a:t>2/15/2022</a:t>
            </a:fld>
            <a:endParaRPr lang="en-US"/>
          </a:p>
        </p:txBody>
      </p:sp>
      <p:sp>
        <p:nvSpPr>
          <p:cNvPr id="6" name="Footer Placeholder 5">
            <a:extLst>
              <a:ext uri="{FF2B5EF4-FFF2-40B4-BE49-F238E27FC236}">
                <a16:creationId xmlns:a16="http://schemas.microsoft.com/office/drawing/2014/main" id="{F093E474-1018-4D0E-993E-9BAC9F9016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AF1AE-88B4-445B-8F92-9FB13E665BDE}"/>
              </a:ext>
            </a:extLst>
          </p:cNvPr>
          <p:cNvSpPr>
            <a:spLocks noGrp="1"/>
          </p:cNvSpPr>
          <p:nvPr>
            <p:ph type="sldNum" sz="quarter" idx="12"/>
          </p:nvPr>
        </p:nvSpPr>
        <p:spPr/>
        <p:txBody>
          <a:bodyPr/>
          <a:lstStyle/>
          <a:p>
            <a:fld id="{68CCC40F-6FC0-4912-B24E-1A4A6F28B003}" type="slidenum">
              <a:rPr lang="en-US" smtClean="0"/>
              <a:t>‹#›</a:t>
            </a:fld>
            <a:endParaRPr lang="en-US"/>
          </a:p>
        </p:txBody>
      </p:sp>
    </p:spTree>
    <p:extLst>
      <p:ext uri="{BB962C8B-B14F-4D97-AF65-F5344CB8AC3E}">
        <p14:creationId xmlns:p14="http://schemas.microsoft.com/office/powerpoint/2010/main" val="39616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11BF-E5B1-4BC9-80FC-1F2AC12DDC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57E394-DC01-481A-AA90-581A635D0D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747F37-DB94-4F09-9D9D-258BA38AD8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468177-A960-4CA4-BF5D-FD8D3B5C23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CE654B-C52F-4ED7-88C6-1ACFEF250A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30BA28-3AAF-4CB4-A9AA-F883C43F3017}"/>
              </a:ext>
            </a:extLst>
          </p:cNvPr>
          <p:cNvSpPr>
            <a:spLocks noGrp="1"/>
          </p:cNvSpPr>
          <p:nvPr>
            <p:ph type="dt" sz="half" idx="10"/>
          </p:nvPr>
        </p:nvSpPr>
        <p:spPr/>
        <p:txBody>
          <a:bodyPr/>
          <a:lstStyle/>
          <a:p>
            <a:fld id="{3416C785-5500-48EE-A369-653A16A390A1}" type="datetimeFigureOut">
              <a:rPr lang="en-US" smtClean="0"/>
              <a:t>2/15/2022</a:t>
            </a:fld>
            <a:endParaRPr lang="en-US"/>
          </a:p>
        </p:txBody>
      </p:sp>
      <p:sp>
        <p:nvSpPr>
          <p:cNvPr id="8" name="Footer Placeholder 7">
            <a:extLst>
              <a:ext uri="{FF2B5EF4-FFF2-40B4-BE49-F238E27FC236}">
                <a16:creationId xmlns:a16="http://schemas.microsoft.com/office/drawing/2014/main" id="{86CF5193-B024-470E-9D0C-8E92DAB6ED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50D213-B9F1-412B-B1A0-59CD5788A6DE}"/>
              </a:ext>
            </a:extLst>
          </p:cNvPr>
          <p:cNvSpPr>
            <a:spLocks noGrp="1"/>
          </p:cNvSpPr>
          <p:nvPr>
            <p:ph type="sldNum" sz="quarter" idx="12"/>
          </p:nvPr>
        </p:nvSpPr>
        <p:spPr/>
        <p:txBody>
          <a:bodyPr/>
          <a:lstStyle/>
          <a:p>
            <a:fld id="{68CCC40F-6FC0-4912-B24E-1A4A6F28B003}" type="slidenum">
              <a:rPr lang="en-US" smtClean="0"/>
              <a:t>‹#›</a:t>
            </a:fld>
            <a:endParaRPr lang="en-US"/>
          </a:p>
        </p:txBody>
      </p:sp>
    </p:spTree>
    <p:extLst>
      <p:ext uri="{BB962C8B-B14F-4D97-AF65-F5344CB8AC3E}">
        <p14:creationId xmlns:p14="http://schemas.microsoft.com/office/powerpoint/2010/main" val="2582582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AA8E-8661-423C-A5E8-098472A3FA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E0333B-7953-48E3-B71D-7BC11574E527}"/>
              </a:ext>
            </a:extLst>
          </p:cNvPr>
          <p:cNvSpPr>
            <a:spLocks noGrp="1"/>
          </p:cNvSpPr>
          <p:nvPr>
            <p:ph type="dt" sz="half" idx="10"/>
          </p:nvPr>
        </p:nvSpPr>
        <p:spPr/>
        <p:txBody>
          <a:bodyPr/>
          <a:lstStyle/>
          <a:p>
            <a:fld id="{3416C785-5500-48EE-A369-653A16A390A1}" type="datetimeFigureOut">
              <a:rPr lang="en-US" smtClean="0"/>
              <a:t>2/15/2022</a:t>
            </a:fld>
            <a:endParaRPr lang="en-US"/>
          </a:p>
        </p:txBody>
      </p:sp>
      <p:sp>
        <p:nvSpPr>
          <p:cNvPr id="4" name="Footer Placeholder 3">
            <a:extLst>
              <a:ext uri="{FF2B5EF4-FFF2-40B4-BE49-F238E27FC236}">
                <a16:creationId xmlns:a16="http://schemas.microsoft.com/office/drawing/2014/main" id="{9BE07554-D071-4A3C-8E77-82B88EB391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07C7ED-BE5C-478F-8E7A-78CBC300CD49}"/>
              </a:ext>
            </a:extLst>
          </p:cNvPr>
          <p:cNvSpPr>
            <a:spLocks noGrp="1"/>
          </p:cNvSpPr>
          <p:nvPr>
            <p:ph type="sldNum" sz="quarter" idx="12"/>
          </p:nvPr>
        </p:nvSpPr>
        <p:spPr/>
        <p:txBody>
          <a:bodyPr/>
          <a:lstStyle/>
          <a:p>
            <a:fld id="{68CCC40F-6FC0-4912-B24E-1A4A6F28B003}" type="slidenum">
              <a:rPr lang="en-US" smtClean="0"/>
              <a:t>‹#›</a:t>
            </a:fld>
            <a:endParaRPr lang="en-US"/>
          </a:p>
        </p:txBody>
      </p:sp>
    </p:spTree>
    <p:extLst>
      <p:ext uri="{BB962C8B-B14F-4D97-AF65-F5344CB8AC3E}">
        <p14:creationId xmlns:p14="http://schemas.microsoft.com/office/powerpoint/2010/main" val="332540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C03E7D-A708-49D0-ABD3-688DCFD262E9}"/>
              </a:ext>
            </a:extLst>
          </p:cNvPr>
          <p:cNvSpPr>
            <a:spLocks noGrp="1"/>
          </p:cNvSpPr>
          <p:nvPr>
            <p:ph type="dt" sz="half" idx="10"/>
          </p:nvPr>
        </p:nvSpPr>
        <p:spPr/>
        <p:txBody>
          <a:bodyPr/>
          <a:lstStyle/>
          <a:p>
            <a:fld id="{3416C785-5500-48EE-A369-653A16A390A1}" type="datetimeFigureOut">
              <a:rPr lang="en-US" smtClean="0"/>
              <a:t>2/15/2022</a:t>
            </a:fld>
            <a:endParaRPr lang="en-US"/>
          </a:p>
        </p:txBody>
      </p:sp>
      <p:sp>
        <p:nvSpPr>
          <p:cNvPr id="3" name="Footer Placeholder 2">
            <a:extLst>
              <a:ext uri="{FF2B5EF4-FFF2-40B4-BE49-F238E27FC236}">
                <a16:creationId xmlns:a16="http://schemas.microsoft.com/office/drawing/2014/main" id="{C5AA35B1-7C62-48F1-AE0B-6DC7D0F053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166C9-867A-4BCA-BDC3-B75651F855AD}"/>
              </a:ext>
            </a:extLst>
          </p:cNvPr>
          <p:cNvSpPr>
            <a:spLocks noGrp="1"/>
          </p:cNvSpPr>
          <p:nvPr>
            <p:ph type="sldNum" sz="quarter" idx="12"/>
          </p:nvPr>
        </p:nvSpPr>
        <p:spPr/>
        <p:txBody>
          <a:bodyPr/>
          <a:lstStyle/>
          <a:p>
            <a:fld id="{68CCC40F-6FC0-4912-B24E-1A4A6F28B003}" type="slidenum">
              <a:rPr lang="en-US" smtClean="0"/>
              <a:t>‹#›</a:t>
            </a:fld>
            <a:endParaRPr lang="en-US"/>
          </a:p>
        </p:txBody>
      </p:sp>
    </p:spTree>
    <p:extLst>
      <p:ext uri="{BB962C8B-B14F-4D97-AF65-F5344CB8AC3E}">
        <p14:creationId xmlns:p14="http://schemas.microsoft.com/office/powerpoint/2010/main" val="1364068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74F1-6F7A-4BD7-8914-3CC585BE36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9A9C8D-AAFB-4ECD-BEC2-90E211C3A6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2263D9-5993-48B9-A27B-F2FB28FAC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15D559-A5A1-43B2-904B-00BABA3F5A09}"/>
              </a:ext>
            </a:extLst>
          </p:cNvPr>
          <p:cNvSpPr>
            <a:spLocks noGrp="1"/>
          </p:cNvSpPr>
          <p:nvPr>
            <p:ph type="dt" sz="half" idx="10"/>
          </p:nvPr>
        </p:nvSpPr>
        <p:spPr/>
        <p:txBody>
          <a:bodyPr/>
          <a:lstStyle/>
          <a:p>
            <a:fld id="{3416C785-5500-48EE-A369-653A16A390A1}" type="datetimeFigureOut">
              <a:rPr lang="en-US" smtClean="0"/>
              <a:t>2/15/2022</a:t>
            </a:fld>
            <a:endParaRPr lang="en-US"/>
          </a:p>
        </p:txBody>
      </p:sp>
      <p:sp>
        <p:nvSpPr>
          <p:cNvPr id="6" name="Footer Placeholder 5">
            <a:extLst>
              <a:ext uri="{FF2B5EF4-FFF2-40B4-BE49-F238E27FC236}">
                <a16:creationId xmlns:a16="http://schemas.microsoft.com/office/drawing/2014/main" id="{5909ECD9-5DDB-4A78-9FB7-D4B6EE9A0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8652A-CD02-4162-83B3-30D3BC5D61BD}"/>
              </a:ext>
            </a:extLst>
          </p:cNvPr>
          <p:cNvSpPr>
            <a:spLocks noGrp="1"/>
          </p:cNvSpPr>
          <p:nvPr>
            <p:ph type="sldNum" sz="quarter" idx="12"/>
          </p:nvPr>
        </p:nvSpPr>
        <p:spPr/>
        <p:txBody>
          <a:bodyPr/>
          <a:lstStyle/>
          <a:p>
            <a:fld id="{68CCC40F-6FC0-4912-B24E-1A4A6F28B003}" type="slidenum">
              <a:rPr lang="en-US" smtClean="0"/>
              <a:t>‹#›</a:t>
            </a:fld>
            <a:endParaRPr lang="en-US"/>
          </a:p>
        </p:txBody>
      </p:sp>
    </p:spTree>
    <p:extLst>
      <p:ext uri="{BB962C8B-B14F-4D97-AF65-F5344CB8AC3E}">
        <p14:creationId xmlns:p14="http://schemas.microsoft.com/office/powerpoint/2010/main" val="3770943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F6FF-0947-4BD9-9BC1-31A35C117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7306D9-946F-44B0-B4F6-4DC75246F8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09155F-A4E9-4CBB-A447-3A92936B6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51ADF1-8359-45D7-AD76-9E08CA8B92C3}"/>
              </a:ext>
            </a:extLst>
          </p:cNvPr>
          <p:cNvSpPr>
            <a:spLocks noGrp="1"/>
          </p:cNvSpPr>
          <p:nvPr>
            <p:ph type="dt" sz="half" idx="10"/>
          </p:nvPr>
        </p:nvSpPr>
        <p:spPr/>
        <p:txBody>
          <a:bodyPr/>
          <a:lstStyle/>
          <a:p>
            <a:fld id="{3416C785-5500-48EE-A369-653A16A390A1}" type="datetimeFigureOut">
              <a:rPr lang="en-US" smtClean="0"/>
              <a:t>2/15/2022</a:t>
            </a:fld>
            <a:endParaRPr lang="en-US"/>
          </a:p>
        </p:txBody>
      </p:sp>
      <p:sp>
        <p:nvSpPr>
          <p:cNvPr id="6" name="Footer Placeholder 5">
            <a:extLst>
              <a:ext uri="{FF2B5EF4-FFF2-40B4-BE49-F238E27FC236}">
                <a16:creationId xmlns:a16="http://schemas.microsoft.com/office/drawing/2014/main" id="{1346653E-D682-40F0-83A2-62226F428C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EDC5E-FF2E-4980-A2E7-A017C8CFC08B}"/>
              </a:ext>
            </a:extLst>
          </p:cNvPr>
          <p:cNvSpPr>
            <a:spLocks noGrp="1"/>
          </p:cNvSpPr>
          <p:nvPr>
            <p:ph type="sldNum" sz="quarter" idx="12"/>
          </p:nvPr>
        </p:nvSpPr>
        <p:spPr/>
        <p:txBody>
          <a:bodyPr/>
          <a:lstStyle/>
          <a:p>
            <a:fld id="{68CCC40F-6FC0-4912-B24E-1A4A6F28B003}" type="slidenum">
              <a:rPr lang="en-US" smtClean="0"/>
              <a:t>‹#›</a:t>
            </a:fld>
            <a:endParaRPr lang="en-US"/>
          </a:p>
        </p:txBody>
      </p:sp>
    </p:spTree>
    <p:extLst>
      <p:ext uri="{BB962C8B-B14F-4D97-AF65-F5344CB8AC3E}">
        <p14:creationId xmlns:p14="http://schemas.microsoft.com/office/powerpoint/2010/main" val="1751301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4E58F-7F0C-4A3D-85B3-7530282560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E7C299-8B90-44F9-8B59-5A6EF83A42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E93C7-A1BA-4E4A-8A37-1C9E0632B2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16C785-5500-48EE-A369-653A16A390A1}" type="datetimeFigureOut">
              <a:rPr lang="en-US" smtClean="0"/>
              <a:t>2/15/2022</a:t>
            </a:fld>
            <a:endParaRPr lang="en-US"/>
          </a:p>
        </p:txBody>
      </p:sp>
      <p:sp>
        <p:nvSpPr>
          <p:cNvPr id="5" name="Footer Placeholder 4">
            <a:extLst>
              <a:ext uri="{FF2B5EF4-FFF2-40B4-BE49-F238E27FC236}">
                <a16:creationId xmlns:a16="http://schemas.microsoft.com/office/drawing/2014/main" id="{09E548F9-547A-40A6-8EFA-0102715E3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ACF0A6-A9A4-480C-B768-11D00226D1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CCC40F-6FC0-4912-B24E-1A4A6F28B003}" type="slidenum">
              <a:rPr lang="en-US" smtClean="0"/>
              <a:t>‹#›</a:t>
            </a:fld>
            <a:endParaRPr lang="en-US"/>
          </a:p>
        </p:txBody>
      </p:sp>
    </p:spTree>
    <p:extLst>
      <p:ext uri="{BB962C8B-B14F-4D97-AF65-F5344CB8AC3E}">
        <p14:creationId xmlns:p14="http://schemas.microsoft.com/office/powerpoint/2010/main" val="1892244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www.deepspeed.ai/"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710.03740.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arxiv.org/pdf/1710.03740.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arxiv.org/pdf/1710.03740.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arxiv.org/pdf/1710.03740.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1710.03740.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1710.03740.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icrosoft/DeepSpeed" TargetMode="Externa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8.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video" Target="../media/media2.mp4"/><Relationship Id="rId7" Type="http://schemas.openxmlformats.org/officeDocument/2006/relationships/image" Target="../media/image18.png"/><Relationship Id="rId2" Type="http://schemas.microsoft.com/office/2007/relationships/media" Target="../media/media2.mp4"/><Relationship Id="rId1" Type="http://schemas.openxmlformats.org/officeDocument/2006/relationships/tags" Target="../tags/tag2.xml"/><Relationship Id="rId6" Type="http://schemas.openxmlformats.org/officeDocument/2006/relationships/image" Target="../media/image19.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18.png"/><Relationship Id="rId2" Type="http://schemas.microsoft.com/office/2007/relationships/media" Target="../media/media3.mp4"/><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arxiv.org/abs/2101.06840" TargetMode="External"/><Relationship Id="rId4" Type="http://schemas.openxmlformats.org/officeDocument/2006/relationships/hyperlink" Target="https://arxiv.org/abs/1910.0205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NVIDIA/Megatron-L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hyperlink" Target="https://medium.com/riselab/ai-and-memory-wall-2cb4265cb0b8" TargetMode="Externa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hyperlink" Target="https://medium.com/riselab/ai-and-memory-wall-2cb4265cb0b8"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icrosoft/DeepSpeed" TargetMode="Externa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6.xml.rels><?xml version="1.0" encoding="UTF-8" standalone="yes"?>
<Relationships xmlns="http://schemas.openxmlformats.org/package/2006/relationships"><Relationship Id="rId3" Type="http://schemas.openxmlformats.org/officeDocument/2006/relationships/hyperlink" Target="https://medium.com/riselab/ai-and-memory-wall-2cb4265cb0b8"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8" Type="http://schemas.openxmlformats.org/officeDocument/2006/relationships/hyperlink" Target="https://www.microsoft.com/en-us/research/blog/deepspeed-advancing-moe-inference-and-training-to-power-next-generation-ai-scale/" TargetMode="External"/><Relationship Id="rId13" Type="http://schemas.openxmlformats.org/officeDocument/2006/relationships/hyperlink" Target="https://www.microsoft.com/en-us/research/publication/scalable-and-efficient-moe-training-for-multitask-multilingual-models/" TargetMode="External"/><Relationship Id="rId18" Type="http://schemas.openxmlformats.org/officeDocument/2006/relationships/hyperlink" Target="https://www.cse.unr.edu/~heyangq/2021_NIPS_SimiGrad.pdf" TargetMode="External"/><Relationship Id="rId3" Type="http://schemas.openxmlformats.org/officeDocument/2006/relationships/hyperlink" Target="https://www.microsoft.com/en-us/research/blog/turing-nlg-a-17-billion-parameter-language-model-by-microsoft/" TargetMode="External"/><Relationship Id="rId7" Type="http://schemas.openxmlformats.org/officeDocument/2006/relationships/hyperlink" Target="https://www.microsoft.com/en-us/research/blog/deepspeed-accelerating-large-scale-model-inference-and-training-via-system-optimizations-and-compression/" TargetMode="External"/><Relationship Id="rId12" Type="http://schemas.openxmlformats.org/officeDocument/2006/relationships/hyperlink" Target="https://www.microsoft.com/en-us/research/publication/zero-infinity-breaking-the-gpu-memory-wall-for-extreme-scale-deep-learning/" TargetMode="External"/><Relationship Id="rId17" Type="http://schemas.openxmlformats.org/officeDocument/2006/relationships/hyperlink" Target="https://arxiv.org/abs/2201.11990v1" TargetMode="External"/><Relationship Id="rId2" Type="http://schemas.openxmlformats.org/officeDocument/2006/relationships/hyperlink" Target="https://www.microsoft.com/en-us/research/blog/zero-deepspeed-new-system-optimizations-enable-training-models-with-over-100-billion-parameters/" TargetMode="External"/><Relationship Id="rId16" Type="http://schemas.openxmlformats.org/officeDocument/2006/relationships/hyperlink" Target="https://www.microsoft.com/en-us/research/publication/deepspeed-moe-advancing-mixture-of-experts-inference-and-training-to-power-next-generation-ai-scale/" TargetMode="External"/><Relationship Id="rId1" Type="http://schemas.openxmlformats.org/officeDocument/2006/relationships/slideLayout" Target="../slideLayouts/slideLayout2.xml"/><Relationship Id="rId6" Type="http://schemas.openxmlformats.org/officeDocument/2006/relationships/hyperlink" Target="https://www.microsoft.com/en-us/research/blog/zero-infinity-and-deepspeed-unlocking-unprecedented-model-scale-for-deep-learning-training/" TargetMode="External"/><Relationship Id="rId11" Type="http://schemas.openxmlformats.org/officeDocument/2006/relationships/hyperlink" Target="https://arxiv.org/pdf/2101.06840v1.pdf" TargetMode="External"/><Relationship Id="rId5" Type="http://schemas.openxmlformats.org/officeDocument/2006/relationships/hyperlink" Target="https://www.microsoft.com/en-us/research/blog/deepspeed-extreme-scale-model-training-for-everyone/" TargetMode="External"/><Relationship Id="rId15" Type="http://schemas.openxmlformats.org/officeDocument/2006/relationships/hyperlink" Target="https://www.microsoft.com/en-us/research/publication/1-bit-adam-communication-efficient-large-scale-training-with-adams-convergence-speed/" TargetMode="External"/><Relationship Id="rId10" Type="http://schemas.openxmlformats.org/officeDocument/2006/relationships/hyperlink" Target="https://www.microsoft.com/en-us/research/publication/zero-memory-optimizations-toward-training-trillion-parameter-models/" TargetMode="External"/><Relationship Id="rId19" Type="http://schemas.openxmlformats.org/officeDocument/2006/relationships/hyperlink" Target="https://www.microsoft.com/en-us/research/publication/accelerating-training-of-transformer-based-language-models-with-progressive-layer-dropping/" TargetMode="External"/><Relationship Id="rId4" Type="http://schemas.openxmlformats.org/officeDocument/2006/relationships/hyperlink" Target="https://www.microsoft.com/en-us/research/blog/zero-2-deepspeed-shattering-barriers-of-deep-learning-speed-scale/" TargetMode="External"/><Relationship Id="rId9" Type="http://schemas.openxmlformats.org/officeDocument/2006/relationships/hyperlink" Target="https://www.microsoft.com/en-us/research/blog/using-deepspeed-and-megatron-to-train-megatron-turing-nlg-530b-the-worlds-largest-and-most-powerful-generative-language-model/" TargetMode="External"/><Relationship Id="rId14" Type="http://schemas.openxmlformats.org/officeDocument/2006/relationships/hyperlink" Target="https://www.microsoft.com/en-us/research/publication/1-bit-lamb-communication-efficient-large-scale-large-batch-training-with-lambs-convergence-speed/"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deepspeed.ai/" TargetMode="Externa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20A9-F700-44C4-868B-D3275F16B61F}"/>
              </a:ext>
            </a:extLst>
          </p:cNvPr>
          <p:cNvSpPr>
            <a:spLocks noGrp="1"/>
          </p:cNvSpPr>
          <p:nvPr>
            <p:ph type="ctrTitle"/>
          </p:nvPr>
        </p:nvSpPr>
        <p:spPr>
          <a:xfrm>
            <a:off x="1524000" y="664337"/>
            <a:ext cx="9144000" cy="2387600"/>
          </a:xfrm>
        </p:spPr>
        <p:txBody>
          <a:bodyPr>
            <a:normAutofit/>
          </a:bodyPr>
          <a:lstStyle/>
          <a:p>
            <a:r>
              <a:rPr lang="en-US" sz="4800" dirty="0">
                <a:solidFill>
                  <a:srgbClr val="0E101A"/>
                </a:solidFill>
                <a:effectLst/>
                <a:latin typeface="Calibri" panose="020F0502020204030204" pitchFamily="34" charset="0"/>
                <a:ea typeface="Calibri" panose="020F0502020204030204" pitchFamily="34" charset="0"/>
              </a:rPr>
              <a:t>Large Scale Memory Efficient Learning w. </a:t>
            </a:r>
            <a:r>
              <a:rPr lang="en-US" sz="4800" dirty="0" err="1">
                <a:solidFill>
                  <a:srgbClr val="0E101A"/>
                </a:solidFill>
                <a:effectLst/>
                <a:latin typeface="Calibri" panose="020F0502020204030204" pitchFamily="34" charset="0"/>
                <a:ea typeface="Calibri" panose="020F0502020204030204" pitchFamily="34" charset="0"/>
              </a:rPr>
              <a:t>ZeRO</a:t>
            </a:r>
            <a:r>
              <a:rPr lang="en-US" sz="4800" dirty="0">
                <a:solidFill>
                  <a:srgbClr val="0E101A"/>
                </a:solidFill>
                <a:latin typeface="Calibri" panose="020F0502020204030204" pitchFamily="34" charset="0"/>
                <a:ea typeface="Calibri" panose="020F0502020204030204" pitchFamily="34" charset="0"/>
              </a:rPr>
              <a:t> and </a:t>
            </a:r>
            <a:r>
              <a:rPr lang="en-US" sz="4800" dirty="0" err="1">
                <a:solidFill>
                  <a:srgbClr val="0E101A"/>
                </a:solidFill>
                <a:effectLst/>
                <a:latin typeface="Calibri" panose="020F0502020204030204" pitchFamily="34" charset="0"/>
                <a:ea typeface="Calibri" panose="020F0502020204030204" pitchFamily="34" charset="0"/>
              </a:rPr>
              <a:t>DeepSpeed</a:t>
            </a:r>
            <a:endParaRPr lang="en-US" sz="4800" dirty="0"/>
          </a:p>
        </p:txBody>
      </p:sp>
      <p:pic>
        <p:nvPicPr>
          <p:cNvPr id="5" name="Graphic 4">
            <a:extLst>
              <a:ext uri="{FF2B5EF4-FFF2-40B4-BE49-F238E27FC236}">
                <a16:creationId xmlns:a16="http://schemas.microsoft.com/office/drawing/2014/main" id="{7013C699-705B-42E3-918D-CDFBDE4348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1663" y="3336582"/>
            <a:ext cx="4976882" cy="1855492"/>
          </a:xfrm>
          <a:prstGeom prst="rect">
            <a:avLst/>
          </a:prstGeom>
        </p:spPr>
      </p:pic>
      <p:pic>
        <p:nvPicPr>
          <p:cNvPr id="7" name="Picture 6">
            <a:extLst>
              <a:ext uri="{FF2B5EF4-FFF2-40B4-BE49-F238E27FC236}">
                <a16:creationId xmlns:a16="http://schemas.microsoft.com/office/drawing/2014/main" id="{36088630-B2E7-4413-9471-78B33EB81C0C}"/>
              </a:ext>
            </a:extLst>
          </p:cNvPr>
          <p:cNvPicPr>
            <a:picLocks noChangeAspect="1"/>
          </p:cNvPicPr>
          <p:nvPr/>
        </p:nvPicPr>
        <p:blipFill>
          <a:blip r:embed="rId4"/>
          <a:stretch>
            <a:fillRect/>
          </a:stretch>
        </p:blipFill>
        <p:spPr>
          <a:xfrm>
            <a:off x="296140" y="225345"/>
            <a:ext cx="2648734" cy="712590"/>
          </a:xfrm>
          <a:prstGeom prst="rect">
            <a:avLst/>
          </a:prstGeom>
        </p:spPr>
      </p:pic>
      <p:sp>
        <p:nvSpPr>
          <p:cNvPr id="4" name="TextBox 3">
            <a:extLst>
              <a:ext uri="{FF2B5EF4-FFF2-40B4-BE49-F238E27FC236}">
                <a16:creationId xmlns:a16="http://schemas.microsoft.com/office/drawing/2014/main" id="{84FFF22C-C107-45C2-82B6-6F1375D21D7D}"/>
              </a:ext>
            </a:extLst>
          </p:cNvPr>
          <p:cNvSpPr txBox="1"/>
          <p:nvPr/>
        </p:nvSpPr>
        <p:spPr>
          <a:xfrm>
            <a:off x="3836504" y="5466522"/>
            <a:ext cx="4861203" cy="369332"/>
          </a:xfrm>
          <a:prstGeom prst="rect">
            <a:avLst/>
          </a:prstGeom>
          <a:noFill/>
        </p:spPr>
        <p:txBody>
          <a:bodyPr wrap="none" rtlCol="0">
            <a:spAutoFit/>
          </a:bodyPr>
          <a:lstStyle/>
          <a:p>
            <a:r>
              <a:rPr lang="en-US" dirty="0"/>
              <a:t>Jeff Rasley, Olatunji Ruwase, Samyam Rajbhandari</a:t>
            </a:r>
          </a:p>
        </p:txBody>
      </p:sp>
      <p:sp>
        <p:nvSpPr>
          <p:cNvPr id="6" name="TextBox 5">
            <a:extLst>
              <a:ext uri="{FF2B5EF4-FFF2-40B4-BE49-F238E27FC236}">
                <a16:creationId xmlns:a16="http://schemas.microsoft.com/office/drawing/2014/main" id="{0081C4D9-9CA9-4DBB-A4D3-4EBC42C13B04}"/>
              </a:ext>
            </a:extLst>
          </p:cNvPr>
          <p:cNvSpPr txBox="1"/>
          <p:nvPr/>
        </p:nvSpPr>
        <p:spPr>
          <a:xfrm>
            <a:off x="4787116" y="4682967"/>
            <a:ext cx="2617768" cy="646331"/>
          </a:xfrm>
          <a:prstGeom prst="rect">
            <a:avLst/>
          </a:prstGeom>
          <a:noFill/>
        </p:spPr>
        <p:txBody>
          <a:bodyPr wrap="none" rtlCol="0">
            <a:spAutoFit/>
          </a:bodyPr>
          <a:lstStyle/>
          <a:p>
            <a:r>
              <a:rPr lang="en-US" dirty="0">
                <a:hlinkClick r:id="rId5"/>
              </a:rPr>
              <a:t>http://www.deepspeed.ai</a:t>
            </a:r>
            <a:endParaRPr lang="en-US" dirty="0"/>
          </a:p>
          <a:p>
            <a:endParaRPr lang="en-US" dirty="0"/>
          </a:p>
        </p:txBody>
      </p:sp>
    </p:spTree>
    <p:extLst>
      <p:ext uri="{BB962C8B-B14F-4D97-AF65-F5344CB8AC3E}">
        <p14:creationId xmlns:p14="http://schemas.microsoft.com/office/powerpoint/2010/main" val="1459150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7097-96DF-44D4-AFBB-C18C7A8D40CD}"/>
              </a:ext>
            </a:extLst>
          </p:cNvPr>
          <p:cNvSpPr>
            <a:spLocks noGrp="1"/>
          </p:cNvSpPr>
          <p:nvPr>
            <p:ph type="title"/>
          </p:nvPr>
        </p:nvSpPr>
        <p:spPr/>
        <p:txBody>
          <a:bodyPr/>
          <a:lstStyle/>
          <a:p>
            <a:r>
              <a:rPr lang="en-US"/>
              <a:t>DeepSpeed/ZeRO Usability</a:t>
            </a:r>
          </a:p>
        </p:txBody>
      </p:sp>
      <p:pic>
        <p:nvPicPr>
          <p:cNvPr id="11" name="Picture 10" descr="Text&#10;&#10;Description automatically generated">
            <a:extLst>
              <a:ext uri="{FF2B5EF4-FFF2-40B4-BE49-F238E27FC236}">
                <a16:creationId xmlns:a16="http://schemas.microsoft.com/office/drawing/2014/main" id="{D00C9D63-E1BB-4789-9C46-E4CC9AAE0212}"/>
              </a:ext>
            </a:extLst>
          </p:cNvPr>
          <p:cNvPicPr>
            <a:picLocks noChangeAspect="1"/>
          </p:cNvPicPr>
          <p:nvPr/>
        </p:nvPicPr>
        <p:blipFill rotWithShape="1">
          <a:blip r:embed="rId3">
            <a:extLst>
              <a:ext uri="{28A0092B-C50C-407E-A947-70E740481C1C}">
                <a14:useLocalDpi xmlns:a14="http://schemas.microsoft.com/office/drawing/2010/main" val="0"/>
              </a:ext>
            </a:extLst>
          </a:blip>
          <a:srcRect l="8372" t="7845" r="8537" b="8479"/>
          <a:stretch/>
        </p:blipFill>
        <p:spPr>
          <a:xfrm>
            <a:off x="1037254" y="1714615"/>
            <a:ext cx="4450079" cy="4389120"/>
          </a:xfrm>
          <a:prstGeom prst="rect">
            <a:avLst/>
          </a:prstGeom>
        </p:spPr>
      </p:pic>
      <p:pic>
        <p:nvPicPr>
          <p:cNvPr id="15" name="Picture 14" descr="Text&#10;&#10;Description automatically generated">
            <a:extLst>
              <a:ext uri="{FF2B5EF4-FFF2-40B4-BE49-F238E27FC236}">
                <a16:creationId xmlns:a16="http://schemas.microsoft.com/office/drawing/2014/main" id="{6B72233C-1CE0-43CF-BE34-F786C996FABD}"/>
              </a:ext>
            </a:extLst>
          </p:cNvPr>
          <p:cNvPicPr>
            <a:picLocks noChangeAspect="1"/>
          </p:cNvPicPr>
          <p:nvPr/>
        </p:nvPicPr>
        <p:blipFill rotWithShape="1">
          <a:blip r:embed="rId4">
            <a:extLst>
              <a:ext uri="{28A0092B-C50C-407E-A947-70E740481C1C}">
                <a14:useLocalDpi xmlns:a14="http://schemas.microsoft.com/office/drawing/2010/main" val="0"/>
              </a:ext>
            </a:extLst>
          </a:blip>
          <a:srcRect l="9079" t="7619" r="9288" b="8208"/>
          <a:stretch/>
        </p:blipFill>
        <p:spPr>
          <a:xfrm>
            <a:off x="7010400" y="1723324"/>
            <a:ext cx="3689131" cy="4389120"/>
          </a:xfrm>
          <a:prstGeom prst="rect">
            <a:avLst/>
          </a:prstGeom>
        </p:spPr>
      </p:pic>
      <p:sp>
        <p:nvSpPr>
          <p:cNvPr id="20" name="Rectangle 19">
            <a:extLst>
              <a:ext uri="{FF2B5EF4-FFF2-40B4-BE49-F238E27FC236}">
                <a16:creationId xmlns:a16="http://schemas.microsoft.com/office/drawing/2014/main" id="{2DA77B07-DE0D-4856-A9E0-2CB420861E05}"/>
              </a:ext>
            </a:extLst>
          </p:cNvPr>
          <p:cNvSpPr/>
          <p:nvPr/>
        </p:nvSpPr>
        <p:spPr>
          <a:xfrm>
            <a:off x="2587689" y="3981061"/>
            <a:ext cx="1013927" cy="26747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11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BCE42-BCB9-44F2-A80B-7689A8DFC79D}"/>
              </a:ext>
            </a:extLst>
          </p:cNvPr>
          <p:cNvSpPr>
            <a:spLocks noGrp="1"/>
          </p:cNvSpPr>
          <p:nvPr>
            <p:ph type="title"/>
          </p:nvPr>
        </p:nvSpPr>
        <p:spPr>
          <a:xfrm>
            <a:off x="838200" y="166517"/>
            <a:ext cx="10515600" cy="1505883"/>
          </a:xfrm>
        </p:spPr>
        <p:txBody>
          <a:bodyPr vert="horz" lIns="91440" tIns="45720" rIns="91440" bIns="45720" rtlCol="0" anchor="ctr">
            <a:normAutofit/>
          </a:bodyPr>
          <a:lstStyle/>
          <a:p>
            <a:r>
              <a:rPr lang="en-US" sz="5200"/>
              <a:t>ZeRO: Overview</a:t>
            </a:r>
            <a:endParaRPr lang="en-US" sz="5200" kern="1200">
              <a:solidFill>
                <a:schemeClr val="tx1"/>
              </a:solidFill>
              <a:latin typeface="+mj-lt"/>
              <a:ea typeface="+mj-ea"/>
              <a:cs typeface="+mj-cs"/>
            </a:endParaRPr>
          </a:p>
        </p:txBody>
      </p:sp>
      <p:graphicFrame>
        <p:nvGraphicFramePr>
          <p:cNvPr id="4" name="Table 3">
            <a:extLst>
              <a:ext uri="{FF2B5EF4-FFF2-40B4-BE49-F238E27FC236}">
                <a16:creationId xmlns:a16="http://schemas.microsoft.com/office/drawing/2014/main" id="{A9C01E6A-915D-4CE6-923E-1406E60975DE}"/>
              </a:ext>
            </a:extLst>
          </p:cNvPr>
          <p:cNvGraphicFramePr/>
          <p:nvPr/>
        </p:nvGraphicFramePr>
        <p:xfrm>
          <a:off x="1246698" y="1495088"/>
          <a:ext cx="9518838" cy="4660392"/>
        </p:xfrm>
        <a:graphic>
          <a:graphicData uri="http://schemas.openxmlformats.org/drawingml/2006/table">
            <a:tbl>
              <a:tblPr/>
              <a:tblGrid>
                <a:gridCol w="2435286">
                  <a:extLst>
                    <a:ext uri="{9D8B030D-6E8A-4147-A177-3AD203B41FA5}">
                      <a16:colId xmlns:a16="http://schemas.microsoft.com/office/drawing/2014/main" val="3477459979"/>
                    </a:ext>
                  </a:extLst>
                </a:gridCol>
                <a:gridCol w="1724354">
                  <a:extLst>
                    <a:ext uri="{9D8B030D-6E8A-4147-A177-3AD203B41FA5}">
                      <a16:colId xmlns:a16="http://schemas.microsoft.com/office/drawing/2014/main" val="215782982"/>
                    </a:ext>
                  </a:extLst>
                </a:gridCol>
                <a:gridCol w="1412881">
                  <a:extLst>
                    <a:ext uri="{9D8B030D-6E8A-4147-A177-3AD203B41FA5}">
                      <a16:colId xmlns:a16="http://schemas.microsoft.com/office/drawing/2014/main" val="2564519770"/>
                    </a:ext>
                  </a:extLst>
                </a:gridCol>
                <a:gridCol w="1255232">
                  <a:extLst>
                    <a:ext uri="{9D8B030D-6E8A-4147-A177-3AD203B41FA5}">
                      <a16:colId xmlns:a16="http://schemas.microsoft.com/office/drawing/2014/main" val="272378950"/>
                    </a:ext>
                  </a:extLst>
                </a:gridCol>
                <a:gridCol w="2691085">
                  <a:extLst>
                    <a:ext uri="{9D8B030D-6E8A-4147-A177-3AD203B41FA5}">
                      <a16:colId xmlns:a16="http://schemas.microsoft.com/office/drawing/2014/main" val="4167972989"/>
                    </a:ext>
                  </a:extLst>
                </a:gridCol>
              </a:tblGrid>
              <a:tr h="703882">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Max Parameter </a:t>
                      </a:r>
                    </a:p>
                    <a:p>
                      <a:pPr algn="ctr" fontAlgn="ctr">
                        <a:spcBef>
                          <a:spcPts val="0"/>
                        </a:spcBef>
                        <a:spcAft>
                          <a:spcPts val="0"/>
                        </a:spcAft>
                      </a:pPr>
                      <a:r>
                        <a:rPr lang="en-US" sz="1600" b="1" i="0" u="none" strike="noStrike">
                          <a:solidFill>
                            <a:srgbClr val="000000"/>
                          </a:solidFill>
                          <a:effectLst/>
                          <a:latin typeface="Calibri" panose="020F0502020204030204" pitchFamily="34" charset="0"/>
                        </a:rPr>
                        <a:t>(in billions)</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Max Parallelism</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Compute Efficiency</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Usability </a:t>
                      </a:r>
                    </a:p>
                    <a:p>
                      <a:pPr algn="ctr" fontAlgn="ctr">
                        <a:spcBef>
                          <a:spcPts val="0"/>
                        </a:spcBef>
                        <a:spcAft>
                          <a:spcPts val="0"/>
                        </a:spcAft>
                      </a:pPr>
                      <a:r>
                        <a:rPr lang="en-US" sz="1600" b="1" i="0" u="none" strike="noStrike">
                          <a:solidFill>
                            <a:srgbClr val="000000"/>
                          </a:solidFill>
                          <a:effectLst/>
                          <a:latin typeface="Calibri" panose="020F0502020204030204" pitchFamily="34" charset="0"/>
                        </a:rPr>
                        <a:t>(Model Rewrite)</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852364"/>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Data Parallel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1.2</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Great</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794308615"/>
                  </a:ext>
                </a:extLst>
              </a:tr>
              <a:tr h="703882">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Model Parallel (MP)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20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16</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322050870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20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effectLst/>
                          <a:latin typeface="Arial" panose="020B0604020202020204" pitchFamily="34" charset="0"/>
                        </a:rPr>
                        <a:t>Needs Model Rewrite</a:t>
                      </a:r>
                    </a:p>
                    <a:p>
                      <a:pPr algn="ctr" fontAlgn="b">
                        <a:spcBef>
                          <a:spcPts val="0"/>
                        </a:spcBef>
                        <a:spcAft>
                          <a:spcPts val="0"/>
                        </a:spcAft>
                      </a:pP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2041558262"/>
                  </a:ext>
                </a:extLst>
              </a:tr>
              <a:tr h="703882">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Pipeline Parallel (PP)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128</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045402433"/>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PP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78773356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MP + PP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effectLst/>
                          <a:latin typeface="Arial" panose="020B0604020202020204" pitchFamily="34" charset="0"/>
                        </a:rPr>
                        <a:t>Very Good</a:t>
                      </a:r>
                    </a:p>
                    <a:p>
                      <a:pPr algn="ctr" fontAlgn="b">
                        <a:spcBef>
                          <a:spcPts val="0"/>
                        </a:spcBef>
                        <a:spcAft>
                          <a:spcPts val="0"/>
                        </a:spcAft>
                      </a:pP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Significant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305845250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51490"/>
                  </a:ext>
                </a:extLst>
              </a:tr>
              <a:tr h="389777">
                <a:tc>
                  <a:txBody>
                    <a:bodyPr/>
                    <a:lstStyle/>
                    <a:p>
                      <a:pPr algn="ctr" fontAlgn="b">
                        <a:spcBef>
                          <a:spcPts val="0"/>
                        </a:spcBef>
                        <a:spcAft>
                          <a:spcPts val="0"/>
                        </a:spcAft>
                      </a:pPr>
                      <a:r>
                        <a:rPr lang="en-US" sz="1600" b="1" i="1" u="none" strike="noStrike">
                          <a:solidFill>
                            <a:srgbClr val="000000"/>
                          </a:solidFill>
                          <a:effectLst/>
                          <a:latin typeface="Calibri" panose="020F0502020204030204" pitchFamily="34" charset="0"/>
                        </a:rPr>
                        <a:t>ZeRO</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1"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1"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Great</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3604146539"/>
                  </a:ext>
                </a:extLst>
              </a:tr>
            </a:tbl>
          </a:graphicData>
        </a:graphic>
      </p:graphicFrame>
      <p:sp>
        <p:nvSpPr>
          <p:cNvPr id="5" name="Rectangle 4">
            <a:extLst>
              <a:ext uri="{FF2B5EF4-FFF2-40B4-BE49-F238E27FC236}">
                <a16:creationId xmlns:a16="http://schemas.microsoft.com/office/drawing/2014/main" id="{52A1E106-56CC-4640-A8F0-1540844B28BC}"/>
              </a:ext>
            </a:extLst>
          </p:cNvPr>
          <p:cNvSpPr/>
          <p:nvPr/>
        </p:nvSpPr>
        <p:spPr>
          <a:xfrm>
            <a:off x="631094" y="2211356"/>
            <a:ext cx="10358967" cy="3543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3D3CF2B-D425-4B7C-856D-CD691E01496C}"/>
              </a:ext>
            </a:extLst>
          </p:cNvPr>
          <p:cNvSpPr/>
          <p:nvPr/>
        </p:nvSpPr>
        <p:spPr>
          <a:xfrm>
            <a:off x="986061" y="5583343"/>
            <a:ext cx="10040112" cy="816864"/>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F6AB1B5-F3C0-45AE-B00C-2C0AAA26B0A0}"/>
              </a:ext>
            </a:extLst>
          </p:cNvPr>
          <p:cNvGrpSpPr/>
          <p:nvPr/>
        </p:nvGrpSpPr>
        <p:grpSpPr>
          <a:xfrm>
            <a:off x="670100" y="3264646"/>
            <a:ext cx="2169643" cy="1002503"/>
            <a:chOff x="385954" y="1784"/>
            <a:chExt cx="2943326" cy="1317606"/>
          </a:xfrm>
          <a:solidFill>
            <a:schemeClr val="accent5">
              <a:lumMod val="20000"/>
              <a:lumOff val="80000"/>
            </a:schemeClr>
          </a:solidFill>
        </p:grpSpPr>
        <p:sp>
          <p:nvSpPr>
            <p:cNvPr id="10" name="Rectangle 9">
              <a:extLst>
                <a:ext uri="{FF2B5EF4-FFF2-40B4-BE49-F238E27FC236}">
                  <a16:creationId xmlns:a16="http://schemas.microsoft.com/office/drawing/2014/main" id="{39D6B27F-2CCA-4494-84E2-C0548A0D3623}"/>
                </a:ext>
              </a:extLst>
            </p:cNvPr>
            <p:cNvSpPr/>
            <p:nvPr/>
          </p:nvSpPr>
          <p:spPr>
            <a:xfrm>
              <a:off x="385954" y="1784"/>
              <a:ext cx="2943326" cy="1317606"/>
            </a:xfrm>
            <a:prstGeom prst="rect">
              <a:avLst/>
            </a:prstGeom>
            <a:grp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E37FA5CA-B688-4D1E-A7BA-5608818F009E}"/>
                </a:ext>
              </a:extLst>
            </p:cNvPr>
            <p:cNvSpPr txBox="1"/>
            <p:nvPr/>
          </p:nvSpPr>
          <p:spPr>
            <a:xfrm>
              <a:off x="385954" y="1784"/>
              <a:ext cx="2943326" cy="13176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ts val="0"/>
                </a:spcAft>
                <a:buNone/>
              </a:pPr>
              <a:r>
                <a:rPr lang="en-US" sz="2400" b="1" kern="1200"/>
                <a:t>Model Scale</a:t>
              </a:r>
            </a:p>
            <a:p>
              <a:pPr marL="228600" lvl="1" indent="-228600" algn="l" defTabSz="889000">
                <a:lnSpc>
                  <a:spcPct val="100000"/>
                </a:lnSpc>
                <a:spcBef>
                  <a:spcPct val="0"/>
                </a:spcBef>
                <a:spcAft>
                  <a:spcPts val="0"/>
                </a:spcAft>
                <a:buChar char="•"/>
              </a:pPr>
              <a:r>
                <a:rPr lang="en-US" kern="1200"/>
                <a:t>1 Trillion parameters</a:t>
              </a:r>
            </a:p>
            <a:p>
              <a:pPr marL="171450" lvl="1" indent="-171450" algn="l" defTabSz="755650" rtl="0">
                <a:lnSpc>
                  <a:spcPct val="100000"/>
                </a:lnSpc>
                <a:spcBef>
                  <a:spcPct val="0"/>
                </a:spcBef>
                <a:spcAft>
                  <a:spcPts val="0"/>
                </a:spcAft>
                <a:buChar char="•"/>
              </a:pPr>
              <a:r>
                <a:rPr lang="en-US" sz="1600" kern="1200">
                  <a:latin typeface="+mn-lt"/>
                </a:rPr>
                <a:t>Order-of-magnitude b</a:t>
              </a:r>
            </a:p>
          </p:txBody>
        </p:sp>
      </p:grpSp>
      <p:grpSp>
        <p:nvGrpSpPr>
          <p:cNvPr id="12" name="Group 11">
            <a:extLst>
              <a:ext uri="{FF2B5EF4-FFF2-40B4-BE49-F238E27FC236}">
                <a16:creationId xmlns:a16="http://schemas.microsoft.com/office/drawing/2014/main" id="{2D4B10FC-597D-45F9-A5DF-8612FED9791F}"/>
              </a:ext>
            </a:extLst>
          </p:cNvPr>
          <p:cNvGrpSpPr/>
          <p:nvPr/>
        </p:nvGrpSpPr>
        <p:grpSpPr>
          <a:xfrm>
            <a:off x="250305" y="3132047"/>
            <a:ext cx="2592478" cy="1255125"/>
            <a:chOff x="385954" y="1784"/>
            <a:chExt cx="2943326" cy="1317606"/>
          </a:xfrm>
        </p:grpSpPr>
        <p:sp>
          <p:nvSpPr>
            <p:cNvPr id="13" name="Rectangle 12">
              <a:extLst>
                <a:ext uri="{FF2B5EF4-FFF2-40B4-BE49-F238E27FC236}">
                  <a16:creationId xmlns:a16="http://schemas.microsoft.com/office/drawing/2014/main" id="{40BF36B0-4D93-437C-81ED-FA2BE1DD1990}"/>
                </a:ext>
              </a:extLst>
            </p:cNvPr>
            <p:cNvSpPr/>
            <p:nvPr/>
          </p:nvSpPr>
          <p:spPr>
            <a:xfrm>
              <a:off x="385954" y="1784"/>
              <a:ext cx="2943326" cy="1317606"/>
            </a:xfrm>
            <a:prstGeom prst="rect">
              <a:avLst/>
            </a:prstGeom>
            <a:solidFill>
              <a:srgbClr val="0070C0"/>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05354BA9-B3E5-49B1-B9BA-15EC5420FD40}"/>
                </a:ext>
              </a:extLst>
            </p:cNvPr>
            <p:cNvSpPr txBox="1"/>
            <p:nvPr/>
          </p:nvSpPr>
          <p:spPr>
            <a:xfrm>
              <a:off x="385954" y="1784"/>
              <a:ext cx="2943326" cy="1317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ts val="0"/>
                </a:spcAft>
                <a:buNone/>
              </a:pPr>
              <a:r>
                <a:rPr lang="en-US" sz="2800" b="1" kern="1200"/>
                <a:t>Model Scale</a:t>
              </a:r>
            </a:p>
            <a:p>
              <a:pPr marL="228600" lvl="1" indent="-228600" algn="l" defTabSz="889000">
                <a:lnSpc>
                  <a:spcPct val="100000"/>
                </a:lnSpc>
                <a:spcBef>
                  <a:spcPct val="0"/>
                </a:spcBef>
                <a:spcAft>
                  <a:spcPts val="0"/>
                </a:spcAft>
                <a:buChar char="•"/>
              </a:pPr>
              <a:r>
                <a:rPr lang="en-US" sz="2000" kern="1200"/>
                <a:t>Support 200B</a:t>
              </a:r>
            </a:p>
            <a:p>
              <a:pPr marL="228600" lvl="1" indent="-228600" algn="l" defTabSz="889000">
                <a:lnSpc>
                  <a:spcPct val="100000"/>
                </a:lnSpc>
                <a:spcBef>
                  <a:spcPct val="0"/>
                </a:spcBef>
                <a:spcAft>
                  <a:spcPts val="0"/>
                </a:spcAft>
                <a:buChar char="•"/>
              </a:pPr>
              <a:r>
                <a:rPr lang="en-US" sz="2000">
                  <a:latin typeface="+mn-lt"/>
                </a:rPr>
                <a:t>Towards 1 Trillion</a:t>
              </a:r>
              <a:r>
                <a:rPr lang="en-US" sz="2000" kern="1200">
                  <a:latin typeface="+mn-lt"/>
                </a:rPr>
                <a:t> </a:t>
              </a:r>
            </a:p>
          </p:txBody>
        </p:sp>
      </p:grpSp>
      <p:grpSp>
        <p:nvGrpSpPr>
          <p:cNvPr id="15" name="Group 14">
            <a:extLst>
              <a:ext uri="{FF2B5EF4-FFF2-40B4-BE49-F238E27FC236}">
                <a16:creationId xmlns:a16="http://schemas.microsoft.com/office/drawing/2014/main" id="{A4CFC644-B1FD-44FB-9077-05AE44FB9D6A}"/>
              </a:ext>
            </a:extLst>
          </p:cNvPr>
          <p:cNvGrpSpPr/>
          <p:nvPr/>
        </p:nvGrpSpPr>
        <p:grpSpPr>
          <a:xfrm>
            <a:off x="3781895" y="3264646"/>
            <a:ext cx="2169643" cy="1002503"/>
            <a:chOff x="418909" y="1591864"/>
            <a:chExt cx="2877415" cy="1317606"/>
          </a:xfrm>
          <a:solidFill>
            <a:schemeClr val="accent6">
              <a:lumMod val="20000"/>
              <a:lumOff val="80000"/>
            </a:schemeClr>
          </a:solidFill>
        </p:grpSpPr>
        <p:sp>
          <p:nvSpPr>
            <p:cNvPr id="16" name="Rectangle 15">
              <a:extLst>
                <a:ext uri="{FF2B5EF4-FFF2-40B4-BE49-F238E27FC236}">
                  <a16:creationId xmlns:a16="http://schemas.microsoft.com/office/drawing/2014/main" id="{FBDA1C68-EE3B-44B9-9AC0-B4D77C472A8B}"/>
                </a:ext>
              </a:extLst>
            </p:cNvPr>
            <p:cNvSpPr/>
            <p:nvPr/>
          </p:nvSpPr>
          <p:spPr>
            <a:xfrm>
              <a:off x="418909" y="1591864"/>
              <a:ext cx="2877415" cy="1317606"/>
            </a:xfrm>
            <a:prstGeom prst="rect">
              <a:avLst/>
            </a:prstGeom>
            <a:grpFill/>
          </p:spPr>
          <p:style>
            <a:lnRef idx="3">
              <a:schemeClr val="lt1">
                <a:hueOff val="0"/>
                <a:satOff val="0"/>
                <a:lumOff val="0"/>
                <a:alphaOff val="0"/>
              </a:schemeClr>
            </a:lnRef>
            <a:fillRef idx="1">
              <a:scrgbClr r="0" g="0" b="0"/>
            </a:fillRef>
            <a:effectRef idx="1">
              <a:schemeClr val="accent5">
                <a:hueOff val="-2252848"/>
                <a:satOff val="-5806"/>
                <a:lumOff val="-3922"/>
                <a:alphaOff val="0"/>
              </a:schemeClr>
            </a:effectRef>
            <a:fontRef idx="minor">
              <a:schemeClr val="lt1"/>
            </a:fontRef>
          </p:style>
        </p:sp>
        <p:sp>
          <p:nvSpPr>
            <p:cNvPr id="17" name="TextBox 16">
              <a:extLst>
                <a:ext uri="{FF2B5EF4-FFF2-40B4-BE49-F238E27FC236}">
                  <a16:creationId xmlns:a16="http://schemas.microsoft.com/office/drawing/2014/main" id="{FCB8D428-4427-4342-A14D-7583ED1A395D}"/>
                </a:ext>
              </a:extLst>
            </p:cNvPr>
            <p:cNvSpPr txBox="1"/>
            <p:nvPr/>
          </p:nvSpPr>
          <p:spPr>
            <a:xfrm>
              <a:off x="418909" y="1591864"/>
              <a:ext cx="2877415" cy="13176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ts val="0"/>
                </a:spcAft>
                <a:buNone/>
              </a:pPr>
              <a:r>
                <a:rPr lang="en-US" sz="2400" b="1" kern="1200"/>
                <a:t>Speed</a:t>
              </a:r>
            </a:p>
            <a:p>
              <a:pPr marL="228600" lvl="1" indent="-228600" algn="l" defTabSz="889000">
                <a:lnSpc>
                  <a:spcPct val="100000"/>
                </a:lnSpc>
                <a:spcBef>
                  <a:spcPct val="0"/>
                </a:spcBef>
                <a:spcAft>
                  <a:spcPts val="0"/>
                </a:spcAft>
                <a:buChar char="•"/>
              </a:pPr>
              <a:r>
                <a:rPr lang="en-US" kern="1200"/>
                <a:t>Up to 10X faster for over 25B models</a:t>
              </a:r>
            </a:p>
          </p:txBody>
        </p:sp>
      </p:grpSp>
      <p:grpSp>
        <p:nvGrpSpPr>
          <p:cNvPr id="18" name="Group 17">
            <a:extLst>
              <a:ext uri="{FF2B5EF4-FFF2-40B4-BE49-F238E27FC236}">
                <a16:creationId xmlns:a16="http://schemas.microsoft.com/office/drawing/2014/main" id="{D5D9A54D-C177-476D-B3D0-E0A155E4EC72}"/>
              </a:ext>
            </a:extLst>
          </p:cNvPr>
          <p:cNvGrpSpPr/>
          <p:nvPr/>
        </p:nvGrpSpPr>
        <p:grpSpPr>
          <a:xfrm>
            <a:off x="3301836" y="3132047"/>
            <a:ext cx="2592478" cy="1255125"/>
            <a:chOff x="418909" y="1591864"/>
            <a:chExt cx="2877415" cy="1317606"/>
          </a:xfrm>
        </p:grpSpPr>
        <p:sp>
          <p:nvSpPr>
            <p:cNvPr id="19" name="Rectangle 18">
              <a:extLst>
                <a:ext uri="{FF2B5EF4-FFF2-40B4-BE49-F238E27FC236}">
                  <a16:creationId xmlns:a16="http://schemas.microsoft.com/office/drawing/2014/main" id="{1B3EA0EF-AEB1-4A99-BB32-BFCD0B134D6E}"/>
                </a:ext>
              </a:extLst>
            </p:cNvPr>
            <p:cNvSpPr/>
            <p:nvPr/>
          </p:nvSpPr>
          <p:spPr>
            <a:xfrm>
              <a:off x="418909" y="1591864"/>
              <a:ext cx="2877415" cy="1317606"/>
            </a:xfrm>
            <a:prstGeom prst="rect">
              <a:avLst/>
            </a:prstGeom>
            <a:solidFill>
              <a:srgbClr val="00B050"/>
            </a:solidFill>
          </p:spPr>
          <p:style>
            <a:lnRef idx="3">
              <a:schemeClr val="lt1">
                <a:hueOff val="0"/>
                <a:satOff val="0"/>
                <a:lumOff val="0"/>
                <a:alphaOff val="0"/>
              </a:schemeClr>
            </a:lnRef>
            <a:fillRef idx="1">
              <a:scrgbClr r="0" g="0" b="0"/>
            </a:fillRef>
            <a:effectRef idx="1">
              <a:schemeClr val="accent5">
                <a:hueOff val="-2252848"/>
                <a:satOff val="-5806"/>
                <a:lumOff val="-3922"/>
                <a:alphaOff val="0"/>
              </a:schemeClr>
            </a:effectRef>
            <a:fontRef idx="minor">
              <a:schemeClr val="lt1"/>
            </a:fontRef>
          </p:style>
        </p:sp>
        <p:sp>
          <p:nvSpPr>
            <p:cNvPr id="20" name="TextBox 19">
              <a:extLst>
                <a:ext uri="{FF2B5EF4-FFF2-40B4-BE49-F238E27FC236}">
                  <a16:creationId xmlns:a16="http://schemas.microsoft.com/office/drawing/2014/main" id="{F281A433-DA64-4EDD-B1C9-C236607D6767}"/>
                </a:ext>
              </a:extLst>
            </p:cNvPr>
            <p:cNvSpPr txBox="1"/>
            <p:nvPr/>
          </p:nvSpPr>
          <p:spPr>
            <a:xfrm>
              <a:off x="418909" y="1591864"/>
              <a:ext cx="2877415" cy="1317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ts val="0"/>
                </a:spcAft>
                <a:buNone/>
              </a:pPr>
              <a:r>
                <a:rPr lang="en-US" sz="2800" b="1" kern="1200"/>
                <a:t>Speed</a:t>
              </a:r>
            </a:p>
            <a:p>
              <a:pPr marL="228600" lvl="1" indent="-228600" algn="l" defTabSz="889000">
                <a:lnSpc>
                  <a:spcPct val="100000"/>
                </a:lnSpc>
                <a:spcBef>
                  <a:spcPct val="0"/>
                </a:spcBef>
                <a:spcAft>
                  <a:spcPts val="0"/>
                </a:spcAft>
                <a:buChar char="•"/>
              </a:pPr>
              <a:r>
                <a:rPr lang="en-US" sz="2000" kern="1200"/>
                <a:t>Up to 10X faster</a:t>
              </a:r>
            </a:p>
          </p:txBody>
        </p:sp>
      </p:grpSp>
      <p:grpSp>
        <p:nvGrpSpPr>
          <p:cNvPr id="21" name="Group 20">
            <a:extLst>
              <a:ext uri="{FF2B5EF4-FFF2-40B4-BE49-F238E27FC236}">
                <a16:creationId xmlns:a16="http://schemas.microsoft.com/office/drawing/2014/main" id="{2DCD8EAF-9C19-42CB-8041-7AE10F7B9EC4}"/>
              </a:ext>
            </a:extLst>
          </p:cNvPr>
          <p:cNvGrpSpPr/>
          <p:nvPr/>
        </p:nvGrpSpPr>
        <p:grpSpPr>
          <a:xfrm>
            <a:off x="6653660" y="3281078"/>
            <a:ext cx="2169643" cy="1002503"/>
            <a:chOff x="418392" y="3181945"/>
            <a:chExt cx="2878450" cy="1317606"/>
          </a:xfrm>
        </p:grpSpPr>
        <p:sp>
          <p:nvSpPr>
            <p:cNvPr id="22" name="Rectangle 21">
              <a:extLst>
                <a:ext uri="{FF2B5EF4-FFF2-40B4-BE49-F238E27FC236}">
                  <a16:creationId xmlns:a16="http://schemas.microsoft.com/office/drawing/2014/main" id="{4B531F4A-8637-413A-AFAC-E8E9B346D07C}"/>
                </a:ext>
              </a:extLst>
            </p:cNvPr>
            <p:cNvSpPr/>
            <p:nvPr/>
          </p:nvSpPr>
          <p:spPr>
            <a:xfrm>
              <a:off x="418392" y="3181945"/>
              <a:ext cx="2878450" cy="1317606"/>
            </a:xfrm>
            <a:prstGeom prst="rect">
              <a:avLst/>
            </a:prstGeom>
            <a:solidFill>
              <a:srgbClr val="FFC000"/>
            </a:solidFill>
          </p:spPr>
          <p:style>
            <a:lnRef idx="3">
              <a:schemeClr val="lt1">
                <a:hueOff val="0"/>
                <a:satOff val="0"/>
                <a:lumOff val="0"/>
                <a:alphaOff val="0"/>
              </a:schemeClr>
            </a:lnRef>
            <a:fillRef idx="1">
              <a:scrgbClr r="0" g="0" b="0"/>
            </a:fillRef>
            <a:effectRef idx="1">
              <a:schemeClr val="accent5">
                <a:hueOff val="-4505695"/>
                <a:satOff val="-11613"/>
                <a:lumOff val="-7843"/>
                <a:alphaOff val="0"/>
              </a:schemeClr>
            </a:effectRef>
            <a:fontRef idx="minor">
              <a:schemeClr val="lt1"/>
            </a:fontRef>
          </p:style>
        </p:sp>
        <p:sp>
          <p:nvSpPr>
            <p:cNvPr id="23" name="TextBox 22">
              <a:extLst>
                <a:ext uri="{FF2B5EF4-FFF2-40B4-BE49-F238E27FC236}">
                  <a16:creationId xmlns:a16="http://schemas.microsoft.com/office/drawing/2014/main" id="{4AB12B78-A98B-40C9-A440-6D61E1D112C3}"/>
                </a:ext>
              </a:extLst>
            </p:cNvPr>
            <p:cNvSpPr txBox="1"/>
            <p:nvPr/>
          </p:nvSpPr>
          <p:spPr>
            <a:xfrm>
              <a:off x="418392" y="3181945"/>
              <a:ext cx="2878450" cy="1317606"/>
            </a:xfrm>
            <a:prstGeom prst="rect">
              <a:avLst/>
            </a:prstGeom>
            <a:solidFill>
              <a:schemeClr val="accent4">
                <a:lumMod val="20000"/>
                <a:lumOff val="80000"/>
              </a:schemeClr>
            </a:solid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ts val="0"/>
                </a:spcAft>
                <a:buNone/>
              </a:pPr>
              <a:r>
                <a:rPr lang="en-US" sz="2400" b="1" kern="1200"/>
                <a:t>Usability</a:t>
              </a:r>
            </a:p>
            <a:p>
              <a:pPr marL="228600" lvl="1" indent="-228600" algn="l" defTabSz="889000" rtl="0">
                <a:lnSpc>
                  <a:spcPct val="100000"/>
                </a:lnSpc>
                <a:spcBef>
                  <a:spcPct val="0"/>
                </a:spcBef>
                <a:spcAft>
                  <a:spcPts val="0"/>
                </a:spcAft>
                <a:buChar char="•"/>
              </a:pPr>
              <a:r>
                <a:rPr lang="en-US" kern="1200">
                  <a:solidFill>
                    <a:prstClr val="white"/>
                  </a:solidFill>
                  <a:latin typeface="Calibri" panose="020F0502020204030204"/>
                  <a:ea typeface="+mn-ea"/>
                  <a:cs typeface="+mn-cs"/>
                </a:rPr>
                <a:t>Few lines of code change</a:t>
              </a:r>
            </a:p>
          </p:txBody>
        </p:sp>
      </p:grpSp>
      <p:grpSp>
        <p:nvGrpSpPr>
          <p:cNvPr id="24" name="Group 23">
            <a:extLst>
              <a:ext uri="{FF2B5EF4-FFF2-40B4-BE49-F238E27FC236}">
                <a16:creationId xmlns:a16="http://schemas.microsoft.com/office/drawing/2014/main" id="{8717625B-D8F4-45D6-AA5C-9F780706A47B}"/>
              </a:ext>
            </a:extLst>
          </p:cNvPr>
          <p:cNvGrpSpPr/>
          <p:nvPr/>
        </p:nvGrpSpPr>
        <p:grpSpPr>
          <a:xfrm>
            <a:off x="6413630" y="3132047"/>
            <a:ext cx="2592478" cy="1255125"/>
            <a:chOff x="418392" y="3181945"/>
            <a:chExt cx="2878450" cy="1317606"/>
          </a:xfrm>
        </p:grpSpPr>
        <p:sp>
          <p:nvSpPr>
            <p:cNvPr id="25" name="Rectangle 24">
              <a:extLst>
                <a:ext uri="{FF2B5EF4-FFF2-40B4-BE49-F238E27FC236}">
                  <a16:creationId xmlns:a16="http://schemas.microsoft.com/office/drawing/2014/main" id="{BAED17B4-A525-4FF3-B435-CD23EE7AF5E8}"/>
                </a:ext>
              </a:extLst>
            </p:cNvPr>
            <p:cNvSpPr/>
            <p:nvPr/>
          </p:nvSpPr>
          <p:spPr>
            <a:xfrm>
              <a:off x="418392" y="3181945"/>
              <a:ext cx="2878450" cy="1317606"/>
            </a:xfrm>
            <a:prstGeom prst="rect">
              <a:avLst/>
            </a:prstGeom>
            <a:solidFill>
              <a:srgbClr val="FFC000"/>
            </a:solidFill>
          </p:spPr>
          <p:style>
            <a:lnRef idx="3">
              <a:schemeClr val="lt1">
                <a:hueOff val="0"/>
                <a:satOff val="0"/>
                <a:lumOff val="0"/>
                <a:alphaOff val="0"/>
              </a:schemeClr>
            </a:lnRef>
            <a:fillRef idx="1">
              <a:scrgbClr r="0" g="0" b="0"/>
            </a:fillRef>
            <a:effectRef idx="1">
              <a:schemeClr val="accent5">
                <a:hueOff val="-4505695"/>
                <a:satOff val="-11613"/>
                <a:lumOff val="-7843"/>
                <a:alphaOff val="0"/>
              </a:schemeClr>
            </a:effectRef>
            <a:fontRef idx="minor">
              <a:schemeClr val="lt1"/>
            </a:fontRef>
          </p:style>
        </p:sp>
        <p:sp>
          <p:nvSpPr>
            <p:cNvPr id="26" name="TextBox 25">
              <a:extLst>
                <a:ext uri="{FF2B5EF4-FFF2-40B4-BE49-F238E27FC236}">
                  <a16:creationId xmlns:a16="http://schemas.microsoft.com/office/drawing/2014/main" id="{C3C46FEA-E737-4F88-A27B-FC3EF9DF6555}"/>
                </a:ext>
              </a:extLst>
            </p:cNvPr>
            <p:cNvSpPr txBox="1"/>
            <p:nvPr/>
          </p:nvSpPr>
          <p:spPr>
            <a:xfrm>
              <a:off x="418392" y="3181945"/>
              <a:ext cx="2878450" cy="1317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ts val="0"/>
                </a:spcAft>
                <a:buNone/>
              </a:pPr>
              <a:r>
                <a:rPr lang="en-US" sz="2800" b="1" kern="1200"/>
                <a:t>Scalability</a:t>
              </a:r>
            </a:p>
            <a:p>
              <a:pPr marL="228600" lvl="1" indent="-228600" algn="l" defTabSz="889000" rtl="0">
                <a:lnSpc>
                  <a:spcPct val="100000"/>
                </a:lnSpc>
                <a:spcBef>
                  <a:spcPct val="0"/>
                </a:spcBef>
                <a:spcAft>
                  <a:spcPts val="0"/>
                </a:spcAft>
                <a:buChar char="•"/>
              </a:pPr>
              <a:r>
                <a:rPr lang="en-US" sz="2000" kern="1200" err="1">
                  <a:solidFill>
                    <a:prstClr val="white"/>
                  </a:solidFill>
                  <a:latin typeface="Calibri" panose="020F0502020204030204"/>
                  <a:ea typeface="+mn-ea"/>
                  <a:cs typeface="+mn-cs"/>
                </a:rPr>
                <a:t>Superlinear</a:t>
              </a:r>
              <a:r>
                <a:rPr lang="en-US" sz="2000" kern="1200">
                  <a:solidFill>
                    <a:prstClr val="white"/>
                  </a:solidFill>
                  <a:latin typeface="Calibri" panose="020F0502020204030204"/>
                  <a:ea typeface="+mn-ea"/>
                  <a:cs typeface="+mn-cs"/>
                </a:rPr>
                <a:t> speedup</a:t>
              </a:r>
            </a:p>
          </p:txBody>
        </p:sp>
      </p:grpSp>
      <p:grpSp>
        <p:nvGrpSpPr>
          <p:cNvPr id="27" name="Group 26">
            <a:extLst>
              <a:ext uri="{FF2B5EF4-FFF2-40B4-BE49-F238E27FC236}">
                <a16:creationId xmlns:a16="http://schemas.microsoft.com/office/drawing/2014/main" id="{E945582F-917B-4226-BAB2-1029C0F9B642}"/>
              </a:ext>
            </a:extLst>
          </p:cNvPr>
          <p:cNvGrpSpPr/>
          <p:nvPr/>
        </p:nvGrpSpPr>
        <p:grpSpPr>
          <a:xfrm>
            <a:off x="9749356" y="3272428"/>
            <a:ext cx="2169643" cy="1002503"/>
            <a:chOff x="424809" y="4772026"/>
            <a:chExt cx="2865616" cy="1317606"/>
          </a:xfrm>
          <a:solidFill>
            <a:schemeClr val="accent2">
              <a:lumMod val="20000"/>
              <a:lumOff val="80000"/>
            </a:schemeClr>
          </a:solidFill>
        </p:grpSpPr>
        <p:sp>
          <p:nvSpPr>
            <p:cNvPr id="28" name="Rectangle 27">
              <a:extLst>
                <a:ext uri="{FF2B5EF4-FFF2-40B4-BE49-F238E27FC236}">
                  <a16:creationId xmlns:a16="http://schemas.microsoft.com/office/drawing/2014/main" id="{916316E3-5791-430A-9449-66258F0FA1ED}"/>
                </a:ext>
              </a:extLst>
            </p:cNvPr>
            <p:cNvSpPr/>
            <p:nvPr/>
          </p:nvSpPr>
          <p:spPr>
            <a:xfrm>
              <a:off x="424809" y="4772026"/>
              <a:ext cx="2865616" cy="1317606"/>
            </a:xfrm>
            <a:prstGeom prst="rect">
              <a:avLst/>
            </a:prstGeom>
            <a:grpFill/>
          </p:spPr>
          <p:style>
            <a:lnRef idx="3">
              <a:schemeClr val="lt1">
                <a:hueOff val="0"/>
                <a:satOff val="0"/>
                <a:lumOff val="0"/>
                <a:alphaOff val="0"/>
              </a:schemeClr>
            </a:lnRef>
            <a:fillRef idx="1">
              <a:scrgbClr r="0" g="0" b="0"/>
            </a:fillRef>
            <a:effectRef idx="1">
              <a:schemeClr val="accent5">
                <a:hueOff val="-6758543"/>
                <a:satOff val="-17419"/>
                <a:lumOff val="-11765"/>
                <a:alphaOff val="0"/>
              </a:schemeClr>
            </a:effectRef>
            <a:fontRef idx="minor">
              <a:schemeClr val="lt1"/>
            </a:fontRef>
          </p:style>
        </p:sp>
        <p:sp>
          <p:nvSpPr>
            <p:cNvPr id="29" name="TextBox 28">
              <a:extLst>
                <a:ext uri="{FF2B5EF4-FFF2-40B4-BE49-F238E27FC236}">
                  <a16:creationId xmlns:a16="http://schemas.microsoft.com/office/drawing/2014/main" id="{8D66A882-23FB-449E-A89F-B55476544225}"/>
                </a:ext>
              </a:extLst>
            </p:cNvPr>
            <p:cNvSpPr txBox="1"/>
            <p:nvPr/>
          </p:nvSpPr>
          <p:spPr>
            <a:xfrm>
              <a:off x="424809" y="4772026"/>
              <a:ext cx="2865616" cy="13176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ts val="0"/>
                </a:spcAft>
                <a:buNone/>
              </a:pPr>
              <a:r>
                <a:rPr lang="en-US" sz="2400" b="1" kern="1200"/>
                <a:t>Impact</a:t>
              </a:r>
            </a:p>
            <a:p>
              <a:pPr marL="228600" lvl="1" indent="-228600" algn="l" defTabSz="889000">
                <a:lnSpc>
                  <a:spcPct val="100000"/>
                </a:lnSpc>
                <a:spcBef>
                  <a:spcPct val="0"/>
                </a:spcBef>
                <a:spcAft>
                  <a:spcPts val="0"/>
                </a:spcAft>
                <a:buChar char="•"/>
              </a:pPr>
              <a:r>
                <a:rPr lang="en-US" kern="1200"/>
                <a:t>Microsoft internal &amp; external open source</a:t>
              </a:r>
            </a:p>
          </p:txBody>
        </p:sp>
      </p:grpSp>
      <p:grpSp>
        <p:nvGrpSpPr>
          <p:cNvPr id="30" name="Group 29">
            <a:extLst>
              <a:ext uri="{FF2B5EF4-FFF2-40B4-BE49-F238E27FC236}">
                <a16:creationId xmlns:a16="http://schemas.microsoft.com/office/drawing/2014/main" id="{E9C3F684-AF63-49F1-A806-2A4FAD5466C3}"/>
              </a:ext>
            </a:extLst>
          </p:cNvPr>
          <p:cNvGrpSpPr/>
          <p:nvPr/>
        </p:nvGrpSpPr>
        <p:grpSpPr>
          <a:xfrm>
            <a:off x="9509326" y="3138866"/>
            <a:ext cx="2592478" cy="1255125"/>
            <a:chOff x="424809" y="4772026"/>
            <a:chExt cx="2865616" cy="1317606"/>
          </a:xfrm>
        </p:grpSpPr>
        <p:sp>
          <p:nvSpPr>
            <p:cNvPr id="31" name="Rectangle 30">
              <a:extLst>
                <a:ext uri="{FF2B5EF4-FFF2-40B4-BE49-F238E27FC236}">
                  <a16:creationId xmlns:a16="http://schemas.microsoft.com/office/drawing/2014/main" id="{61B5F5AD-4B2D-41E4-B679-E13AA14C3764}"/>
                </a:ext>
              </a:extLst>
            </p:cNvPr>
            <p:cNvSpPr/>
            <p:nvPr/>
          </p:nvSpPr>
          <p:spPr>
            <a:xfrm>
              <a:off x="424809" y="4772026"/>
              <a:ext cx="2865616" cy="1317606"/>
            </a:xfrm>
            <a:prstGeom prst="rect">
              <a:avLst/>
            </a:prstGeom>
            <a:solidFill>
              <a:srgbClr val="C00000"/>
            </a:solidFill>
          </p:spPr>
          <p:style>
            <a:lnRef idx="3">
              <a:schemeClr val="lt1">
                <a:hueOff val="0"/>
                <a:satOff val="0"/>
                <a:lumOff val="0"/>
                <a:alphaOff val="0"/>
              </a:schemeClr>
            </a:lnRef>
            <a:fillRef idx="1">
              <a:scrgbClr r="0" g="0" b="0"/>
            </a:fillRef>
            <a:effectRef idx="1">
              <a:schemeClr val="accent5">
                <a:hueOff val="-6758543"/>
                <a:satOff val="-17419"/>
                <a:lumOff val="-11765"/>
                <a:alphaOff val="0"/>
              </a:schemeClr>
            </a:effectRef>
            <a:fontRef idx="minor">
              <a:schemeClr val="lt1"/>
            </a:fontRef>
          </p:style>
        </p:sp>
        <p:sp>
          <p:nvSpPr>
            <p:cNvPr id="32" name="TextBox 31">
              <a:extLst>
                <a:ext uri="{FF2B5EF4-FFF2-40B4-BE49-F238E27FC236}">
                  <a16:creationId xmlns:a16="http://schemas.microsoft.com/office/drawing/2014/main" id="{CD428D86-C41D-45EE-B656-B2DFC869BE40}"/>
                </a:ext>
              </a:extLst>
            </p:cNvPr>
            <p:cNvSpPr txBox="1"/>
            <p:nvPr/>
          </p:nvSpPr>
          <p:spPr>
            <a:xfrm>
              <a:off x="424809" y="4772026"/>
              <a:ext cx="2865616" cy="1317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ts val="0"/>
                </a:spcAft>
                <a:buNone/>
              </a:pPr>
              <a:r>
                <a:rPr lang="en-US" sz="2800" b="1" kern="1200"/>
                <a:t>Usability</a:t>
              </a:r>
            </a:p>
            <a:p>
              <a:pPr marL="228600" lvl="1" indent="-228600" algn="l" defTabSz="889000">
                <a:lnSpc>
                  <a:spcPct val="100000"/>
                </a:lnSpc>
                <a:spcBef>
                  <a:spcPct val="0"/>
                </a:spcBef>
                <a:spcAft>
                  <a:spcPts val="0"/>
                </a:spcAft>
                <a:buChar char="•"/>
              </a:pPr>
              <a:r>
                <a:rPr lang="en-US" sz="2000"/>
                <a:t>Few lines of code changes</a:t>
              </a:r>
              <a:endParaRPr lang="en-US" sz="2000" kern="1200"/>
            </a:p>
          </p:txBody>
        </p:sp>
      </p:grpSp>
      <p:sp>
        <p:nvSpPr>
          <p:cNvPr id="7" name="TextBox 6">
            <a:extLst>
              <a:ext uri="{FF2B5EF4-FFF2-40B4-BE49-F238E27FC236}">
                <a16:creationId xmlns:a16="http://schemas.microsoft.com/office/drawing/2014/main" id="{D945264E-B6A7-44F0-A53C-A7EAFF6EF02B}"/>
              </a:ext>
            </a:extLst>
          </p:cNvPr>
          <p:cNvSpPr txBox="1"/>
          <p:nvPr/>
        </p:nvSpPr>
        <p:spPr>
          <a:xfrm>
            <a:off x="2942469" y="6475518"/>
            <a:ext cx="6396559" cy="338554"/>
          </a:xfrm>
          <a:prstGeom prst="rect">
            <a:avLst/>
          </a:prstGeom>
          <a:noFill/>
        </p:spPr>
        <p:txBody>
          <a:bodyPr wrap="none" rtlCol="0">
            <a:spAutoFit/>
          </a:bodyPr>
          <a:lstStyle/>
          <a:p>
            <a:r>
              <a:rPr lang="en-US" sz="1600"/>
              <a:t>*Mixed precision Adam on Cluster of DGX-2 with NVIDIA 32 GB V100 GPUs</a:t>
            </a:r>
          </a:p>
        </p:txBody>
      </p:sp>
    </p:spTree>
    <p:extLst>
      <p:ext uri="{BB962C8B-B14F-4D97-AF65-F5344CB8AC3E}">
        <p14:creationId xmlns:p14="http://schemas.microsoft.com/office/powerpoint/2010/main" val="65822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40B3-F010-4A56-AD6B-A8FDEF762688}"/>
              </a:ext>
            </a:extLst>
          </p:cNvPr>
          <p:cNvSpPr>
            <a:spLocks noGrp="1"/>
          </p:cNvSpPr>
          <p:nvPr>
            <p:ph type="title"/>
          </p:nvPr>
        </p:nvSpPr>
        <p:spPr>
          <a:xfrm>
            <a:off x="1115568" y="548640"/>
            <a:ext cx="10168128" cy="1179576"/>
          </a:xfrm>
        </p:spPr>
        <p:txBody>
          <a:bodyPr>
            <a:normAutofit/>
          </a:bodyPr>
          <a:lstStyle/>
          <a:p>
            <a:r>
              <a:rPr lang="en-US" sz="4000"/>
              <a:t>Outline</a:t>
            </a:r>
          </a:p>
        </p:txBody>
      </p:sp>
      <p:sp>
        <p:nvSpPr>
          <p:cNvPr id="3" name="Content Placeholder 2">
            <a:extLst>
              <a:ext uri="{FF2B5EF4-FFF2-40B4-BE49-F238E27FC236}">
                <a16:creationId xmlns:a16="http://schemas.microsoft.com/office/drawing/2014/main" id="{CC3E7380-8A07-4F32-998D-16C9D504446E}"/>
              </a:ext>
            </a:extLst>
          </p:cNvPr>
          <p:cNvSpPr>
            <a:spLocks noGrp="1"/>
          </p:cNvSpPr>
          <p:nvPr>
            <p:ph idx="1"/>
          </p:nvPr>
        </p:nvSpPr>
        <p:spPr>
          <a:xfrm>
            <a:off x="1115568" y="2010747"/>
            <a:ext cx="10168128" cy="3695020"/>
          </a:xfrm>
        </p:spPr>
        <p:txBody>
          <a:bodyPr>
            <a:normAutofit/>
          </a:bodyPr>
          <a:lstStyle/>
          <a:p>
            <a:endParaRPr lang="en-US" sz="2000"/>
          </a:p>
          <a:p>
            <a:r>
              <a:rPr lang="en-US" sz="2000"/>
              <a:t>Motivation</a:t>
            </a:r>
          </a:p>
          <a:p>
            <a:r>
              <a:rPr lang="en-US" sz="2000"/>
              <a:t>ZeRO capability overview</a:t>
            </a:r>
          </a:p>
          <a:p>
            <a:r>
              <a:rPr lang="en-US" sz="2000" b="1"/>
              <a:t>Understanding Memory Consumption</a:t>
            </a:r>
          </a:p>
          <a:p>
            <a:r>
              <a:rPr lang="en-US" sz="2000"/>
              <a:t>ZeRO-DP: ZeRO powered data parallelism</a:t>
            </a:r>
          </a:p>
          <a:p>
            <a:r>
              <a:rPr lang="en-US" sz="2000"/>
              <a:t>Evaluation</a:t>
            </a:r>
          </a:p>
        </p:txBody>
      </p:sp>
    </p:spTree>
    <p:extLst>
      <p:ext uri="{BB962C8B-B14F-4D97-AF65-F5344CB8AC3E}">
        <p14:creationId xmlns:p14="http://schemas.microsoft.com/office/powerpoint/2010/main" val="2404195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4CD23-BF0C-4CF4-A967-55307FAF76A3}"/>
              </a:ext>
            </a:extLst>
          </p:cNvPr>
          <p:cNvSpPr>
            <a:spLocks noGrp="1"/>
          </p:cNvSpPr>
          <p:nvPr>
            <p:ph type="title"/>
          </p:nvPr>
        </p:nvSpPr>
        <p:spPr>
          <a:xfrm>
            <a:off x="1115568" y="548640"/>
            <a:ext cx="10168128" cy="1179576"/>
          </a:xfrm>
        </p:spPr>
        <p:txBody>
          <a:bodyPr>
            <a:normAutofit/>
          </a:bodyPr>
          <a:lstStyle/>
          <a:p>
            <a:r>
              <a:rPr lang="en-US" sz="4000"/>
              <a:t>Distributed Data Parallel Training Overview	</a:t>
            </a:r>
          </a:p>
        </p:txBody>
      </p:sp>
      <p:grpSp>
        <p:nvGrpSpPr>
          <p:cNvPr id="22" name="Group 21">
            <a:extLst>
              <a:ext uri="{FF2B5EF4-FFF2-40B4-BE49-F238E27FC236}">
                <a16:creationId xmlns:a16="http://schemas.microsoft.com/office/drawing/2014/main" id="{09D74AA1-F054-4AB7-989B-556309BD17A3}"/>
              </a:ext>
            </a:extLst>
          </p:cNvPr>
          <p:cNvGrpSpPr/>
          <p:nvPr/>
        </p:nvGrpSpPr>
        <p:grpSpPr>
          <a:xfrm>
            <a:off x="6536859" y="2177592"/>
            <a:ext cx="4624465" cy="3981244"/>
            <a:chOff x="6072730" y="1542505"/>
            <a:chExt cx="4992644" cy="4772917"/>
          </a:xfrm>
        </p:grpSpPr>
        <p:grpSp>
          <p:nvGrpSpPr>
            <p:cNvPr id="24" name="Group 23">
              <a:extLst>
                <a:ext uri="{FF2B5EF4-FFF2-40B4-BE49-F238E27FC236}">
                  <a16:creationId xmlns:a16="http://schemas.microsoft.com/office/drawing/2014/main" id="{F6FA8E91-7C18-49BC-BC0B-2BEA59AE900D}"/>
                </a:ext>
              </a:extLst>
            </p:cNvPr>
            <p:cNvGrpSpPr/>
            <p:nvPr/>
          </p:nvGrpSpPr>
          <p:grpSpPr>
            <a:xfrm>
              <a:off x="6072730" y="1542505"/>
              <a:ext cx="2430019" cy="1880194"/>
              <a:chOff x="7485843" y="2918691"/>
              <a:chExt cx="4171123" cy="2595418"/>
            </a:xfrm>
          </p:grpSpPr>
          <p:sp>
            <p:nvSpPr>
              <p:cNvPr id="87" name="Rectangle 86">
                <a:extLst>
                  <a:ext uri="{FF2B5EF4-FFF2-40B4-BE49-F238E27FC236}">
                    <a16:creationId xmlns:a16="http://schemas.microsoft.com/office/drawing/2014/main" id="{1768023B-2E81-44D6-9FC1-E562E88F643B}"/>
                  </a:ext>
                </a:extLst>
              </p:cNvPr>
              <p:cNvSpPr/>
              <p:nvPr/>
            </p:nvSpPr>
            <p:spPr>
              <a:xfrm>
                <a:off x="7485843" y="2918691"/>
                <a:ext cx="4171123" cy="259541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400"/>
              </a:p>
            </p:txBody>
          </p:sp>
          <p:sp>
            <p:nvSpPr>
              <p:cNvPr id="88" name="Rectangle 87">
                <a:extLst>
                  <a:ext uri="{FF2B5EF4-FFF2-40B4-BE49-F238E27FC236}">
                    <a16:creationId xmlns:a16="http://schemas.microsoft.com/office/drawing/2014/main" id="{D094C5B6-B805-4717-8A5E-33BC04A931D6}"/>
                  </a:ext>
                </a:extLst>
              </p:cNvPr>
              <p:cNvSpPr/>
              <p:nvPr/>
            </p:nvSpPr>
            <p:spPr>
              <a:xfrm>
                <a:off x="7761798" y="3980873"/>
                <a:ext cx="3525038" cy="3163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sz="1400"/>
                  <a:t>Intranode Interconnect</a:t>
                </a:r>
              </a:p>
            </p:txBody>
          </p:sp>
          <p:pic>
            <p:nvPicPr>
              <p:cNvPr id="89" name="Picture 88">
                <a:extLst>
                  <a:ext uri="{FF2B5EF4-FFF2-40B4-BE49-F238E27FC236}">
                    <a16:creationId xmlns:a16="http://schemas.microsoft.com/office/drawing/2014/main" id="{AC8CB837-091C-4DBC-B37B-B89B7491AD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7204" y="3052426"/>
                <a:ext cx="1107358" cy="738238"/>
              </a:xfrm>
              <a:prstGeom prst="rect">
                <a:avLst/>
              </a:prstGeom>
            </p:spPr>
          </p:pic>
          <p:pic>
            <p:nvPicPr>
              <p:cNvPr id="90" name="Picture 89">
                <a:extLst>
                  <a:ext uri="{FF2B5EF4-FFF2-40B4-BE49-F238E27FC236}">
                    <a16:creationId xmlns:a16="http://schemas.microsoft.com/office/drawing/2014/main" id="{7D9187F0-7414-4D86-890C-664E555EF8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0078" y="3059880"/>
                <a:ext cx="1107359" cy="738239"/>
              </a:xfrm>
              <a:prstGeom prst="rect">
                <a:avLst/>
              </a:prstGeom>
            </p:spPr>
          </p:pic>
          <p:pic>
            <p:nvPicPr>
              <p:cNvPr id="91" name="Picture 90">
                <a:extLst>
                  <a:ext uri="{FF2B5EF4-FFF2-40B4-BE49-F238E27FC236}">
                    <a16:creationId xmlns:a16="http://schemas.microsoft.com/office/drawing/2014/main" id="{B5219EF9-FD36-4361-AAEC-AD7169B8AF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7352" y="3057762"/>
                <a:ext cx="1107359" cy="738239"/>
              </a:xfrm>
              <a:prstGeom prst="rect">
                <a:avLst/>
              </a:prstGeom>
            </p:spPr>
          </p:pic>
          <p:pic>
            <p:nvPicPr>
              <p:cNvPr id="92" name="Picture 91">
                <a:extLst>
                  <a:ext uri="{FF2B5EF4-FFF2-40B4-BE49-F238E27FC236}">
                    <a16:creationId xmlns:a16="http://schemas.microsoft.com/office/drawing/2014/main" id="{65546AE8-D256-4B57-B1F1-5EDA9C7B87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9607" y="3054035"/>
                <a:ext cx="1107359" cy="738239"/>
              </a:xfrm>
              <a:prstGeom prst="rect">
                <a:avLst/>
              </a:prstGeom>
            </p:spPr>
          </p:pic>
          <p:cxnSp>
            <p:nvCxnSpPr>
              <p:cNvPr id="93" name="Straight Arrow Connector 92">
                <a:extLst>
                  <a:ext uri="{FF2B5EF4-FFF2-40B4-BE49-F238E27FC236}">
                    <a16:creationId xmlns:a16="http://schemas.microsoft.com/office/drawing/2014/main" id="{D7D557CF-097F-486D-8962-0DD67BF433A5}"/>
                  </a:ext>
                </a:extLst>
              </p:cNvPr>
              <p:cNvCxnSpPr/>
              <p:nvPr/>
            </p:nvCxnSpPr>
            <p:spPr>
              <a:xfrm>
                <a:off x="8030682" y="3704729"/>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0FD871A-B1FE-495C-98C2-38343157366F}"/>
                  </a:ext>
                </a:extLst>
              </p:cNvPr>
              <p:cNvCxnSpPr/>
              <p:nvPr/>
            </p:nvCxnSpPr>
            <p:spPr>
              <a:xfrm>
                <a:off x="10026073"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C6F3150-6DE2-436C-A4C7-629A2BBF6EF3}"/>
                  </a:ext>
                </a:extLst>
              </p:cNvPr>
              <p:cNvCxnSpPr/>
              <p:nvPr/>
            </p:nvCxnSpPr>
            <p:spPr>
              <a:xfrm>
                <a:off x="8991600"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AFA1E9F-2B2A-43B6-96A8-C2FA2BAD4BE1}"/>
                  </a:ext>
                </a:extLst>
              </p:cNvPr>
              <p:cNvCxnSpPr/>
              <p:nvPr/>
            </p:nvCxnSpPr>
            <p:spPr>
              <a:xfrm>
                <a:off x="11037455"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7" name="Picture 4" descr="intel_xeon_w_processor">
                <a:extLst>
                  <a:ext uri="{FF2B5EF4-FFF2-40B4-BE49-F238E27FC236}">
                    <a16:creationId xmlns:a16="http://schemas.microsoft.com/office/drawing/2014/main" id="{1748136E-8370-4D04-B329-429D2C116C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7697" y="4664467"/>
                <a:ext cx="563209" cy="48436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intel_xeon_w_processor">
                <a:extLst>
                  <a:ext uri="{FF2B5EF4-FFF2-40B4-BE49-F238E27FC236}">
                    <a16:creationId xmlns:a16="http://schemas.microsoft.com/office/drawing/2014/main" id="{D2C20765-BDAC-4301-BC15-EFB12813A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1720" y="4664467"/>
                <a:ext cx="563209" cy="484360"/>
              </a:xfrm>
              <a:prstGeom prst="rect">
                <a:avLst/>
              </a:prstGeom>
              <a:noFill/>
              <a:extLst>
                <a:ext uri="{909E8E84-426E-40DD-AFC4-6F175D3DCCD1}">
                  <a14:hiddenFill xmlns:a14="http://schemas.microsoft.com/office/drawing/2010/main">
                    <a:solidFill>
                      <a:srgbClr val="FFFFFF"/>
                    </a:solidFill>
                  </a14:hiddenFill>
                </a:ext>
              </a:extLst>
            </p:spPr>
          </p:pic>
          <p:cxnSp>
            <p:nvCxnSpPr>
              <p:cNvPr id="99" name="Straight Arrow Connector 98">
                <a:extLst>
                  <a:ext uri="{FF2B5EF4-FFF2-40B4-BE49-F238E27FC236}">
                    <a16:creationId xmlns:a16="http://schemas.microsoft.com/office/drawing/2014/main" id="{267B19D2-A6CA-4354-A80F-4406E4520625}"/>
                  </a:ext>
                </a:extLst>
              </p:cNvPr>
              <p:cNvCxnSpPr/>
              <p:nvPr/>
            </p:nvCxnSpPr>
            <p:spPr>
              <a:xfrm>
                <a:off x="8215747" y="4368966"/>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3BA841E-78E8-49C7-A660-D91DDE5D4FEC}"/>
                  </a:ext>
                </a:extLst>
              </p:cNvPr>
              <p:cNvCxnSpPr/>
              <p:nvPr/>
            </p:nvCxnSpPr>
            <p:spPr>
              <a:xfrm>
                <a:off x="8973129" y="4368966"/>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1" name="Picture 10" descr="https://snpi.dell.com/snp/images2/300/en-us~A8175873/A8175873.jpg">
                <a:extLst>
                  <a:ext uri="{FF2B5EF4-FFF2-40B4-BE49-F238E27FC236}">
                    <a16:creationId xmlns:a16="http://schemas.microsoft.com/office/drawing/2014/main" id="{51201D8F-4A5A-49C1-BA10-B760474439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flipH="1">
                <a:off x="10308293" y="4329604"/>
                <a:ext cx="884898" cy="130355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8" descr="https://cdn.shopify.com/s/files/1/0725/0415/products/gssd_1024x1024.jpg?v=1491961837">
                <a:extLst>
                  <a:ext uri="{FF2B5EF4-FFF2-40B4-BE49-F238E27FC236}">
                    <a16:creationId xmlns:a16="http://schemas.microsoft.com/office/drawing/2014/main" id="{552002AD-7D38-4DEF-84FF-08329D92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98623" y="4661524"/>
                <a:ext cx="781119" cy="510321"/>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CB992E12-75F3-4645-A153-712B358B4304}"/>
                  </a:ext>
                </a:extLst>
              </p:cNvPr>
              <p:cNvCxnSpPr/>
              <p:nvPr/>
            </p:nvCxnSpPr>
            <p:spPr>
              <a:xfrm>
                <a:off x="9829147" y="4359730"/>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C6FD169-1F93-4DAD-AD66-109E1C82451E}"/>
                  </a:ext>
                </a:extLst>
              </p:cNvPr>
              <p:cNvCxnSpPr/>
              <p:nvPr/>
            </p:nvCxnSpPr>
            <p:spPr>
              <a:xfrm>
                <a:off x="10750742" y="4348795"/>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931B061-93FD-49F3-9CFB-367F2AB3A0B2}"/>
                </a:ext>
              </a:extLst>
            </p:cNvPr>
            <p:cNvGrpSpPr/>
            <p:nvPr/>
          </p:nvGrpSpPr>
          <p:grpSpPr>
            <a:xfrm>
              <a:off x="8635355" y="1543736"/>
              <a:ext cx="2430019" cy="1880194"/>
              <a:chOff x="7485843" y="2918691"/>
              <a:chExt cx="4171123" cy="2595418"/>
            </a:xfrm>
          </p:grpSpPr>
          <p:sp>
            <p:nvSpPr>
              <p:cNvPr id="69" name="Rectangle 68">
                <a:extLst>
                  <a:ext uri="{FF2B5EF4-FFF2-40B4-BE49-F238E27FC236}">
                    <a16:creationId xmlns:a16="http://schemas.microsoft.com/office/drawing/2014/main" id="{B9007910-094E-4BD0-8E3A-6A79297B331B}"/>
                  </a:ext>
                </a:extLst>
              </p:cNvPr>
              <p:cNvSpPr/>
              <p:nvPr/>
            </p:nvSpPr>
            <p:spPr>
              <a:xfrm>
                <a:off x="7485843" y="2918691"/>
                <a:ext cx="4171123" cy="259541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400"/>
              </a:p>
            </p:txBody>
          </p:sp>
          <p:sp>
            <p:nvSpPr>
              <p:cNvPr id="70" name="Rectangle 69">
                <a:extLst>
                  <a:ext uri="{FF2B5EF4-FFF2-40B4-BE49-F238E27FC236}">
                    <a16:creationId xmlns:a16="http://schemas.microsoft.com/office/drawing/2014/main" id="{B85AE3F9-DD2A-4A73-9A1D-D2427D36769B}"/>
                  </a:ext>
                </a:extLst>
              </p:cNvPr>
              <p:cNvSpPr/>
              <p:nvPr/>
            </p:nvSpPr>
            <p:spPr>
              <a:xfrm>
                <a:off x="7761798" y="3980873"/>
                <a:ext cx="3525038" cy="3163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sz="1400"/>
                  <a:t>Intranode Interconnect</a:t>
                </a:r>
              </a:p>
            </p:txBody>
          </p:sp>
          <p:pic>
            <p:nvPicPr>
              <p:cNvPr id="71" name="Picture 70">
                <a:extLst>
                  <a:ext uri="{FF2B5EF4-FFF2-40B4-BE49-F238E27FC236}">
                    <a16:creationId xmlns:a16="http://schemas.microsoft.com/office/drawing/2014/main" id="{304B754E-DE73-41F4-A720-49317442B8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7204" y="3052426"/>
                <a:ext cx="1107358" cy="738238"/>
              </a:xfrm>
              <a:prstGeom prst="rect">
                <a:avLst/>
              </a:prstGeom>
            </p:spPr>
          </p:pic>
          <p:pic>
            <p:nvPicPr>
              <p:cNvPr id="72" name="Picture 71">
                <a:extLst>
                  <a:ext uri="{FF2B5EF4-FFF2-40B4-BE49-F238E27FC236}">
                    <a16:creationId xmlns:a16="http://schemas.microsoft.com/office/drawing/2014/main" id="{8D3F3767-CEE7-42C3-8A9C-37B8626A6D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0078" y="3059880"/>
                <a:ext cx="1107359" cy="738239"/>
              </a:xfrm>
              <a:prstGeom prst="rect">
                <a:avLst/>
              </a:prstGeom>
            </p:spPr>
          </p:pic>
          <p:pic>
            <p:nvPicPr>
              <p:cNvPr id="73" name="Picture 72">
                <a:extLst>
                  <a:ext uri="{FF2B5EF4-FFF2-40B4-BE49-F238E27FC236}">
                    <a16:creationId xmlns:a16="http://schemas.microsoft.com/office/drawing/2014/main" id="{9B562E69-24E1-4A38-B943-481A09FD9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7352" y="3057762"/>
                <a:ext cx="1107359" cy="738239"/>
              </a:xfrm>
              <a:prstGeom prst="rect">
                <a:avLst/>
              </a:prstGeom>
            </p:spPr>
          </p:pic>
          <p:pic>
            <p:nvPicPr>
              <p:cNvPr id="74" name="Picture 73">
                <a:extLst>
                  <a:ext uri="{FF2B5EF4-FFF2-40B4-BE49-F238E27FC236}">
                    <a16:creationId xmlns:a16="http://schemas.microsoft.com/office/drawing/2014/main" id="{A32D4D94-ABCD-47B6-BBAE-8B2B0F9C39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9607" y="3054035"/>
                <a:ext cx="1107359" cy="738239"/>
              </a:xfrm>
              <a:prstGeom prst="rect">
                <a:avLst/>
              </a:prstGeom>
            </p:spPr>
          </p:pic>
          <p:cxnSp>
            <p:nvCxnSpPr>
              <p:cNvPr id="75" name="Straight Arrow Connector 74">
                <a:extLst>
                  <a:ext uri="{FF2B5EF4-FFF2-40B4-BE49-F238E27FC236}">
                    <a16:creationId xmlns:a16="http://schemas.microsoft.com/office/drawing/2014/main" id="{0EDCD3BC-EE6E-4F05-AC9E-D8E2503D6C1A}"/>
                  </a:ext>
                </a:extLst>
              </p:cNvPr>
              <p:cNvCxnSpPr/>
              <p:nvPr/>
            </p:nvCxnSpPr>
            <p:spPr>
              <a:xfrm>
                <a:off x="8030682" y="3704729"/>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6CF2E1B-5D6C-4FC4-BF46-0175AEC4F68F}"/>
                  </a:ext>
                </a:extLst>
              </p:cNvPr>
              <p:cNvCxnSpPr/>
              <p:nvPr/>
            </p:nvCxnSpPr>
            <p:spPr>
              <a:xfrm>
                <a:off x="10026073"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5A70E4B-C175-446F-BB51-B9DACED5AADE}"/>
                  </a:ext>
                </a:extLst>
              </p:cNvPr>
              <p:cNvCxnSpPr/>
              <p:nvPr/>
            </p:nvCxnSpPr>
            <p:spPr>
              <a:xfrm>
                <a:off x="8991600"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3D0000E-40BC-44D3-B892-2870D9EDD12A}"/>
                  </a:ext>
                </a:extLst>
              </p:cNvPr>
              <p:cNvCxnSpPr/>
              <p:nvPr/>
            </p:nvCxnSpPr>
            <p:spPr>
              <a:xfrm>
                <a:off x="11037455"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4" descr="intel_xeon_w_processor">
                <a:extLst>
                  <a:ext uri="{FF2B5EF4-FFF2-40B4-BE49-F238E27FC236}">
                    <a16:creationId xmlns:a16="http://schemas.microsoft.com/office/drawing/2014/main" id="{A9E1807C-60A6-4BA8-811C-F4FD8F1C5F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7697" y="4664467"/>
                <a:ext cx="563209" cy="48436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ntel_xeon_w_processor">
                <a:extLst>
                  <a:ext uri="{FF2B5EF4-FFF2-40B4-BE49-F238E27FC236}">
                    <a16:creationId xmlns:a16="http://schemas.microsoft.com/office/drawing/2014/main" id="{8EAFEBCD-E9BC-4CCA-B6AD-DC0A1A061F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1720" y="4664467"/>
                <a:ext cx="563209" cy="484360"/>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Arrow Connector 80">
                <a:extLst>
                  <a:ext uri="{FF2B5EF4-FFF2-40B4-BE49-F238E27FC236}">
                    <a16:creationId xmlns:a16="http://schemas.microsoft.com/office/drawing/2014/main" id="{80824A63-9941-41F2-BFA3-ADF4C2271F08}"/>
                  </a:ext>
                </a:extLst>
              </p:cNvPr>
              <p:cNvCxnSpPr/>
              <p:nvPr/>
            </p:nvCxnSpPr>
            <p:spPr>
              <a:xfrm>
                <a:off x="8215747" y="4368966"/>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D3B1153-1AA3-4207-A767-DFB62316B0B7}"/>
                  </a:ext>
                </a:extLst>
              </p:cNvPr>
              <p:cNvCxnSpPr/>
              <p:nvPr/>
            </p:nvCxnSpPr>
            <p:spPr>
              <a:xfrm>
                <a:off x="8973129" y="4368966"/>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3" name="Picture 10" descr="https://snpi.dell.com/snp/images2/300/en-us~A8175873/A8175873.jpg">
                <a:extLst>
                  <a:ext uri="{FF2B5EF4-FFF2-40B4-BE49-F238E27FC236}">
                    <a16:creationId xmlns:a16="http://schemas.microsoft.com/office/drawing/2014/main" id="{60421EBF-66AD-4561-BEFE-D19AFA9F26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flipH="1">
                <a:off x="10308293" y="4329604"/>
                <a:ext cx="884898" cy="130355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 descr="https://cdn.shopify.com/s/files/1/0725/0415/products/gssd_1024x1024.jpg?v=1491961837">
                <a:extLst>
                  <a:ext uri="{FF2B5EF4-FFF2-40B4-BE49-F238E27FC236}">
                    <a16:creationId xmlns:a16="http://schemas.microsoft.com/office/drawing/2014/main" id="{1F828A12-40FE-4C06-8D22-9F053B252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98623" y="4661524"/>
                <a:ext cx="781119" cy="5103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Arrow Connector 84">
                <a:extLst>
                  <a:ext uri="{FF2B5EF4-FFF2-40B4-BE49-F238E27FC236}">
                    <a16:creationId xmlns:a16="http://schemas.microsoft.com/office/drawing/2014/main" id="{D79BE14B-6E16-4D11-B84E-F9702D82C31B}"/>
                  </a:ext>
                </a:extLst>
              </p:cNvPr>
              <p:cNvCxnSpPr/>
              <p:nvPr/>
            </p:nvCxnSpPr>
            <p:spPr>
              <a:xfrm>
                <a:off x="9829147" y="4359730"/>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5D796A-395B-48F6-80CF-C9754678479B}"/>
                  </a:ext>
                </a:extLst>
              </p:cNvPr>
              <p:cNvCxnSpPr/>
              <p:nvPr/>
            </p:nvCxnSpPr>
            <p:spPr>
              <a:xfrm>
                <a:off x="10750742" y="4348795"/>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993D4F5-A768-472B-821A-D1585BB7C290}"/>
                </a:ext>
              </a:extLst>
            </p:cNvPr>
            <p:cNvGrpSpPr/>
            <p:nvPr/>
          </p:nvGrpSpPr>
          <p:grpSpPr>
            <a:xfrm>
              <a:off x="6075230" y="4432084"/>
              <a:ext cx="2430019" cy="1880194"/>
              <a:chOff x="7485843" y="2918691"/>
              <a:chExt cx="4171123" cy="2595418"/>
            </a:xfrm>
          </p:grpSpPr>
          <p:sp>
            <p:nvSpPr>
              <p:cNvPr id="51" name="Rectangle 50">
                <a:extLst>
                  <a:ext uri="{FF2B5EF4-FFF2-40B4-BE49-F238E27FC236}">
                    <a16:creationId xmlns:a16="http://schemas.microsoft.com/office/drawing/2014/main" id="{8942E1DD-8B2E-41BC-B20C-395CCC3407FE}"/>
                  </a:ext>
                </a:extLst>
              </p:cNvPr>
              <p:cNvSpPr/>
              <p:nvPr/>
            </p:nvSpPr>
            <p:spPr>
              <a:xfrm>
                <a:off x="7485843" y="2918691"/>
                <a:ext cx="4171123" cy="259541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400"/>
              </a:p>
            </p:txBody>
          </p:sp>
          <p:sp>
            <p:nvSpPr>
              <p:cNvPr id="52" name="Rectangle 51">
                <a:extLst>
                  <a:ext uri="{FF2B5EF4-FFF2-40B4-BE49-F238E27FC236}">
                    <a16:creationId xmlns:a16="http://schemas.microsoft.com/office/drawing/2014/main" id="{36F745D8-D9C4-4B15-AAD3-6BCDEDD14BB1}"/>
                  </a:ext>
                </a:extLst>
              </p:cNvPr>
              <p:cNvSpPr/>
              <p:nvPr/>
            </p:nvSpPr>
            <p:spPr>
              <a:xfrm>
                <a:off x="7761798" y="3980873"/>
                <a:ext cx="3525038" cy="3163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sz="1400"/>
                  <a:t>Intranode Interconnect</a:t>
                </a:r>
              </a:p>
            </p:txBody>
          </p:sp>
          <p:pic>
            <p:nvPicPr>
              <p:cNvPr id="53" name="Picture 52">
                <a:extLst>
                  <a:ext uri="{FF2B5EF4-FFF2-40B4-BE49-F238E27FC236}">
                    <a16:creationId xmlns:a16="http://schemas.microsoft.com/office/drawing/2014/main" id="{B5C93407-1FE5-4362-9547-97D6286349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7204" y="3052426"/>
                <a:ext cx="1107358" cy="738238"/>
              </a:xfrm>
              <a:prstGeom prst="rect">
                <a:avLst/>
              </a:prstGeom>
            </p:spPr>
          </p:pic>
          <p:pic>
            <p:nvPicPr>
              <p:cNvPr id="54" name="Picture 53">
                <a:extLst>
                  <a:ext uri="{FF2B5EF4-FFF2-40B4-BE49-F238E27FC236}">
                    <a16:creationId xmlns:a16="http://schemas.microsoft.com/office/drawing/2014/main" id="{579C60EB-9752-470F-8328-EBB0C222D7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0078" y="3059880"/>
                <a:ext cx="1107359" cy="738239"/>
              </a:xfrm>
              <a:prstGeom prst="rect">
                <a:avLst/>
              </a:prstGeom>
            </p:spPr>
          </p:pic>
          <p:pic>
            <p:nvPicPr>
              <p:cNvPr id="55" name="Picture 54">
                <a:extLst>
                  <a:ext uri="{FF2B5EF4-FFF2-40B4-BE49-F238E27FC236}">
                    <a16:creationId xmlns:a16="http://schemas.microsoft.com/office/drawing/2014/main" id="{44A07C06-7278-4B12-AC8E-CB9271088A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7352" y="3057762"/>
                <a:ext cx="1107359" cy="738239"/>
              </a:xfrm>
              <a:prstGeom prst="rect">
                <a:avLst/>
              </a:prstGeom>
            </p:spPr>
          </p:pic>
          <p:pic>
            <p:nvPicPr>
              <p:cNvPr id="56" name="Picture 55">
                <a:extLst>
                  <a:ext uri="{FF2B5EF4-FFF2-40B4-BE49-F238E27FC236}">
                    <a16:creationId xmlns:a16="http://schemas.microsoft.com/office/drawing/2014/main" id="{FD9C96EE-D557-4107-9444-E0CD04AFF9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9607" y="3054035"/>
                <a:ext cx="1107359" cy="738239"/>
              </a:xfrm>
              <a:prstGeom prst="rect">
                <a:avLst/>
              </a:prstGeom>
            </p:spPr>
          </p:pic>
          <p:cxnSp>
            <p:nvCxnSpPr>
              <p:cNvPr id="57" name="Straight Arrow Connector 56">
                <a:extLst>
                  <a:ext uri="{FF2B5EF4-FFF2-40B4-BE49-F238E27FC236}">
                    <a16:creationId xmlns:a16="http://schemas.microsoft.com/office/drawing/2014/main" id="{1E67336A-3DBE-41BD-A582-12F79D06A44C}"/>
                  </a:ext>
                </a:extLst>
              </p:cNvPr>
              <p:cNvCxnSpPr/>
              <p:nvPr/>
            </p:nvCxnSpPr>
            <p:spPr>
              <a:xfrm>
                <a:off x="8030682" y="3704729"/>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D35F7DE-41FE-4778-84B1-4F0B38FC5FD1}"/>
                  </a:ext>
                </a:extLst>
              </p:cNvPr>
              <p:cNvCxnSpPr/>
              <p:nvPr/>
            </p:nvCxnSpPr>
            <p:spPr>
              <a:xfrm>
                <a:off x="10026073"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614E576-65A1-4ED5-BE54-ADCA79DBA01B}"/>
                  </a:ext>
                </a:extLst>
              </p:cNvPr>
              <p:cNvCxnSpPr/>
              <p:nvPr/>
            </p:nvCxnSpPr>
            <p:spPr>
              <a:xfrm>
                <a:off x="8991600"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73E01B6-58C5-4A04-B640-1319E2805E02}"/>
                  </a:ext>
                </a:extLst>
              </p:cNvPr>
              <p:cNvCxnSpPr/>
              <p:nvPr/>
            </p:nvCxnSpPr>
            <p:spPr>
              <a:xfrm>
                <a:off x="11037455"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 name="Picture 4" descr="intel_xeon_w_processor">
                <a:extLst>
                  <a:ext uri="{FF2B5EF4-FFF2-40B4-BE49-F238E27FC236}">
                    <a16:creationId xmlns:a16="http://schemas.microsoft.com/office/drawing/2014/main" id="{83DFD355-B7AB-4903-A1CD-B9569F5340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7697" y="4664467"/>
                <a:ext cx="563209" cy="48436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ntel_xeon_w_processor">
                <a:extLst>
                  <a:ext uri="{FF2B5EF4-FFF2-40B4-BE49-F238E27FC236}">
                    <a16:creationId xmlns:a16="http://schemas.microsoft.com/office/drawing/2014/main" id="{BDFE5338-861D-4672-8D53-FFF4FA5DE3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1720" y="4664467"/>
                <a:ext cx="563209" cy="484360"/>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Arrow Connector 62">
                <a:extLst>
                  <a:ext uri="{FF2B5EF4-FFF2-40B4-BE49-F238E27FC236}">
                    <a16:creationId xmlns:a16="http://schemas.microsoft.com/office/drawing/2014/main" id="{9011D786-7B6F-4B7F-9430-E8741F411376}"/>
                  </a:ext>
                </a:extLst>
              </p:cNvPr>
              <p:cNvCxnSpPr/>
              <p:nvPr/>
            </p:nvCxnSpPr>
            <p:spPr>
              <a:xfrm>
                <a:off x="8215747" y="4368966"/>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DAF3457-CE3C-4B7F-8513-BE07429DC09D}"/>
                  </a:ext>
                </a:extLst>
              </p:cNvPr>
              <p:cNvCxnSpPr/>
              <p:nvPr/>
            </p:nvCxnSpPr>
            <p:spPr>
              <a:xfrm>
                <a:off x="8973129" y="4368966"/>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5" name="Picture 10" descr="https://snpi.dell.com/snp/images2/300/en-us~A8175873/A8175873.jpg">
                <a:extLst>
                  <a:ext uri="{FF2B5EF4-FFF2-40B4-BE49-F238E27FC236}">
                    <a16:creationId xmlns:a16="http://schemas.microsoft.com/office/drawing/2014/main" id="{5D7FFA13-B46F-4D3F-BC10-0338F11367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flipH="1">
                <a:off x="10308293" y="4329604"/>
                <a:ext cx="884898" cy="130355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https://cdn.shopify.com/s/files/1/0725/0415/products/gssd_1024x1024.jpg?v=1491961837">
                <a:extLst>
                  <a:ext uri="{FF2B5EF4-FFF2-40B4-BE49-F238E27FC236}">
                    <a16:creationId xmlns:a16="http://schemas.microsoft.com/office/drawing/2014/main" id="{D49F7F4E-3957-4905-B88F-B76707FB34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98623" y="4661524"/>
                <a:ext cx="781119" cy="51032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16484042-8B4F-4FA6-8C85-C551657DE818}"/>
                  </a:ext>
                </a:extLst>
              </p:cNvPr>
              <p:cNvCxnSpPr/>
              <p:nvPr/>
            </p:nvCxnSpPr>
            <p:spPr>
              <a:xfrm>
                <a:off x="9829147" y="4359730"/>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9325BF7-D071-4039-9649-F13C261C295D}"/>
                  </a:ext>
                </a:extLst>
              </p:cNvPr>
              <p:cNvCxnSpPr/>
              <p:nvPr/>
            </p:nvCxnSpPr>
            <p:spPr>
              <a:xfrm>
                <a:off x="10750742" y="4348795"/>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09D9781B-624A-4E3A-A793-89133894DA84}"/>
                </a:ext>
              </a:extLst>
            </p:cNvPr>
            <p:cNvGrpSpPr/>
            <p:nvPr/>
          </p:nvGrpSpPr>
          <p:grpSpPr>
            <a:xfrm>
              <a:off x="8630307" y="4435228"/>
              <a:ext cx="2430019" cy="1880194"/>
              <a:chOff x="7485843" y="2918691"/>
              <a:chExt cx="4171123" cy="2595418"/>
            </a:xfrm>
          </p:grpSpPr>
          <p:sp>
            <p:nvSpPr>
              <p:cNvPr id="33" name="Rectangle 32">
                <a:extLst>
                  <a:ext uri="{FF2B5EF4-FFF2-40B4-BE49-F238E27FC236}">
                    <a16:creationId xmlns:a16="http://schemas.microsoft.com/office/drawing/2014/main" id="{7E454A89-69FD-4E7D-B32C-7A9EC2C0C9CF}"/>
                  </a:ext>
                </a:extLst>
              </p:cNvPr>
              <p:cNvSpPr/>
              <p:nvPr/>
            </p:nvSpPr>
            <p:spPr>
              <a:xfrm>
                <a:off x="7485843" y="2918691"/>
                <a:ext cx="4171123" cy="259541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400"/>
              </a:p>
            </p:txBody>
          </p:sp>
          <p:sp>
            <p:nvSpPr>
              <p:cNvPr id="34" name="Rectangle 33">
                <a:extLst>
                  <a:ext uri="{FF2B5EF4-FFF2-40B4-BE49-F238E27FC236}">
                    <a16:creationId xmlns:a16="http://schemas.microsoft.com/office/drawing/2014/main" id="{C5276660-EB9F-4861-BDB6-8985356F6448}"/>
                  </a:ext>
                </a:extLst>
              </p:cNvPr>
              <p:cNvSpPr/>
              <p:nvPr/>
            </p:nvSpPr>
            <p:spPr>
              <a:xfrm>
                <a:off x="7761798" y="3980873"/>
                <a:ext cx="3525038" cy="3163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sz="1400"/>
                  <a:t>Intranode Interconnect</a:t>
                </a:r>
              </a:p>
            </p:txBody>
          </p:sp>
          <p:pic>
            <p:nvPicPr>
              <p:cNvPr id="35" name="Picture 34">
                <a:extLst>
                  <a:ext uri="{FF2B5EF4-FFF2-40B4-BE49-F238E27FC236}">
                    <a16:creationId xmlns:a16="http://schemas.microsoft.com/office/drawing/2014/main" id="{680F92C3-41DD-44E8-BB50-19CDF409B0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7204" y="3052426"/>
                <a:ext cx="1107358" cy="738238"/>
              </a:xfrm>
              <a:prstGeom prst="rect">
                <a:avLst/>
              </a:prstGeom>
            </p:spPr>
          </p:pic>
          <p:pic>
            <p:nvPicPr>
              <p:cNvPr id="36" name="Picture 35">
                <a:extLst>
                  <a:ext uri="{FF2B5EF4-FFF2-40B4-BE49-F238E27FC236}">
                    <a16:creationId xmlns:a16="http://schemas.microsoft.com/office/drawing/2014/main" id="{855169FF-065A-4BB2-8511-8E894E450D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0078" y="3059880"/>
                <a:ext cx="1107359" cy="738239"/>
              </a:xfrm>
              <a:prstGeom prst="rect">
                <a:avLst/>
              </a:prstGeom>
            </p:spPr>
          </p:pic>
          <p:pic>
            <p:nvPicPr>
              <p:cNvPr id="37" name="Picture 36">
                <a:extLst>
                  <a:ext uri="{FF2B5EF4-FFF2-40B4-BE49-F238E27FC236}">
                    <a16:creationId xmlns:a16="http://schemas.microsoft.com/office/drawing/2014/main" id="{C471FE05-DC32-4740-98AD-E898AD9388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7352" y="3057762"/>
                <a:ext cx="1107359" cy="738239"/>
              </a:xfrm>
              <a:prstGeom prst="rect">
                <a:avLst/>
              </a:prstGeom>
            </p:spPr>
          </p:pic>
          <p:pic>
            <p:nvPicPr>
              <p:cNvPr id="38" name="Picture 37">
                <a:extLst>
                  <a:ext uri="{FF2B5EF4-FFF2-40B4-BE49-F238E27FC236}">
                    <a16:creationId xmlns:a16="http://schemas.microsoft.com/office/drawing/2014/main" id="{EFCB1D97-76E2-4ED9-B374-99E9CD6E1C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9607" y="3054035"/>
                <a:ext cx="1107359" cy="738239"/>
              </a:xfrm>
              <a:prstGeom prst="rect">
                <a:avLst/>
              </a:prstGeom>
            </p:spPr>
          </p:pic>
          <p:cxnSp>
            <p:nvCxnSpPr>
              <p:cNvPr id="39" name="Straight Arrow Connector 38">
                <a:extLst>
                  <a:ext uri="{FF2B5EF4-FFF2-40B4-BE49-F238E27FC236}">
                    <a16:creationId xmlns:a16="http://schemas.microsoft.com/office/drawing/2014/main" id="{D04111EF-7F0F-4205-8B19-5699B760D23E}"/>
                  </a:ext>
                </a:extLst>
              </p:cNvPr>
              <p:cNvCxnSpPr/>
              <p:nvPr/>
            </p:nvCxnSpPr>
            <p:spPr>
              <a:xfrm>
                <a:off x="8030682" y="3704729"/>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4C8223B-F35F-4370-855E-9ABAEBC2C2B1}"/>
                  </a:ext>
                </a:extLst>
              </p:cNvPr>
              <p:cNvCxnSpPr/>
              <p:nvPr/>
            </p:nvCxnSpPr>
            <p:spPr>
              <a:xfrm>
                <a:off x="10026073"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E9610F7-CE7A-4086-9F7D-DBBBA660735E}"/>
                  </a:ext>
                </a:extLst>
              </p:cNvPr>
              <p:cNvCxnSpPr/>
              <p:nvPr/>
            </p:nvCxnSpPr>
            <p:spPr>
              <a:xfrm>
                <a:off x="8991600"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65F16C1-8A0E-4EF6-84D1-4D5FA3902563}"/>
                  </a:ext>
                </a:extLst>
              </p:cNvPr>
              <p:cNvCxnSpPr/>
              <p:nvPr/>
            </p:nvCxnSpPr>
            <p:spPr>
              <a:xfrm>
                <a:off x="11037455" y="3705833"/>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4" descr="intel_xeon_w_processor">
                <a:extLst>
                  <a:ext uri="{FF2B5EF4-FFF2-40B4-BE49-F238E27FC236}">
                    <a16:creationId xmlns:a16="http://schemas.microsoft.com/office/drawing/2014/main" id="{F7918F85-AA6D-40DF-8FFB-9943B377D5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7697" y="4664467"/>
                <a:ext cx="563209" cy="48436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ntel_xeon_w_processor">
                <a:extLst>
                  <a:ext uri="{FF2B5EF4-FFF2-40B4-BE49-F238E27FC236}">
                    <a16:creationId xmlns:a16="http://schemas.microsoft.com/office/drawing/2014/main" id="{375BDE41-C9CE-4168-B6F6-F5D4B458A5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1720" y="4664467"/>
                <a:ext cx="563209" cy="484360"/>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1F3971C7-AEAC-465D-973F-08ABCC96AF48}"/>
                  </a:ext>
                </a:extLst>
              </p:cNvPr>
              <p:cNvCxnSpPr/>
              <p:nvPr/>
            </p:nvCxnSpPr>
            <p:spPr>
              <a:xfrm>
                <a:off x="8215747" y="4368966"/>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D667104-D37A-42FE-97A2-EC9B77436A73}"/>
                  </a:ext>
                </a:extLst>
              </p:cNvPr>
              <p:cNvCxnSpPr/>
              <p:nvPr/>
            </p:nvCxnSpPr>
            <p:spPr>
              <a:xfrm>
                <a:off x="8973129" y="4368966"/>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10" descr="https://snpi.dell.com/snp/images2/300/en-us~A8175873/A8175873.jpg">
                <a:extLst>
                  <a:ext uri="{FF2B5EF4-FFF2-40B4-BE49-F238E27FC236}">
                    <a16:creationId xmlns:a16="http://schemas.microsoft.com/office/drawing/2014/main" id="{02767193-EE62-42D7-8B1E-FD1EE55C15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flipH="1">
                <a:off x="10308293" y="4329604"/>
                <a:ext cx="884898" cy="13035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https://cdn.shopify.com/s/files/1/0725/0415/products/gssd_1024x1024.jpg?v=1491961837">
                <a:extLst>
                  <a:ext uri="{FF2B5EF4-FFF2-40B4-BE49-F238E27FC236}">
                    <a16:creationId xmlns:a16="http://schemas.microsoft.com/office/drawing/2014/main" id="{6A3AE2E9-527E-402D-9C8E-12492127CB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498623" y="4661524"/>
                <a:ext cx="781119" cy="510321"/>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73C522EF-CE8D-43E7-A00A-FFFC9478578B}"/>
                  </a:ext>
                </a:extLst>
              </p:cNvPr>
              <p:cNvCxnSpPr/>
              <p:nvPr/>
            </p:nvCxnSpPr>
            <p:spPr>
              <a:xfrm>
                <a:off x="9829147" y="4359730"/>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B3E6684-135B-4525-8EAD-68964B4B40E4}"/>
                  </a:ext>
                </a:extLst>
              </p:cNvPr>
              <p:cNvCxnSpPr/>
              <p:nvPr/>
            </p:nvCxnSpPr>
            <p:spPr>
              <a:xfrm>
                <a:off x="10750742" y="4348795"/>
                <a:ext cx="0" cy="2421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B960547-BCC6-4C4A-A569-398C5F95F6BB}"/>
                </a:ext>
              </a:extLst>
            </p:cNvPr>
            <p:cNvSpPr/>
            <p:nvPr/>
          </p:nvSpPr>
          <p:spPr>
            <a:xfrm>
              <a:off x="7126671" y="3767182"/>
              <a:ext cx="3210818" cy="283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Internode Interconnect</a:t>
              </a:r>
            </a:p>
          </p:txBody>
        </p:sp>
        <p:cxnSp>
          <p:nvCxnSpPr>
            <p:cNvPr id="29" name="Straight Arrow Connector 28">
              <a:extLst>
                <a:ext uri="{FF2B5EF4-FFF2-40B4-BE49-F238E27FC236}">
                  <a16:creationId xmlns:a16="http://schemas.microsoft.com/office/drawing/2014/main" id="{828FA53C-41DB-470F-871A-5CD07A8B58DD}"/>
                </a:ext>
              </a:extLst>
            </p:cNvPr>
            <p:cNvCxnSpPr>
              <a:cxnSpLocks/>
            </p:cNvCxnSpPr>
            <p:nvPr/>
          </p:nvCxnSpPr>
          <p:spPr>
            <a:xfrm>
              <a:off x="9430051" y="3449911"/>
              <a:ext cx="0" cy="2979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F8D622-A091-4900-ADEA-C1743EAA8E92}"/>
                </a:ext>
              </a:extLst>
            </p:cNvPr>
            <p:cNvCxnSpPr>
              <a:cxnSpLocks/>
            </p:cNvCxnSpPr>
            <p:nvPr/>
          </p:nvCxnSpPr>
          <p:spPr>
            <a:xfrm>
              <a:off x="7732993" y="3452078"/>
              <a:ext cx="0" cy="2913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673B48D-B335-4D78-BABA-223B138007A5}"/>
                </a:ext>
              </a:extLst>
            </p:cNvPr>
            <p:cNvCxnSpPr>
              <a:cxnSpLocks/>
            </p:cNvCxnSpPr>
            <p:nvPr/>
          </p:nvCxnSpPr>
          <p:spPr>
            <a:xfrm>
              <a:off x="9430051" y="4093332"/>
              <a:ext cx="0" cy="2979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89682F0-8315-4C12-9C05-046CFDCE3D35}"/>
                </a:ext>
              </a:extLst>
            </p:cNvPr>
            <p:cNvCxnSpPr>
              <a:cxnSpLocks/>
            </p:cNvCxnSpPr>
            <p:nvPr/>
          </p:nvCxnSpPr>
          <p:spPr>
            <a:xfrm>
              <a:off x="7732993" y="4095499"/>
              <a:ext cx="0" cy="2913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8CA1677F-88C4-48CB-9D42-6A08DF761758}"/>
              </a:ext>
            </a:extLst>
          </p:cNvPr>
          <p:cNvGrpSpPr/>
          <p:nvPr/>
        </p:nvGrpSpPr>
        <p:grpSpPr>
          <a:xfrm>
            <a:off x="814362" y="2093553"/>
            <a:ext cx="5275658" cy="3814618"/>
            <a:chOff x="1226742" y="1585862"/>
            <a:chExt cx="4424862" cy="3473619"/>
          </a:xfrm>
        </p:grpSpPr>
        <p:sp>
          <p:nvSpPr>
            <p:cNvPr id="106" name="Rectangle 105">
              <a:extLst>
                <a:ext uri="{FF2B5EF4-FFF2-40B4-BE49-F238E27FC236}">
                  <a16:creationId xmlns:a16="http://schemas.microsoft.com/office/drawing/2014/main" id="{080C9A77-F4E0-450A-B55A-E9D3BE5B1842}"/>
                </a:ext>
              </a:extLst>
            </p:cNvPr>
            <p:cNvSpPr/>
            <p:nvPr/>
          </p:nvSpPr>
          <p:spPr>
            <a:xfrm>
              <a:off x="1226742" y="2444774"/>
              <a:ext cx="1439501" cy="5251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Forward Propagation</a:t>
              </a:r>
            </a:p>
          </p:txBody>
        </p:sp>
        <p:sp>
          <p:nvSpPr>
            <p:cNvPr id="107" name="Rectangle 106">
              <a:extLst>
                <a:ext uri="{FF2B5EF4-FFF2-40B4-BE49-F238E27FC236}">
                  <a16:creationId xmlns:a16="http://schemas.microsoft.com/office/drawing/2014/main" id="{71C94960-6E0F-4BF5-97F8-5CA29C38F800}"/>
                </a:ext>
              </a:extLst>
            </p:cNvPr>
            <p:cNvSpPr/>
            <p:nvPr/>
          </p:nvSpPr>
          <p:spPr>
            <a:xfrm>
              <a:off x="1232786" y="4254077"/>
              <a:ext cx="1439501" cy="5251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Backward</a:t>
              </a:r>
            </a:p>
            <a:p>
              <a:pPr algn="ctr"/>
              <a:r>
                <a:rPr lang="en-US"/>
                <a:t>Propagation</a:t>
              </a:r>
            </a:p>
          </p:txBody>
        </p:sp>
        <p:sp>
          <p:nvSpPr>
            <p:cNvPr id="108" name="Rectangle 107">
              <a:extLst>
                <a:ext uri="{FF2B5EF4-FFF2-40B4-BE49-F238E27FC236}">
                  <a16:creationId xmlns:a16="http://schemas.microsoft.com/office/drawing/2014/main" id="{F78F0439-47C0-4DD4-B0B9-FF2801DF61C3}"/>
                </a:ext>
              </a:extLst>
            </p:cNvPr>
            <p:cNvSpPr/>
            <p:nvPr/>
          </p:nvSpPr>
          <p:spPr>
            <a:xfrm>
              <a:off x="4212103" y="3973776"/>
              <a:ext cx="1439501" cy="10857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Compute Optimizer Specific Updates</a:t>
              </a:r>
            </a:p>
          </p:txBody>
        </p:sp>
        <p:sp>
          <p:nvSpPr>
            <p:cNvPr id="109" name="Rectangle: Rounded Corners 108">
              <a:extLst>
                <a:ext uri="{FF2B5EF4-FFF2-40B4-BE49-F238E27FC236}">
                  <a16:creationId xmlns:a16="http://schemas.microsoft.com/office/drawing/2014/main" id="{12E3D70D-FB8F-417D-8BD0-CF9E97D14B90}"/>
                </a:ext>
              </a:extLst>
            </p:cNvPr>
            <p:cNvSpPr/>
            <p:nvPr/>
          </p:nvSpPr>
          <p:spPr>
            <a:xfrm>
              <a:off x="1376122" y="1585862"/>
              <a:ext cx="1140737" cy="44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Mini-Batch</a:t>
              </a:r>
            </a:p>
          </p:txBody>
        </p:sp>
        <p:sp>
          <p:nvSpPr>
            <p:cNvPr id="110" name="Rectangle: Rounded Corners 109">
              <a:extLst>
                <a:ext uri="{FF2B5EF4-FFF2-40B4-BE49-F238E27FC236}">
                  <a16:creationId xmlns:a16="http://schemas.microsoft.com/office/drawing/2014/main" id="{DD7CFF62-4A87-4F30-B74B-62DC3AE6C69D}"/>
                </a:ext>
              </a:extLst>
            </p:cNvPr>
            <p:cNvSpPr/>
            <p:nvPr/>
          </p:nvSpPr>
          <p:spPr>
            <a:xfrm>
              <a:off x="2839775" y="2485514"/>
              <a:ext cx="1140737" cy="4436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Model</a:t>
              </a:r>
            </a:p>
          </p:txBody>
        </p:sp>
        <p:sp>
          <p:nvSpPr>
            <p:cNvPr id="111" name="Rectangle: Rounded Corners 110">
              <a:extLst>
                <a:ext uri="{FF2B5EF4-FFF2-40B4-BE49-F238E27FC236}">
                  <a16:creationId xmlns:a16="http://schemas.microsoft.com/office/drawing/2014/main" id="{6468A323-B038-4BF3-846B-958C9174C8AA}"/>
                </a:ext>
              </a:extLst>
            </p:cNvPr>
            <p:cNvSpPr/>
            <p:nvPr/>
          </p:nvSpPr>
          <p:spPr>
            <a:xfrm>
              <a:off x="1376123" y="3308669"/>
              <a:ext cx="1140737" cy="44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Loss</a:t>
              </a:r>
            </a:p>
          </p:txBody>
        </p:sp>
        <p:sp>
          <p:nvSpPr>
            <p:cNvPr id="112" name="Rectangle: Rounded Corners 111">
              <a:extLst>
                <a:ext uri="{FF2B5EF4-FFF2-40B4-BE49-F238E27FC236}">
                  <a16:creationId xmlns:a16="http://schemas.microsoft.com/office/drawing/2014/main" id="{D0457851-A396-470B-881C-83EFA95CDDB5}"/>
                </a:ext>
              </a:extLst>
            </p:cNvPr>
            <p:cNvSpPr/>
            <p:nvPr/>
          </p:nvSpPr>
          <p:spPr>
            <a:xfrm>
              <a:off x="2854863" y="4294817"/>
              <a:ext cx="1140737" cy="44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Average Gradients</a:t>
              </a:r>
            </a:p>
          </p:txBody>
        </p:sp>
        <p:sp>
          <p:nvSpPr>
            <p:cNvPr id="113" name="Rectangle: Rounded Corners 112">
              <a:extLst>
                <a:ext uri="{FF2B5EF4-FFF2-40B4-BE49-F238E27FC236}">
                  <a16:creationId xmlns:a16="http://schemas.microsoft.com/office/drawing/2014/main" id="{7012FF97-A937-41D5-BA9F-68C5D5A34395}"/>
                </a:ext>
              </a:extLst>
            </p:cNvPr>
            <p:cNvSpPr/>
            <p:nvPr/>
          </p:nvSpPr>
          <p:spPr>
            <a:xfrm>
              <a:off x="4361486" y="3308669"/>
              <a:ext cx="1140737" cy="44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Updates</a:t>
              </a:r>
            </a:p>
          </p:txBody>
        </p:sp>
        <p:sp>
          <p:nvSpPr>
            <p:cNvPr id="114" name="Rectangle 113">
              <a:extLst>
                <a:ext uri="{FF2B5EF4-FFF2-40B4-BE49-F238E27FC236}">
                  <a16:creationId xmlns:a16="http://schemas.microsoft.com/office/drawing/2014/main" id="{5D6B576A-67CF-4E47-B9F2-4C0C746F05E2}"/>
                </a:ext>
              </a:extLst>
            </p:cNvPr>
            <p:cNvSpPr/>
            <p:nvPr/>
          </p:nvSpPr>
          <p:spPr>
            <a:xfrm>
              <a:off x="4212103" y="2444774"/>
              <a:ext cx="1439501" cy="5251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Apply Updates</a:t>
              </a:r>
            </a:p>
          </p:txBody>
        </p:sp>
        <p:cxnSp>
          <p:nvCxnSpPr>
            <p:cNvPr id="115" name="Straight Arrow Connector 114">
              <a:extLst>
                <a:ext uri="{FF2B5EF4-FFF2-40B4-BE49-F238E27FC236}">
                  <a16:creationId xmlns:a16="http://schemas.microsoft.com/office/drawing/2014/main" id="{5CC58687-3ED3-4E7F-A8D6-760324DBFA1A}"/>
                </a:ext>
              </a:extLst>
            </p:cNvPr>
            <p:cNvCxnSpPr>
              <a:stCxn id="109" idx="2"/>
              <a:endCxn id="106" idx="0"/>
            </p:cNvCxnSpPr>
            <p:nvPr/>
          </p:nvCxnSpPr>
          <p:spPr>
            <a:xfrm>
              <a:off x="1946491" y="2029482"/>
              <a:ext cx="2" cy="41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CF8BBF8-A6BF-4CEF-84E7-39543250563A}"/>
                </a:ext>
              </a:extLst>
            </p:cNvPr>
            <p:cNvCxnSpPr>
              <a:stCxn id="106" idx="2"/>
              <a:endCxn id="111" idx="0"/>
            </p:cNvCxnSpPr>
            <p:nvPr/>
          </p:nvCxnSpPr>
          <p:spPr>
            <a:xfrm flipH="1">
              <a:off x="1946492" y="2969875"/>
              <a:ext cx="1" cy="338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E4D5A8D-C24D-4BEF-BD79-4B6C8DD4CBF7}"/>
                </a:ext>
              </a:extLst>
            </p:cNvPr>
            <p:cNvCxnSpPr>
              <a:stCxn id="111" idx="2"/>
              <a:endCxn id="107" idx="0"/>
            </p:cNvCxnSpPr>
            <p:nvPr/>
          </p:nvCxnSpPr>
          <p:spPr>
            <a:xfrm>
              <a:off x="1946492" y="3752289"/>
              <a:ext cx="6045" cy="501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B865A21-098A-41BB-8A16-DC3465EA232A}"/>
                </a:ext>
              </a:extLst>
            </p:cNvPr>
            <p:cNvCxnSpPr>
              <a:stCxn id="107" idx="3"/>
              <a:endCxn id="112" idx="1"/>
            </p:cNvCxnSpPr>
            <p:nvPr/>
          </p:nvCxnSpPr>
          <p:spPr>
            <a:xfrm flipV="1">
              <a:off x="2672287" y="4516627"/>
              <a:ext cx="1825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9ACB362-6A75-4CF2-B320-FF09A25685D5}"/>
                </a:ext>
              </a:extLst>
            </p:cNvPr>
            <p:cNvCxnSpPr>
              <a:stCxn id="112" idx="3"/>
              <a:endCxn id="108" idx="1"/>
            </p:cNvCxnSpPr>
            <p:nvPr/>
          </p:nvCxnSpPr>
          <p:spPr>
            <a:xfrm>
              <a:off x="3995600" y="4516627"/>
              <a:ext cx="21650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768C4D6-C04F-4621-AA3F-973FF8A7D28A}"/>
                </a:ext>
              </a:extLst>
            </p:cNvPr>
            <p:cNvCxnSpPr>
              <a:stCxn id="108" idx="0"/>
              <a:endCxn id="113" idx="2"/>
            </p:cNvCxnSpPr>
            <p:nvPr/>
          </p:nvCxnSpPr>
          <p:spPr>
            <a:xfrm flipV="1">
              <a:off x="4931854" y="3752289"/>
              <a:ext cx="1" cy="22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2058E6F-7ED5-4963-A00B-6A71E35C2772}"/>
                </a:ext>
              </a:extLst>
            </p:cNvPr>
            <p:cNvCxnSpPr>
              <a:stCxn id="113" idx="0"/>
              <a:endCxn id="114" idx="2"/>
            </p:cNvCxnSpPr>
            <p:nvPr/>
          </p:nvCxnSpPr>
          <p:spPr>
            <a:xfrm flipH="1" flipV="1">
              <a:off x="4931854" y="2969875"/>
              <a:ext cx="1" cy="338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F8B0959-DB02-4310-810D-96C41AF1B27C}"/>
                </a:ext>
              </a:extLst>
            </p:cNvPr>
            <p:cNvCxnSpPr>
              <a:stCxn id="114" idx="1"/>
              <a:endCxn id="110" idx="3"/>
            </p:cNvCxnSpPr>
            <p:nvPr/>
          </p:nvCxnSpPr>
          <p:spPr>
            <a:xfrm flipH="1" flipV="1">
              <a:off x="3980512" y="2707324"/>
              <a:ext cx="2315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EE02A55-5983-4A7B-8323-D3181C535609}"/>
                </a:ext>
              </a:extLst>
            </p:cNvPr>
            <p:cNvCxnSpPr>
              <a:stCxn id="110" idx="1"/>
              <a:endCxn id="106" idx="3"/>
            </p:cNvCxnSpPr>
            <p:nvPr/>
          </p:nvCxnSpPr>
          <p:spPr>
            <a:xfrm flipH="1">
              <a:off x="2666243" y="2707324"/>
              <a:ext cx="1735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1C40CFA6-C680-44C7-9049-3DA7F5BA832B}"/>
              </a:ext>
            </a:extLst>
          </p:cNvPr>
          <p:cNvSpPr txBox="1"/>
          <p:nvPr/>
        </p:nvSpPr>
        <p:spPr>
          <a:xfrm flipH="1">
            <a:off x="7853982" y="6352143"/>
            <a:ext cx="2743198" cy="369332"/>
          </a:xfrm>
          <a:prstGeom prst="rect">
            <a:avLst/>
          </a:prstGeom>
          <a:noFill/>
        </p:spPr>
        <p:txBody>
          <a:bodyPr wrap="square" rtlCol="0">
            <a:spAutoFit/>
          </a:bodyPr>
          <a:lstStyle/>
          <a:p>
            <a:r>
              <a:rPr lang="en-US"/>
              <a:t>Distributed GPU Cluster</a:t>
            </a:r>
          </a:p>
        </p:txBody>
      </p:sp>
      <p:sp>
        <p:nvSpPr>
          <p:cNvPr id="125" name="TextBox 124">
            <a:extLst>
              <a:ext uri="{FF2B5EF4-FFF2-40B4-BE49-F238E27FC236}">
                <a16:creationId xmlns:a16="http://schemas.microsoft.com/office/drawing/2014/main" id="{559E4E3F-6569-46D3-8671-39132199224D}"/>
              </a:ext>
            </a:extLst>
          </p:cNvPr>
          <p:cNvSpPr txBox="1"/>
          <p:nvPr/>
        </p:nvSpPr>
        <p:spPr>
          <a:xfrm flipH="1">
            <a:off x="2198381" y="6368387"/>
            <a:ext cx="2743198" cy="369332"/>
          </a:xfrm>
          <a:prstGeom prst="rect">
            <a:avLst/>
          </a:prstGeom>
          <a:noFill/>
        </p:spPr>
        <p:txBody>
          <a:bodyPr wrap="square" rtlCol="0">
            <a:spAutoFit/>
          </a:bodyPr>
          <a:lstStyle/>
          <a:p>
            <a:r>
              <a:rPr lang="en-US"/>
              <a:t>Data Parallel Training Loop</a:t>
            </a:r>
          </a:p>
        </p:txBody>
      </p:sp>
      <p:pic>
        <p:nvPicPr>
          <p:cNvPr id="3" name="Picture 2">
            <a:extLst>
              <a:ext uri="{FF2B5EF4-FFF2-40B4-BE49-F238E27FC236}">
                <a16:creationId xmlns:a16="http://schemas.microsoft.com/office/drawing/2014/main" id="{69127BD3-2420-4089-A0F3-C1AF8F866C8C}"/>
              </a:ext>
            </a:extLst>
          </p:cNvPr>
          <p:cNvPicPr>
            <a:picLocks noChangeAspect="1"/>
          </p:cNvPicPr>
          <p:nvPr/>
        </p:nvPicPr>
        <p:blipFill>
          <a:blip r:embed="rId7"/>
          <a:stretch>
            <a:fillRect/>
          </a:stretch>
        </p:blipFill>
        <p:spPr>
          <a:xfrm>
            <a:off x="10409385" y="65183"/>
            <a:ext cx="1532678" cy="412337"/>
          </a:xfrm>
          <a:prstGeom prst="rect">
            <a:avLst/>
          </a:prstGeom>
        </p:spPr>
      </p:pic>
    </p:spTree>
    <p:extLst>
      <p:ext uri="{BB962C8B-B14F-4D97-AF65-F5344CB8AC3E}">
        <p14:creationId xmlns:p14="http://schemas.microsoft.com/office/powerpoint/2010/main" val="2933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9EB4DBE6-33C5-4808-B8B9-864E8DB89758}"/>
              </a:ext>
            </a:extLst>
          </p:cNvPr>
          <p:cNvSpPr txBox="1"/>
          <p:nvPr/>
        </p:nvSpPr>
        <p:spPr>
          <a:xfrm>
            <a:off x="2593128" y="3132724"/>
            <a:ext cx="731290" cy="400110"/>
          </a:xfrm>
          <a:prstGeom prst="rect">
            <a:avLst/>
          </a:prstGeom>
          <a:noFill/>
        </p:spPr>
        <p:txBody>
          <a:bodyPr wrap="none" rtlCol="0">
            <a:spAutoFit/>
          </a:bodyPr>
          <a:lstStyle/>
          <a:p>
            <a:r>
              <a:rPr lang="en-US" sz="2000"/>
              <a:t>GPU</a:t>
            </a:r>
            <a:r>
              <a:rPr lang="en-US" sz="2000" baseline="-25000"/>
              <a:t>0</a:t>
            </a:r>
          </a:p>
        </p:txBody>
      </p:sp>
      <p:graphicFrame>
        <p:nvGraphicFramePr>
          <p:cNvPr id="61" name="Table 4">
            <a:extLst>
              <a:ext uri="{FF2B5EF4-FFF2-40B4-BE49-F238E27FC236}">
                <a16:creationId xmlns:a16="http://schemas.microsoft.com/office/drawing/2014/main" id="{F1F61029-DFCB-411C-8733-88830A9BD194}"/>
              </a:ext>
            </a:extLst>
          </p:cNvPr>
          <p:cNvGraphicFramePr>
            <a:graphicFrameLocks noGrp="1"/>
          </p:cNvGraphicFramePr>
          <p:nvPr/>
        </p:nvGraphicFramePr>
        <p:xfrm>
          <a:off x="185481" y="2292387"/>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472907501"/>
                  </a:ext>
                </a:extLst>
              </a:tr>
            </a:tbl>
          </a:graphicData>
        </a:graphic>
      </p:graphicFrame>
      <p:sp>
        <p:nvSpPr>
          <p:cNvPr id="63" name="TextBox 62">
            <a:extLst>
              <a:ext uri="{FF2B5EF4-FFF2-40B4-BE49-F238E27FC236}">
                <a16:creationId xmlns:a16="http://schemas.microsoft.com/office/drawing/2014/main" id="{3D8A248F-0A4A-4D3C-9191-A997E74B7CED}"/>
              </a:ext>
            </a:extLst>
          </p:cNvPr>
          <p:cNvSpPr txBox="1"/>
          <p:nvPr/>
        </p:nvSpPr>
        <p:spPr>
          <a:xfrm>
            <a:off x="212387" y="2479135"/>
            <a:ext cx="756233" cy="400110"/>
          </a:xfrm>
          <a:prstGeom prst="rect">
            <a:avLst/>
          </a:prstGeom>
          <a:noFill/>
        </p:spPr>
        <p:txBody>
          <a:bodyPr wrap="none" rtlCol="0">
            <a:spAutoFit/>
          </a:bodyPr>
          <a:lstStyle/>
          <a:p>
            <a:r>
              <a:rPr lang="en-US" sz="2000"/>
              <a:t>Data</a:t>
            </a:r>
            <a:r>
              <a:rPr lang="en-US" sz="2000" baseline="-25000"/>
              <a:t>0</a:t>
            </a:r>
          </a:p>
        </p:txBody>
      </p:sp>
      <p:graphicFrame>
        <p:nvGraphicFramePr>
          <p:cNvPr id="105" name="Table 4">
            <a:extLst>
              <a:ext uri="{FF2B5EF4-FFF2-40B4-BE49-F238E27FC236}">
                <a16:creationId xmlns:a16="http://schemas.microsoft.com/office/drawing/2014/main" id="{C8B020F2-AB00-4AA0-BC2E-B3B8ADF7D4D4}"/>
              </a:ext>
            </a:extLst>
          </p:cNvPr>
          <p:cNvGraphicFramePr>
            <a:graphicFrameLocks noGrp="1"/>
          </p:cNvGraphicFramePr>
          <p:nvPr/>
        </p:nvGraphicFramePr>
        <p:xfrm>
          <a:off x="5560519" y="2319206"/>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472907501"/>
                  </a:ext>
                </a:extLst>
              </a:tr>
            </a:tbl>
          </a:graphicData>
        </a:graphic>
      </p:graphicFrame>
      <p:sp>
        <p:nvSpPr>
          <p:cNvPr id="111" name="TextBox 110">
            <a:extLst>
              <a:ext uri="{FF2B5EF4-FFF2-40B4-BE49-F238E27FC236}">
                <a16:creationId xmlns:a16="http://schemas.microsoft.com/office/drawing/2014/main" id="{3BD4F5B0-1EA1-4CCD-8474-252658A82453}"/>
              </a:ext>
            </a:extLst>
          </p:cNvPr>
          <p:cNvSpPr txBox="1"/>
          <p:nvPr/>
        </p:nvSpPr>
        <p:spPr>
          <a:xfrm>
            <a:off x="8022938" y="3132724"/>
            <a:ext cx="731290" cy="400110"/>
          </a:xfrm>
          <a:prstGeom prst="rect">
            <a:avLst/>
          </a:prstGeom>
          <a:noFill/>
        </p:spPr>
        <p:txBody>
          <a:bodyPr wrap="none" rtlCol="0">
            <a:spAutoFit/>
          </a:bodyPr>
          <a:lstStyle/>
          <a:p>
            <a:r>
              <a:rPr lang="en-US" sz="2000"/>
              <a:t>GPU</a:t>
            </a:r>
            <a:r>
              <a:rPr lang="en-US" sz="2000" baseline="-25000"/>
              <a:t>1</a:t>
            </a:r>
          </a:p>
        </p:txBody>
      </p:sp>
      <p:grpSp>
        <p:nvGrpSpPr>
          <p:cNvPr id="2" name="Group 1">
            <a:extLst>
              <a:ext uri="{FF2B5EF4-FFF2-40B4-BE49-F238E27FC236}">
                <a16:creationId xmlns:a16="http://schemas.microsoft.com/office/drawing/2014/main" id="{A56EECE9-37B5-4E28-95F7-DBBB065623BD}"/>
              </a:ext>
            </a:extLst>
          </p:cNvPr>
          <p:cNvGrpSpPr/>
          <p:nvPr/>
        </p:nvGrpSpPr>
        <p:grpSpPr>
          <a:xfrm>
            <a:off x="1070985" y="2396292"/>
            <a:ext cx="8945830" cy="360324"/>
            <a:chOff x="963886" y="579482"/>
            <a:chExt cx="8051247" cy="324292"/>
          </a:xfrm>
        </p:grpSpPr>
        <p:sp>
          <p:nvSpPr>
            <p:cNvPr id="55" name="Arrow: Right 54">
              <a:extLst>
                <a:ext uri="{FF2B5EF4-FFF2-40B4-BE49-F238E27FC236}">
                  <a16:creationId xmlns:a16="http://schemas.microsoft.com/office/drawing/2014/main" id="{8621E8C8-EEDC-4EA0-A89D-3ECCF979EEE4}"/>
                </a:ext>
              </a:extLst>
            </p:cNvPr>
            <p:cNvSpPr/>
            <p:nvPr/>
          </p:nvSpPr>
          <p:spPr>
            <a:xfrm>
              <a:off x="1349369" y="769328"/>
              <a:ext cx="2641382" cy="52076"/>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sp>
          <p:nvSpPr>
            <p:cNvPr id="65" name="Rectangle: Rounded Corners 64">
              <a:extLst>
                <a:ext uri="{FF2B5EF4-FFF2-40B4-BE49-F238E27FC236}">
                  <a16:creationId xmlns:a16="http://schemas.microsoft.com/office/drawing/2014/main" id="{E566033A-4D00-437E-B158-CBA9AAF01FBB}"/>
                </a:ext>
              </a:extLst>
            </p:cNvPr>
            <p:cNvSpPr/>
            <p:nvPr/>
          </p:nvSpPr>
          <p:spPr>
            <a:xfrm>
              <a:off x="1208362"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7" name="Rectangle: Rounded Corners 66">
              <a:extLst>
                <a:ext uri="{FF2B5EF4-FFF2-40B4-BE49-F238E27FC236}">
                  <a16:creationId xmlns:a16="http://schemas.microsoft.com/office/drawing/2014/main" id="{143E93AB-35DA-4E71-BA0C-A63E1E7AE567}"/>
                </a:ext>
              </a:extLst>
            </p:cNvPr>
            <p:cNvSpPr/>
            <p:nvPr/>
          </p:nvSpPr>
          <p:spPr>
            <a:xfrm>
              <a:off x="1393271"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9" name="Rectangle: Rounded Corners 68">
              <a:extLst>
                <a:ext uri="{FF2B5EF4-FFF2-40B4-BE49-F238E27FC236}">
                  <a16:creationId xmlns:a16="http://schemas.microsoft.com/office/drawing/2014/main" id="{FC68FDCB-E216-4C1A-B9E8-118AC764DDB2}"/>
                </a:ext>
              </a:extLst>
            </p:cNvPr>
            <p:cNvSpPr/>
            <p:nvPr/>
          </p:nvSpPr>
          <p:spPr>
            <a:xfrm>
              <a:off x="1763089"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1" name="Rectangle: Rounded Corners 70">
              <a:extLst>
                <a:ext uri="{FF2B5EF4-FFF2-40B4-BE49-F238E27FC236}">
                  <a16:creationId xmlns:a16="http://schemas.microsoft.com/office/drawing/2014/main" id="{D2988A7E-A1B1-48B0-ADA6-9FC37804C66B}"/>
                </a:ext>
              </a:extLst>
            </p:cNvPr>
            <p:cNvSpPr/>
            <p:nvPr/>
          </p:nvSpPr>
          <p:spPr>
            <a:xfrm>
              <a:off x="1947998"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3" name="Rectangle: Rounded Corners 72">
              <a:extLst>
                <a:ext uri="{FF2B5EF4-FFF2-40B4-BE49-F238E27FC236}">
                  <a16:creationId xmlns:a16="http://schemas.microsoft.com/office/drawing/2014/main" id="{F1EA9622-D704-43B2-8EB7-C4519547A395}"/>
                </a:ext>
              </a:extLst>
            </p:cNvPr>
            <p:cNvSpPr/>
            <p:nvPr/>
          </p:nvSpPr>
          <p:spPr>
            <a:xfrm>
              <a:off x="2132907"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5" name="Rectangle: Rounded Corners 74">
              <a:extLst>
                <a:ext uri="{FF2B5EF4-FFF2-40B4-BE49-F238E27FC236}">
                  <a16:creationId xmlns:a16="http://schemas.microsoft.com/office/drawing/2014/main" id="{B239BED4-9C48-404F-9B99-ACD01B43AAAE}"/>
                </a:ext>
              </a:extLst>
            </p:cNvPr>
            <p:cNvSpPr/>
            <p:nvPr/>
          </p:nvSpPr>
          <p:spPr>
            <a:xfrm>
              <a:off x="2317816"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7" name="Rectangle: Rounded Corners 76">
              <a:extLst>
                <a:ext uri="{FF2B5EF4-FFF2-40B4-BE49-F238E27FC236}">
                  <a16:creationId xmlns:a16="http://schemas.microsoft.com/office/drawing/2014/main" id="{C2E83B30-606C-458F-9B4A-CF7FA111A6E4}"/>
                </a:ext>
              </a:extLst>
            </p:cNvPr>
            <p:cNvSpPr/>
            <p:nvPr/>
          </p:nvSpPr>
          <p:spPr>
            <a:xfrm>
              <a:off x="2502725"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9" name="Rectangle: Rounded Corners 78">
              <a:extLst>
                <a:ext uri="{FF2B5EF4-FFF2-40B4-BE49-F238E27FC236}">
                  <a16:creationId xmlns:a16="http://schemas.microsoft.com/office/drawing/2014/main" id="{C7411EFC-CD23-4C12-BCA8-3573104262A5}"/>
                </a:ext>
              </a:extLst>
            </p:cNvPr>
            <p:cNvSpPr/>
            <p:nvPr/>
          </p:nvSpPr>
          <p:spPr>
            <a:xfrm>
              <a:off x="2687634"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1" name="Rectangle: Rounded Corners 80">
              <a:extLst>
                <a:ext uri="{FF2B5EF4-FFF2-40B4-BE49-F238E27FC236}">
                  <a16:creationId xmlns:a16="http://schemas.microsoft.com/office/drawing/2014/main" id="{1C60EA4D-5380-4E96-9CAA-43664281DCF5}"/>
                </a:ext>
              </a:extLst>
            </p:cNvPr>
            <p:cNvSpPr/>
            <p:nvPr/>
          </p:nvSpPr>
          <p:spPr>
            <a:xfrm>
              <a:off x="2872543"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3" name="Rectangle: Rounded Corners 82">
              <a:extLst>
                <a:ext uri="{FF2B5EF4-FFF2-40B4-BE49-F238E27FC236}">
                  <a16:creationId xmlns:a16="http://schemas.microsoft.com/office/drawing/2014/main" id="{509E9AD3-DC17-4D5F-88E4-AFE25C803394}"/>
                </a:ext>
              </a:extLst>
            </p:cNvPr>
            <p:cNvSpPr/>
            <p:nvPr/>
          </p:nvSpPr>
          <p:spPr>
            <a:xfrm>
              <a:off x="3057452"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5" name="Rectangle: Rounded Corners 84">
              <a:extLst>
                <a:ext uri="{FF2B5EF4-FFF2-40B4-BE49-F238E27FC236}">
                  <a16:creationId xmlns:a16="http://schemas.microsoft.com/office/drawing/2014/main" id="{9A6F87EE-5B84-49D0-A0A6-4FDB20A0CF1C}"/>
                </a:ext>
              </a:extLst>
            </p:cNvPr>
            <p:cNvSpPr/>
            <p:nvPr/>
          </p:nvSpPr>
          <p:spPr>
            <a:xfrm>
              <a:off x="3242361"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7" name="Rectangle: Rounded Corners 86">
              <a:extLst>
                <a:ext uri="{FF2B5EF4-FFF2-40B4-BE49-F238E27FC236}">
                  <a16:creationId xmlns:a16="http://schemas.microsoft.com/office/drawing/2014/main" id="{837F56D3-13D9-495F-827D-2CEBB9B0F946}"/>
                </a:ext>
              </a:extLst>
            </p:cNvPr>
            <p:cNvSpPr/>
            <p:nvPr/>
          </p:nvSpPr>
          <p:spPr>
            <a:xfrm>
              <a:off x="3427270"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9" name="Rectangle: Rounded Corners 88">
              <a:extLst>
                <a:ext uri="{FF2B5EF4-FFF2-40B4-BE49-F238E27FC236}">
                  <a16:creationId xmlns:a16="http://schemas.microsoft.com/office/drawing/2014/main" id="{210D9A33-67C2-499B-AB35-67AED7BAB4C8}"/>
                </a:ext>
              </a:extLst>
            </p:cNvPr>
            <p:cNvSpPr/>
            <p:nvPr/>
          </p:nvSpPr>
          <p:spPr>
            <a:xfrm>
              <a:off x="3612179"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1" name="Rectangle: Rounded Corners 90">
              <a:extLst>
                <a:ext uri="{FF2B5EF4-FFF2-40B4-BE49-F238E27FC236}">
                  <a16:creationId xmlns:a16="http://schemas.microsoft.com/office/drawing/2014/main" id="{046BDFFB-545D-4B8E-AE3B-923162C9D629}"/>
                </a:ext>
              </a:extLst>
            </p:cNvPr>
            <p:cNvSpPr/>
            <p:nvPr/>
          </p:nvSpPr>
          <p:spPr>
            <a:xfrm>
              <a:off x="3797088"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3" name="Rectangle: Rounded Corners 92">
              <a:extLst>
                <a:ext uri="{FF2B5EF4-FFF2-40B4-BE49-F238E27FC236}">
                  <a16:creationId xmlns:a16="http://schemas.microsoft.com/office/drawing/2014/main" id="{C7D66791-89B9-4CC7-BCD0-5E7C8027BC25}"/>
                </a:ext>
              </a:extLst>
            </p:cNvPr>
            <p:cNvSpPr/>
            <p:nvPr/>
          </p:nvSpPr>
          <p:spPr>
            <a:xfrm>
              <a:off x="3982000"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5" name="Rectangle: Rounded Corners 94">
              <a:extLst>
                <a:ext uri="{FF2B5EF4-FFF2-40B4-BE49-F238E27FC236}">
                  <a16:creationId xmlns:a16="http://schemas.microsoft.com/office/drawing/2014/main" id="{EFD03532-4381-449E-8818-EA8C1F3CD8F4}"/>
                </a:ext>
              </a:extLst>
            </p:cNvPr>
            <p:cNvSpPr/>
            <p:nvPr/>
          </p:nvSpPr>
          <p:spPr>
            <a:xfrm>
              <a:off x="1578180"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7" name="TextBox 96">
              <a:extLst>
                <a:ext uri="{FF2B5EF4-FFF2-40B4-BE49-F238E27FC236}">
                  <a16:creationId xmlns:a16="http://schemas.microsoft.com/office/drawing/2014/main" id="{899FA1FA-3086-4C53-8E9A-E1BD52AFB8CA}"/>
                </a:ext>
              </a:extLst>
            </p:cNvPr>
            <p:cNvSpPr txBox="1"/>
            <p:nvPr/>
          </p:nvSpPr>
          <p:spPr>
            <a:xfrm>
              <a:off x="2051269" y="579482"/>
              <a:ext cx="1277716" cy="267709"/>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99" name="Arrow: Right 98">
              <a:extLst>
                <a:ext uri="{FF2B5EF4-FFF2-40B4-BE49-F238E27FC236}">
                  <a16:creationId xmlns:a16="http://schemas.microsoft.com/office/drawing/2014/main" id="{0174A105-FE2E-4B14-80E3-50D663DAF065}"/>
                </a:ext>
              </a:extLst>
            </p:cNvPr>
            <p:cNvSpPr/>
            <p:nvPr/>
          </p:nvSpPr>
          <p:spPr>
            <a:xfrm>
              <a:off x="963886" y="700078"/>
              <a:ext cx="173547" cy="138500"/>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7" name="Arrow: Right 106">
              <a:extLst>
                <a:ext uri="{FF2B5EF4-FFF2-40B4-BE49-F238E27FC236}">
                  <a16:creationId xmlns:a16="http://schemas.microsoft.com/office/drawing/2014/main" id="{49DB7914-172E-418B-AE5B-B00A8F6070F4}"/>
                </a:ext>
              </a:extLst>
            </p:cNvPr>
            <p:cNvSpPr/>
            <p:nvPr/>
          </p:nvSpPr>
          <p:spPr>
            <a:xfrm>
              <a:off x="6236198" y="769328"/>
              <a:ext cx="2641382" cy="52076"/>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sp>
          <p:nvSpPr>
            <p:cNvPr id="113" name="Rectangle: Rounded Corners 112">
              <a:extLst>
                <a:ext uri="{FF2B5EF4-FFF2-40B4-BE49-F238E27FC236}">
                  <a16:creationId xmlns:a16="http://schemas.microsoft.com/office/drawing/2014/main" id="{F28634E1-47A9-4F47-B032-1173DE089CA9}"/>
                </a:ext>
              </a:extLst>
            </p:cNvPr>
            <p:cNvSpPr/>
            <p:nvPr/>
          </p:nvSpPr>
          <p:spPr>
            <a:xfrm>
              <a:off x="6095191"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5" name="Rectangle: Rounded Corners 114">
              <a:extLst>
                <a:ext uri="{FF2B5EF4-FFF2-40B4-BE49-F238E27FC236}">
                  <a16:creationId xmlns:a16="http://schemas.microsoft.com/office/drawing/2014/main" id="{4A8BB836-AB2E-4A90-B2F1-0F909625EDE5}"/>
                </a:ext>
              </a:extLst>
            </p:cNvPr>
            <p:cNvSpPr/>
            <p:nvPr/>
          </p:nvSpPr>
          <p:spPr>
            <a:xfrm>
              <a:off x="6280100"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7" name="Rectangle: Rounded Corners 116">
              <a:extLst>
                <a:ext uri="{FF2B5EF4-FFF2-40B4-BE49-F238E27FC236}">
                  <a16:creationId xmlns:a16="http://schemas.microsoft.com/office/drawing/2014/main" id="{77716D64-DA09-4BF5-86D3-051FDC6CEE25}"/>
                </a:ext>
              </a:extLst>
            </p:cNvPr>
            <p:cNvSpPr/>
            <p:nvPr/>
          </p:nvSpPr>
          <p:spPr>
            <a:xfrm>
              <a:off x="6649918"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9" name="Rectangle: Rounded Corners 118">
              <a:extLst>
                <a:ext uri="{FF2B5EF4-FFF2-40B4-BE49-F238E27FC236}">
                  <a16:creationId xmlns:a16="http://schemas.microsoft.com/office/drawing/2014/main" id="{242B5808-137A-4F94-9CE5-23529D80EAEB}"/>
                </a:ext>
              </a:extLst>
            </p:cNvPr>
            <p:cNvSpPr/>
            <p:nvPr/>
          </p:nvSpPr>
          <p:spPr>
            <a:xfrm>
              <a:off x="6834827"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8A8D5490-9A6C-4695-975C-D69CA10EC860}"/>
                </a:ext>
              </a:extLst>
            </p:cNvPr>
            <p:cNvSpPr/>
            <p:nvPr/>
          </p:nvSpPr>
          <p:spPr>
            <a:xfrm>
              <a:off x="7019736"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3" name="Rectangle: Rounded Corners 122">
              <a:extLst>
                <a:ext uri="{FF2B5EF4-FFF2-40B4-BE49-F238E27FC236}">
                  <a16:creationId xmlns:a16="http://schemas.microsoft.com/office/drawing/2014/main" id="{02082FFD-90B5-4772-932E-CBCAA0ACC4CC}"/>
                </a:ext>
              </a:extLst>
            </p:cNvPr>
            <p:cNvSpPr/>
            <p:nvPr/>
          </p:nvSpPr>
          <p:spPr>
            <a:xfrm>
              <a:off x="7204645"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5" name="Rectangle: Rounded Corners 124">
              <a:extLst>
                <a:ext uri="{FF2B5EF4-FFF2-40B4-BE49-F238E27FC236}">
                  <a16:creationId xmlns:a16="http://schemas.microsoft.com/office/drawing/2014/main" id="{D10AABCB-3D1F-429A-A876-D599DA19A470}"/>
                </a:ext>
              </a:extLst>
            </p:cNvPr>
            <p:cNvSpPr/>
            <p:nvPr/>
          </p:nvSpPr>
          <p:spPr>
            <a:xfrm>
              <a:off x="7389554"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7" name="Rectangle: Rounded Corners 126">
              <a:extLst>
                <a:ext uri="{FF2B5EF4-FFF2-40B4-BE49-F238E27FC236}">
                  <a16:creationId xmlns:a16="http://schemas.microsoft.com/office/drawing/2014/main" id="{1D6CECA5-CE84-4919-92D0-D1381D21380F}"/>
                </a:ext>
              </a:extLst>
            </p:cNvPr>
            <p:cNvSpPr/>
            <p:nvPr/>
          </p:nvSpPr>
          <p:spPr>
            <a:xfrm>
              <a:off x="7574463"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9" name="Rectangle: Rounded Corners 128">
              <a:extLst>
                <a:ext uri="{FF2B5EF4-FFF2-40B4-BE49-F238E27FC236}">
                  <a16:creationId xmlns:a16="http://schemas.microsoft.com/office/drawing/2014/main" id="{961DE073-7C2C-497E-972C-509993795BEC}"/>
                </a:ext>
              </a:extLst>
            </p:cNvPr>
            <p:cNvSpPr/>
            <p:nvPr/>
          </p:nvSpPr>
          <p:spPr>
            <a:xfrm>
              <a:off x="7759372"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1" name="Rectangle: Rounded Corners 130">
              <a:extLst>
                <a:ext uri="{FF2B5EF4-FFF2-40B4-BE49-F238E27FC236}">
                  <a16:creationId xmlns:a16="http://schemas.microsoft.com/office/drawing/2014/main" id="{1A4E8F50-4C38-4C74-9966-D8909567E9BA}"/>
                </a:ext>
              </a:extLst>
            </p:cNvPr>
            <p:cNvSpPr/>
            <p:nvPr/>
          </p:nvSpPr>
          <p:spPr>
            <a:xfrm>
              <a:off x="7944281"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3" name="Rectangle: Rounded Corners 132">
              <a:extLst>
                <a:ext uri="{FF2B5EF4-FFF2-40B4-BE49-F238E27FC236}">
                  <a16:creationId xmlns:a16="http://schemas.microsoft.com/office/drawing/2014/main" id="{959773A5-465A-4269-A0D7-ECA74842E58B}"/>
                </a:ext>
              </a:extLst>
            </p:cNvPr>
            <p:cNvSpPr/>
            <p:nvPr/>
          </p:nvSpPr>
          <p:spPr>
            <a:xfrm>
              <a:off x="8129190"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5" name="Rectangle: Rounded Corners 134">
              <a:extLst>
                <a:ext uri="{FF2B5EF4-FFF2-40B4-BE49-F238E27FC236}">
                  <a16:creationId xmlns:a16="http://schemas.microsoft.com/office/drawing/2014/main" id="{E54400EF-C1A9-4BFF-A360-A5C101344F7C}"/>
                </a:ext>
              </a:extLst>
            </p:cNvPr>
            <p:cNvSpPr/>
            <p:nvPr/>
          </p:nvSpPr>
          <p:spPr>
            <a:xfrm>
              <a:off x="8314099"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7" name="Rectangle: Rounded Corners 136">
              <a:extLst>
                <a:ext uri="{FF2B5EF4-FFF2-40B4-BE49-F238E27FC236}">
                  <a16:creationId xmlns:a16="http://schemas.microsoft.com/office/drawing/2014/main" id="{B7210718-C0CA-44FF-9277-819EC9159CBE}"/>
                </a:ext>
              </a:extLst>
            </p:cNvPr>
            <p:cNvSpPr/>
            <p:nvPr/>
          </p:nvSpPr>
          <p:spPr>
            <a:xfrm>
              <a:off x="8499008"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9" name="Rectangle: Rounded Corners 138">
              <a:extLst>
                <a:ext uri="{FF2B5EF4-FFF2-40B4-BE49-F238E27FC236}">
                  <a16:creationId xmlns:a16="http://schemas.microsoft.com/office/drawing/2014/main" id="{C4D8D14B-2D78-45E0-99DF-99873285A470}"/>
                </a:ext>
              </a:extLst>
            </p:cNvPr>
            <p:cNvSpPr/>
            <p:nvPr/>
          </p:nvSpPr>
          <p:spPr>
            <a:xfrm>
              <a:off x="8683917"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1" name="Rectangle: Rounded Corners 140">
              <a:extLst>
                <a:ext uri="{FF2B5EF4-FFF2-40B4-BE49-F238E27FC236}">
                  <a16:creationId xmlns:a16="http://schemas.microsoft.com/office/drawing/2014/main" id="{0F7E70CB-8419-4D31-929F-414F12018DAD}"/>
                </a:ext>
              </a:extLst>
            </p:cNvPr>
            <p:cNvSpPr/>
            <p:nvPr/>
          </p:nvSpPr>
          <p:spPr>
            <a:xfrm>
              <a:off x="8868829"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3" name="Rectangle: Rounded Corners 142">
              <a:extLst>
                <a:ext uri="{FF2B5EF4-FFF2-40B4-BE49-F238E27FC236}">
                  <a16:creationId xmlns:a16="http://schemas.microsoft.com/office/drawing/2014/main" id="{C0DF5399-9116-4531-8176-97FCE3B868C1}"/>
                </a:ext>
              </a:extLst>
            </p:cNvPr>
            <p:cNvSpPr/>
            <p:nvPr/>
          </p:nvSpPr>
          <p:spPr>
            <a:xfrm>
              <a:off x="6465009" y="654047"/>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5" name="TextBox 144">
              <a:extLst>
                <a:ext uri="{FF2B5EF4-FFF2-40B4-BE49-F238E27FC236}">
                  <a16:creationId xmlns:a16="http://schemas.microsoft.com/office/drawing/2014/main" id="{3BB0F2C0-AB2F-4513-A302-01E760EB5A6D}"/>
                </a:ext>
              </a:extLst>
            </p:cNvPr>
            <p:cNvSpPr txBox="1"/>
            <p:nvPr/>
          </p:nvSpPr>
          <p:spPr>
            <a:xfrm>
              <a:off x="6938098" y="579482"/>
              <a:ext cx="1277716" cy="267709"/>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147" name="Arrow: Right 146">
              <a:extLst>
                <a:ext uri="{FF2B5EF4-FFF2-40B4-BE49-F238E27FC236}">
                  <a16:creationId xmlns:a16="http://schemas.microsoft.com/office/drawing/2014/main" id="{A33CDDC1-435B-4A59-9340-5A9358AA34C8}"/>
                </a:ext>
              </a:extLst>
            </p:cNvPr>
            <p:cNvSpPr/>
            <p:nvPr/>
          </p:nvSpPr>
          <p:spPr>
            <a:xfrm>
              <a:off x="5850715" y="700078"/>
              <a:ext cx="173547" cy="138500"/>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153" name="TextBox 152">
            <a:extLst>
              <a:ext uri="{FF2B5EF4-FFF2-40B4-BE49-F238E27FC236}">
                <a16:creationId xmlns:a16="http://schemas.microsoft.com/office/drawing/2014/main" id="{07099056-3F8E-44F4-B9B1-3E8D02EB1010}"/>
              </a:ext>
            </a:extLst>
          </p:cNvPr>
          <p:cNvSpPr txBox="1"/>
          <p:nvPr/>
        </p:nvSpPr>
        <p:spPr>
          <a:xfrm>
            <a:off x="5574259" y="2452602"/>
            <a:ext cx="756233" cy="400110"/>
          </a:xfrm>
          <a:prstGeom prst="rect">
            <a:avLst/>
          </a:prstGeom>
          <a:noFill/>
        </p:spPr>
        <p:txBody>
          <a:bodyPr wrap="none" rtlCol="0">
            <a:spAutoFit/>
          </a:bodyPr>
          <a:lstStyle/>
          <a:p>
            <a:r>
              <a:rPr lang="en-US" sz="2000"/>
              <a:t>Data</a:t>
            </a:r>
            <a:r>
              <a:rPr lang="en-US" sz="2000" baseline="-25000"/>
              <a:t>1</a:t>
            </a:r>
          </a:p>
        </p:txBody>
      </p:sp>
      <p:sp>
        <p:nvSpPr>
          <p:cNvPr id="53" name="Title 1">
            <a:extLst>
              <a:ext uri="{FF2B5EF4-FFF2-40B4-BE49-F238E27FC236}">
                <a16:creationId xmlns:a16="http://schemas.microsoft.com/office/drawing/2014/main" id="{68961971-84CC-4F9E-94F6-FCEE716A0B16}"/>
              </a:ext>
            </a:extLst>
          </p:cNvPr>
          <p:cNvSpPr>
            <a:spLocks noGrp="1"/>
          </p:cNvSpPr>
          <p:nvPr>
            <p:ph type="title"/>
          </p:nvPr>
        </p:nvSpPr>
        <p:spPr>
          <a:xfrm>
            <a:off x="838200" y="276635"/>
            <a:ext cx="10515600" cy="1325563"/>
          </a:xfrm>
        </p:spPr>
        <p:txBody>
          <a:bodyPr/>
          <a:lstStyle/>
          <a:p>
            <a:r>
              <a:rPr lang="en-US"/>
              <a:t>Understanding Memory Consumption </a:t>
            </a:r>
          </a:p>
        </p:txBody>
      </p:sp>
      <p:sp>
        <p:nvSpPr>
          <p:cNvPr id="3" name="Slide Number Placeholder 2">
            <a:extLst>
              <a:ext uri="{FF2B5EF4-FFF2-40B4-BE49-F238E27FC236}">
                <a16:creationId xmlns:a16="http://schemas.microsoft.com/office/drawing/2014/main" id="{5513C76C-2038-4D01-B269-078C31E8320C}"/>
              </a:ext>
            </a:extLst>
          </p:cNvPr>
          <p:cNvSpPr>
            <a:spLocks noGrp="1"/>
          </p:cNvSpPr>
          <p:nvPr>
            <p:ph type="sldNum" sz="quarter" idx="12"/>
          </p:nvPr>
        </p:nvSpPr>
        <p:spPr/>
        <p:txBody>
          <a:bodyPr/>
          <a:lstStyle/>
          <a:p>
            <a:fld id="{ACB2108F-1277-43B9-9576-ACEA03E5DD41}" type="slidenum">
              <a:rPr lang="en-US" smtClean="0"/>
              <a:t>14</a:t>
            </a:fld>
            <a:endParaRPr lang="en-US"/>
          </a:p>
        </p:txBody>
      </p:sp>
      <p:grpSp>
        <p:nvGrpSpPr>
          <p:cNvPr id="57" name="Group 56">
            <a:extLst>
              <a:ext uri="{FF2B5EF4-FFF2-40B4-BE49-F238E27FC236}">
                <a16:creationId xmlns:a16="http://schemas.microsoft.com/office/drawing/2014/main" id="{DF0FEBAA-E52B-4C86-9B1D-DFA175527A78}"/>
              </a:ext>
            </a:extLst>
          </p:cNvPr>
          <p:cNvGrpSpPr/>
          <p:nvPr/>
        </p:nvGrpSpPr>
        <p:grpSpPr>
          <a:xfrm>
            <a:off x="2862838" y="3967401"/>
            <a:ext cx="7605412" cy="423224"/>
            <a:chOff x="2170262" y="1959495"/>
            <a:chExt cx="6844871" cy="380903"/>
          </a:xfrm>
        </p:grpSpPr>
        <p:sp>
          <p:nvSpPr>
            <p:cNvPr id="58" name="Rectangle 57">
              <a:extLst>
                <a:ext uri="{FF2B5EF4-FFF2-40B4-BE49-F238E27FC236}">
                  <a16:creationId xmlns:a16="http://schemas.microsoft.com/office/drawing/2014/main" id="{9A0D03EE-9824-4343-989D-EBD6A4C179E6}"/>
                </a:ext>
              </a:extLst>
            </p:cNvPr>
            <p:cNvSpPr/>
            <p:nvPr/>
          </p:nvSpPr>
          <p:spPr>
            <a:xfrm>
              <a:off x="2170262" y="1980299"/>
              <a:ext cx="6844871" cy="360099"/>
            </a:xfrm>
            <a:prstGeom prst="rect">
              <a:avLst/>
            </a:prstGeom>
          </p:spPr>
          <p:txBody>
            <a:bodyPr wrap="square">
              <a:spAutoFit/>
            </a:bodyPr>
            <a:lstStyle/>
            <a:p>
              <a:r>
                <a:rPr lang="en-US" sz="2000"/>
                <a:t>A 16-layer transformer model</a:t>
              </a:r>
            </a:p>
          </p:txBody>
        </p:sp>
        <p:sp>
          <p:nvSpPr>
            <p:cNvPr id="60" name="Rectangle: Rounded Corners 59">
              <a:extLst>
                <a:ext uri="{FF2B5EF4-FFF2-40B4-BE49-F238E27FC236}">
                  <a16:creationId xmlns:a16="http://schemas.microsoft.com/office/drawing/2014/main" id="{E180D924-AC42-42D7-AC9B-FCCEC2FB5264}"/>
                </a:ext>
              </a:extLst>
            </p:cNvPr>
            <p:cNvSpPr/>
            <p:nvPr/>
          </p:nvSpPr>
          <p:spPr>
            <a:xfrm>
              <a:off x="5310468" y="2019298"/>
              <a:ext cx="146304" cy="249727"/>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2" name="TextBox 61">
              <a:extLst>
                <a:ext uri="{FF2B5EF4-FFF2-40B4-BE49-F238E27FC236}">
                  <a16:creationId xmlns:a16="http://schemas.microsoft.com/office/drawing/2014/main" id="{5034BFAD-7F14-4040-B295-EDF609A760D6}"/>
                </a:ext>
              </a:extLst>
            </p:cNvPr>
            <p:cNvSpPr txBox="1"/>
            <p:nvPr/>
          </p:nvSpPr>
          <p:spPr>
            <a:xfrm>
              <a:off x="5422225" y="1959495"/>
              <a:ext cx="959801" cy="360099"/>
            </a:xfrm>
            <a:prstGeom prst="rect">
              <a:avLst/>
            </a:prstGeom>
            <a:noFill/>
          </p:spPr>
          <p:txBody>
            <a:bodyPr wrap="none" rtlCol="0">
              <a:spAutoFit/>
            </a:bodyPr>
            <a:lstStyle/>
            <a:p>
              <a:r>
                <a:rPr lang="en-US" sz="2000"/>
                <a:t>= 1 layer</a:t>
              </a:r>
            </a:p>
          </p:txBody>
        </p:sp>
      </p:grpSp>
      <p:sp>
        <p:nvSpPr>
          <p:cNvPr id="5" name="TextBox 4">
            <a:extLst>
              <a:ext uri="{FF2B5EF4-FFF2-40B4-BE49-F238E27FC236}">
                <a16:creationId xmlns:a16="http://schemas.microsoft.com/office/drawing/2014/main" id="{AE29488D-4ECE-420F-A090-A9A77C303189}"/>
              </a:ext>
            </a:extLst>
          </p:cNvPr>
          <p:cNvSpPr txBox="1"/>
          <p:nvPr/>
        </p:nvSpPr>
        <p:spPr>
          <a:xfrm>
            <a:off x="3917519" y="6412088"/>
            <a:ext cx="4958345" cy="338554"/>
          </a:xfrm>
          <a:prstGeom prst="rect">
            <a:avLst/>
          </a:prstGeom>
          <a:noFill/>
        </p:spPr>
        <p:txBody>
          <a:bodyPr wrap="none" rtlCol="0">
            <a:spAutoFit/>
          </a:bodyPr>
          <a:lstStyle/>
          <a:p>
            <a:r>
              <a:rPr lang="en-US" sz="1600"/>
              <a:t>*</a:t>
            </a:r>
            <a:r>
              <a:rPr lang="en-US" sz="1600">
                <a:hlinkClick r:id="rId3"/>
              </a:rPr>
              <a:t>Mixed Precision Training</a:t>
            </a:r>
            <a:r>
              <a:rPr lang="en-US" sz="1600"/>
              <a:t> (ICLR ‘18) with Adam Optimizer</a:t>
            </a:r>
          </a:p>
        </p:txBody>
      </p:sp>
    </p:spTree>
    <p:extLst>
      <p:ext uri="{BB962C8B-B14F-4D97-AF65-F5344CB8AC3E}">
        <p14:creationId xmlns:p14="http://schemas.microsoft.com/office/powerpoint/2010/main" val="738351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Arrow: Right 54">
            <a:extLst>
              <a:ext uri="{FF2B5EF4-FFF2-40B4-BE49-F238E27FC236}">
                <a16:creationId xmlns:a16="http://schemas.microsoft.com/office/drawing/2014/main" id="{8621E8C8-EEDC-4EA0-A89D-3ECCF979EEE4}"/>
              </a:ext>
            </a:extLst>
          </p:cNvPr>
          <p:cNvSpPr/>
          <p:nvPr/>
        </p:nvSpPr>
        <p:spPr>
          <a:xfrm>
            <a:off x="1499299" y="2607232"/>
            <a:ext cx="2934869" cy="57862"/>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graphicFrame>
        <p:nvGraphicFramePr>
          <p:cNvPr id="57" name="Table 4">
            <a:extLst>
              <a:ext uri="{FF2B5EF4-FFF2-40B4-BE49-F238E27FC236}">
                <a16:creationId xmlns:a16="http://schemas.microsoft.com/office/drawing/2014/main" id="{13038B12-3D5D-44FF-BB49-74E287EF5EE9}"/>
              </a:ext>
            </a:extLst>
          </p:cNvPr>
          <p:cNvGraphicFramePr>
            <a:graphicFrameLocks noGrp="1"/>
          </p:cNvGraphicFramePr>
          <p:nvPr/>
        </p:nvGraphicFramePr>
        <p:xfrm>
          <a:off x="1342624" y="2803951"/>
          <a:ext cx="3251200" cy="1019381"/>
        </p:xfrm>
        <a:graphic>
          <a:graphicData uri="http://schemas.openxmlformats.org/drawingml/2006/table">
            <a:tbl>
              <a:tblPr>
                <a:tableStyleId>{5C22544A-7EE6-4342-B048-85BDC9FD1C3A}</a:tableStyleId>
              </a:tblPr>
              <a:tblGrid>
                <a:gridCol w="101600">
                  <a:extLst>
                    <a:ext uri="{9D8B030D-6E8A-4147-A177-3AD203B41FA5}">
                      <a16:colId xmlns:a16="http://schemas.microsoft.com/office/drawing/2014/main" val="1674177465"/>
                    </a:ext>
                  </a:extLst>
                </a:gridCol>
                <a:gridCol w="101600">
                  <a:extLst>
                    <a:ext uri="{9D8B030D-6E8A-4147-A177-3AD203B41FA5}">
                      <a16:colId xmlns:a16="http://schemas.microsoft.com/office/drawing/2014/main" val="679696355"/>
                    </a:ext>
                  </a:extLst>
                </a:gridCol>
                <a:gridCol w="101600">
                  <a:extLst>
                    <a:ext uri="{9D8B030D-6E8A-4147-A177-3AD203B41FA5}">
                      <a16:colId xmlns:a16="http://schemas.microsoft.com/office/drawing/2014/main" val="369367662"/>
                    </a:ext>
                  </a:extLst>
                </a:gridCol>
                <a:gridCol w="101600">
                  <a:extLst>
                    <a:ext uri="{9D8B030D-6E8A-4147-A177-3AD203B41FA5}">
                      <a16:colId xmlns:a16="http://schemas.microsoft.com/office/drawing/2014/main" val="3040839966"/>
                    </a:ext>
                  </a:extLst>
                </a:gridCol>
                <a:gridCol w="101600">
                  <a:extLst>
                    <a:ext uri="{9D8B030D-6E8A-4147-A177-3AD203B41FA5}">
                      <a16:colId xmlns:a16="http://schemas.microsoft.com/office/drawing/2014/main" val="1879501497"/>
                    </a:ext>
                  </a:extLst>
                </a:gridCol>
                <a:gridCol w="101600">
                  <a:extLst>
                    <a:ext uri="{9D8B030D-6E8A-4147-A177-3AD203B41FA5}">
                      <a16:colId xmlns:a16="http://schemas.microsoft.com/office/drawing/2014/main" val="584895181"/>
                    </a:ext>
                  </a:extLst>
                </a:gridCol>
                <a:gridCol w="101600">
                  <a:extLst>
                    <a:ext uri="{9D8B030D-6E8A-4147-A177-3AD203B41FA5}">
                      <a16:colId xmlns:a16="http://schemas.microsoft.com/office/drawing/2014/main" val="412747557"/>
                    </a:ext>
                  </a:extLst>
                </a:gridCol>
                <a:gridCol w="101600">
                  <a:extLst>
                    <a:ext uri="{9D8B030D-6E8A-4147-A177-3AD203B41FA5}">
                      <a16:colId xmlns:a16="http://schemas.microsoft.com/office/drawing/2014/main" val="3058117331"/>
                    </a:ext>
                  </a:extLst>
                </a:gridCol>
                <a:gridCol w="101600">
                  <a:extLst>
                    <a:ext uri="{9D8B030D-6E8A-4147-A177-3AD203B41FA5}">
                      <a16:colId xmlns:a16="http://schemas.microsoft.com/office/drawing/2014/main" val="590022139"/>
                    </a:ext>
                  </a:extLst>
                </a:gridCol>
                <a:gridCol w="101600">
                  <a:extLst>
                    <a:ext uri="{9D8B030D-6E8A-4147-A177-3AD203B41FA5}">
                      <a16:colId xmlns:a16="http://schemas.microsoft.com/office/drawing/2014/main" val="3011413094"/>
                    </a:ext>
                  </a:extLst>
                </a:gridCol>
                <a:gridCol w="101600">
                  <a:extLst>
                    <a:ext uri="{9D8B030D-6E8A-4147-A177-3AD203B41FA5}">
                      <a16:colId xmlns:a16="http://schemas.microsoft.com/office/drawing/2014/main" val="1950593856"/>
                    </a:ext>
                  </a:extLst>
                </a:gridCol>
                <a:gridCol w="101600">
                  <a:extLst>
                    <a:ext uri="{9D8B030D-6E8A-4147-A177-3AD203B41FA5}">
                      <a16:colId xmlns:a16="http://schemas.microsoft.com/office/drawing/2014/main" val="3393412449"/>
                    </a:ext>
                  </a:extLst>
                </a:gridCol>
                <a:gridCol w="101600">
                  <a:extLst>
                    <a:ext uri="{9D8B030D-6E8A-4147-A177-3AD203B41FA5}">
                      <a16:colId xmlns:a16="http://schemas.microsoft.com/office/drawing/2014/main" val="1300342352"/>
                    </a:ext>
                  </a:extLst>
                </a:gridCol>
                <a:gridCol w="101600">
                  <a:extLst>
                    <a:ext uri="{9D8B030D-6E8A-4147-A177-3AD203B41FA5}">
                      <a16:colId xmlns:a16="http://schemas.microsoft.com/office/drawing/2014/main" val="1194925392"/>
                    </a:ext>
                  </a:extLst>
                </a:gridCol>
                <a:gridCol w="101600">
                  <a:extLst>
                    <a:ext uri="{9D8B030D-6E8A-4147-A177-3AD203B41FA5}">
                      <a16:colId xmlns:a16="http://schemas.microsoft.com/office/drawing/2014/main" val="3024785613"/>
                    </a:ext>
                  </a:extLst>
                </a:gridCol>
                <a:gridCol w="101600">
                  <a:extLst>
                    <a:ext uri="{9D8B030D-6E8A-4147-A177-3AD203B41FA5}">
                      <a16:colId xmlns:a16="http://schemas.microsoft.com/office/drawing/2014/main" val="3150019158"/>
                    </a:ext>
                  </a:extLst>
                </a:gridCol>
                <a:gridCol w="101600">
                  <a:extLst>
                    <a:ext uri="{9D8B030D-6E8A-4147-A177-3AD203B41FA5}">
                      <a16:colId xmlns:a16="http://schemas.microsoft.com/office/drawing/2014/main" val="419703603"/>
                    </a:ext>
                  </a:extLst>
                </a:gridCol>
                <a:gridCol w="101600">
                  <a:extLst>
                    <a:ext uri="{9D8B030D-6E8A-4147-A177-3AD203B41FA5}">
                      <a16:colId xmlns:a16="http://schemas.microsoft.com/office/drawing/2014/main" val="2545938341"/>
                    </a:ext>
                  </a:extLst>
                </a:gridCol>
                <a:gridCol w="101600">
                  <a:extLst>
                    <a:ext uri="{9D8B030D-6E8A-4147-A177-3AD203B41FA5}">
                      <a16:colId xmlns:a16="http://schemas.microsoft.com/office/drawing/2014/main" val="1287469585"/>
                    </a:ext>
                  </a:extLst>
                </a:gridCol>
                <a:gridCol w="101600">
                  <a:extLst>
                    <a:ext uri="{9D8B030D-6E8A-4147-A177-3AD203B41FA5}">
                      <a16:colId xmlns:a16="http://schemas.microsoft.com/office/drawing/2014/main" val="871806921"/>
                    </a:ext>
                  </a:extLst>
                </a:gridCol>
                <a:gridCol w="101600">
                  <a:extLst>
                    <a:ext uri="{9D8B030D-6E8A-4147-A177-3AD203B41FA5}">
                      <a16:colId xmlns:a16="http://schemas.microsoft.com/office/drawing/2014/main" val="1108829295"/>
                    </a:ext>
                  </a:extLst>
                </a:gridCol>
                <a:gridCol w="101600">
                  <a:extLst>
                    <a:ext uri="{9D8B030D-6E8A-4147-A177-3AD203B41FA5}">
                      <a16:colId xmlns:a16="http://schemas.microsoft.com/office/drawing/2014/main" val="897308560"/>
                    </a:ext>
                  </a:extLst>
                </a:gridCol>
                <a:gridCol w="101600">
                  <a:extLst>
                    <a:ext uri="{9D8B030D-6E8A-4147-A177-3AD203B41FA5}">
                      <a16:colId xmlns:a16="http://schemas.microsoft.com/office/drawing/2014/main" val="2064812470"/>
                    </a:ext>
                  </a:extLst>
                </a:gridCol>
                <a:gridCol w="101600">
                  <a:extLst>
                    <a:ext uri="{9D8B030D-6E8A-4147-A177-3AD203B41FA5}">
                      <a16:colId xmlns:a16="http://schemas.microsoft.com/office/drawing/2014/main" val="3407271676"/>
                    </a:ext>
                  </a:extLst>
                </a:gridCol>
                <a:gridCol w="101600">
                  <a:extLst>
                    <a:ext uri="{9D8B030D-6E8A-4147-A177-3AD203B41FA5}">
                      <a16:colId xmlns:a16="http://schemas.microsoft.com/office/drawing/2014/main" val="4071487720"/>
                    </a:ext>
                  </a:extLst>
                </a:gridCol>
                <a:gridCol w="101600">
                  <a:extLst>
                    <a:ext uri="{9D8B030D-6E8A-4147-A177-3AD203B41FA5}">
                      <a16:colId xmlns:a16="http://schemas.microsoft.com/office/drawing/2014/main" val="550641986"/>
                    </a:ext>
                  </a:extLst>
                </a:gridCol>
                <a:gridCol w="101600">
                  <a:extLst>
                    <a:ext uri="{9D8B030D-6E8A-4147-A177-3AD203B41FA5}">
                      <a16:colId xmlns:a16="http://schemas.microsoft.com/office/drawing/2014/main" val="3772874886"/>
                    </a:ext>
                  </a:extLst>
                </a:gridCol>
                <a:gridCol w="101600">
                  <a:extLst>
                    <a:ext uri="{9D8B030D-6E8A-4147-A177-3AD203B41FA5}">
                      <a16:colId xmlns:a16="http://schemas.microsoft.com/office/drawing/2014/main" val="1287182727"/>
                    </a:ext>
                  </a:extLst>
                </a:gridCol>
                <a:gridCol w="101600">
                  <a:extLst>
                    <a:ext uri="{9D8B030D-6E8A-4147-A177-3AD203B41FA5}">
                      <a16:colId xmlns:a16="http://schemas.microsoft.com/office/drawing/2014/main" val="3334945289"/>
                    </a:ext>
                  </a:extLst>
                </a:gridCol>
                <a:gridCol w="101600">
                  <a:extLst>
                    <a:ext uri="{9D8B030D-6E8A-4147-A177-3AD203B41FA5}">
                      <a16:colId xmlns:a16="http://schemas.microsoft.com/office/drawing/2014/main" val="1513960327"/>
                    </a:ext>
                  </a:extLst>
                </a:gridCol>
                <a:gridCol w="101600">
                  <a:extLst>
                    <a:ext uri="{9D8B030D-6E8A-4147-A177-3AD203B41FA5}">
                      <a16:colId xmlns:a16="http://schemas.microsoft.com/office/drawing/2014/main" val="133770494"/>
                    </a:ext>
                  </a:extLst>
                </a:gridCol>
                <a:gridCol w="101600">
                  <a:extLst>
                    <a:ext uri="{9D8B030D-6E8A-4147-A177-3AD203B41FA5}">
                      <a16:colId xmlns:a16="http://schemas.microsoft.com/office/drawing/2014/main" val="1900382228"/>
                    </a:ext>
                  </a:extLst>
                </a:gridCol>
              </a:tblGrid>
              <a:tr h="101600">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extLst>
                  <a:ext uri="{0D108BD9-81ED-4DB2-BD59-A6C34878D82A}">
                    <a16:rowId xmlns:a16="http://schemas.microsoft.com/office/drawing/2014/main" val="3228128447"/>
                  </a:ext>
                </a:extLst>
              </a:tr>
              <a:tr h="101600">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extLst>
                  <a:ext uri="{0D108BD9-81ED-4DB2-BD59-A6C34878D82A}">
                    <a16:rowId xmlns:a16="http://schemas.microsoft.com/office/drawing/2014/main" val="1950969948"/>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653988684"/>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652911015"/>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78869501"/>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2863977445"/>
                  </a:ext>
                </a:extLst>
              </a:tr>
              <a:tr h="104981">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71639842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837956287"/>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06523604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4208903712"/>
                  </a:ext>
                </a:extLst>
              </a:tr>
            </a:tbl>
          </a:graphicData>
        </a:graphic>
      </p:graphicFrame>
      <p:sp>
        <p:nvSpPr>
          <p:cNvPr id="59" name="TextBox 58">
            <a:extLst>
              <a:ext uri="{FF2B5EF4-FFF2-40B4-BE49-F238E27FC236}">
                <a16:creationId xmlns:a16="http://schemas.microsoft.com/office/drawing/2014/main" id="{9EB4DBE6-33C5-4808-B8B9-864E8DB89758}"/>
              </a:ext>
            </a:extLst>
          </p:cNvPr>
          <p:cNvSpPr txBox="1"/>
          <p:nvPr/>
        </p:nvSpPr>
        <p:spPr>
          <a:xfrm>
            <a:off x="2593128" y="3132724"/>
            <a:ext cx="731290" cy="400110"/>
          </a:xfrm>
          <a:prstGeom prst="rect">
            <a:avLst/>
          </a:prstGeom>
          <a:noFill/>
        </p:spPr>
        <p:txBody>
          <a:bodyPr wrap="none" rtlCol="0">
            <a:spAutoFit/>
          </a:bodyPr>
          <a:lstStyle/>
          <a:p>
            <a:r>
              <a:rPr lang="en-US" sz="2000"/>
              <a:t>GPU</a:t>
            </a:r>
            <a:r>
              <a:rPr lang="en-US" sz="2000" baseline="-25000"/>
              <a:t>0</a:t>
            </a:r>
          </a:p>
        </p:txBody>
      </p:sp>
      <p:graphicFrame>
        <p:nvGraphicFramePr>
          <p:cNvPr id="61" name="Table 4">
            <a:extLst>
              <a:ext uri="{FF2B5EF4-FFF2-40B4-BE49-F238E27FC236}">
                <a16:creationId xmlns:a16="http://schemas.microsoft.com/office/drawing/2014/main" id="{F1F61029-DFCB-411C-8733-88830A9BD194}"/>
              </a:ext>
            </a:extLst>
          </p:cNvPr>
          <p:cNvGraphicFramePr>
            <a:graphicFrameLocks noGrp="1"/>
          </p:cNvGraphicFramePr>
          <p:nvPr/>
        </p:nvGraphicFramePr>
        <p:xfrm>
          <a:off x="185481" y="2292387"/>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472907501"/>
                  </a:ext>
                </a:extLst>
              </a:tr>
            </a:tbl>
          </a:graphicData>
        </a:graphic>
      </p:graphicFrame>
      <p:sp>
        <p:nvSpPr>
          <p:cNvPr id="63" name="TextBox 62">
            <a:extLst>
              <a:ext uri="{FF2B5EF4-FFF2-40B4-BE49-F238E27FC236}">
                <a16:creationId xmlns:a16="http://schemas.microsoft.com/office/drawing/2014/main" id="{3D8A248F-0A4A-4D3C-9191-A997E74B7CED}"/>
              </a:ext>
            </a:extLst>
          </p:cNvPr>
          <p:cNvSpPr txBox="1"/>
          <p:nvPr/>
        </p:nvSpPr>
        <p:spPr>
          <a:xfrm>
            <a:off x="212387" y="2479135"/>
            <a:ext cx="756233" cy="400110"/>
          </a:xfrm>
          <a:prstGeom prst="rect">
            <a:avLst/>
          </a:prstGeom>
          <a:noFill/>
        </p:spPr>
        <p:txBody>
          <a:bodyPr wrap="none" rtlCol="0">
            <a:spAutoFit/>
          </a:bodyPr>
          <a:lstStyle/>
          <a:p>
            <a:r>
              <a:rPr lang="en-US" sz="2000"/>
              <a:t>Data</a:t>
            </a:r>
            <a:r>
              <a:rPr lang="en-US" sz="2000" baseline="-25000"/>
              <a:t>0</a:t>
            </a:r>
          </a:p>
        </p:txBody>
      </p:sp>
      <p:sp>
        <p:nvSpPr>
          <p:cNvPr id="65" name="Rectangle: Rounded Corners 64">
            <a:extLst>
              <a:ext uri="{FF2B5EF4-FFF2-40B4-BE49-F238E27FC236}">
                <a16:creationId xmlns:a16="http://schemas.microsoft.com/office/drawing/2014/main" id="{E566033A-4D00-437E-B158-CBA9AAF01FBB}"/>
              </a:ext>
            </a:extLst>
          </p:cNvPr>
          <p:cNvSpPr/>
          <p:nvPr/>
        </p:nvSpPr>
        <p:spPr>
          <a:xfrm>
            <a:off x="1342624" y="2479143"/>
            <a:ext cx="162560" cy="277474"/>
          </a:xfrm>
          <a:prstGeom prst="roundRect">
            <a:avLst/>
          </a:prstGeom>
          <a:solidFill>
            <a:srgbClr val="00B0F0">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7" name="Rectangle: Rounded Corners 66">
            <a:extLst>
              <a:ext uri="{FF2B5EF4-FFF2-40B4-BE49-F238E27FC236}">
                <a16:creationId xmlns:a16="http://schemas.microsoft.com/office/drawing/2014/main" id="{143E93AB-35DA-4E71-BA0C-A63E1E7AE567}"/>
              </a:ext>
            </a:extLst>
          </p:cNvPr>
          <p:cNvSpPr/>
          <p:nvPr/>
        </p:nvSpPr>
        <p:spPr>
          <a:xfrm>
            <a:off x="154807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9" name="Rectangle: Rounded Corners 68">
            <a:extLst>
              <a:ext uri="{FF2B5EF4-FFF2-40B4-BE49-F238E27FC236}">
                <a16:creationId xmlns:a16="http://schemas.microsoft.com/office/drawing/2014/main" id="{FC68FDCB-E216-4C1A-B9E8-118AC764DDB2}"/>
              </a:ext>
            </a:extLst>
          </p:cNvPr>
          <p:cNvSpPr/>
          <p:nvPr/>
        </p:nvSpPr>
        <p:spPr>
          <a:xfrm>
            <a:off x="195898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1" name="Rectangle: Rounded Corners 70">
            <a:extLst>
              <a:ext uri="{FF2B5EF4-FFF2-40B4-BE49-F238E27FC236}">
                <a16:creationId xmlns:a16="http://schemas.microsoft.com/office/drawing/2014/main" id="{D2988A7E-A1B1-48B0-ADA6-9FC37804C66B}"/>
              </a:ext>
            </a:extLst>
          </p:cNvPr>
          <p:cNvSpPr/>
          <p:nvPr/>
        </p:nvSpPr>
        <p:spPr>
          <a:xfrm>
            <a:off x="216444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3" name="Rectangle: Rounded Corners 72">
            <a:extLst>
              <a:ext uri="{FF2B5EF4-FFF2-40B4-BE49-F238E27FC236}">
                <a16:creationId xmlns:a16="http://schemas.microsoft.com/office/drawing/2014/main" id="{F1EA9622-D704-43B2-8EB7-C4519547A395}"/>
              </a:ext>
            </a:extLst>
          </p:cNvPr>
          <p:cNvSpPr/>
          <p:nvPr/>
        </p:nvSpPr>
        <p:spPr>
          <a:xfrm>
            <a:off x="236989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5" name="Rectangle: Rounded Corners 74">
            <a:extLst>
              <a:ext uri="{FF2B5EF4-FFF2-40B4-BE49-F238E27FC236}">
                <a16:creationId xmlns:a16="http://schemas.microsoft.com/office/drawing/2014/main" id="{B239BED4-9C48-404F-9B99-ACD01B43AAAE}"/>
              </a:ext>
            </a:extLst>
          </p:cNvPr>
          <p:cNvSpPr/>
          <p:nvPr/>
        </p:nvSpPr>
        <p:spPr>
          <a:xfrm>
            <a:off x="2575351"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7" name="Rectangle: Rounded Corners 76">
            <a:extLst>
              <a:ext uri="{FF2B5EF4-FFF2-40B4-BE49-F238E27FC236}">
                <a16:creationId xmlns:a16="http://schemas.microsoft.com/office/drawing/2014/main" id="{C2E83B30-606C-458F-9B4A-CF7FA111A6E4}"/>
              </a:ext>
            </a:extLst>
          </p:cNvPr>
          <p:cNvSpPr/>
          <p:nvPr/>
        </p:nvSpPr>
        <p:spPr>
          <a:xfrm>
            <a:off x="2780806"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9" name="Rectangle: Rounded Corners 78">
            <a:extLst>
              <a:ext uri="{FF2B5EF4-FFF2-40B4-BE49-F238E27FC236}">
                <a16:creationId xmlns:a16="http://schemas.microsoft.com/office/drawing/2014/main" id="{C7411EFC-CD23-4C12-BCA8-3573104262A5}"/>
              </a:ext>
            </a:extLst>
          </p:cNvPr>
          <p:cNvSpPr/>
          <p:nvPr/>
        </p:nvSpPr>
        <p:spPr>
          <a:xfrm>
            <a:off x="2986260"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1" name="Rectangle: Rounded Corners 80">
            <a:extLst>
              <a:ext uri="{FF2B5EF4-FFF2-40B4-BE49-F238E27FC236}">
                <a16:creationId xmlns:a16="http://schemas.microsoft.com/office/drawing/2014/main" id="{1C60EA4D-5380-4E96-9CAA-43664281DCF5}"/>
              </a:ext>
            </a:extLst>
          </p:cNvPr>
          <p:cNvSpPr/>
          <p:nvPr/>
        </p:nvSpPr>
        <p:spPr>
          <a:xfrm>
            <a:off x="319171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3" name="Rectangle: Rounded Corners 82">
            <a:extLst>
              <a:ext uri="{FF2B5EF4-FFF2-40B4-BE49-F238E27FC236}">
                <a16:creationId xmlns:a16="http://schemas.microsoft.com/office/drawing/2014/main" id="{509E9AD3-DC17-4D5F-88E4-AFE25C803394}"/>
              </a:ext>
            </a:extLst>
          </p:cNvPr>
          <p:cNvSpPr/>
          <p:nvPr/>
        </p:nvSpPr>
        <p:spPr>
          <a:xfrm>
            <a:off x="339716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5" name="Rectangle: Rounded Corners 84">
            <a:extLst>
              <a:ext uri="{FF2B5EF4-FFF2-40B4-BE49-F238E27FC236}">
                <a16:creationId xmlns:a16="http://schemas.microsoft.com/office/drawing/2014/main" id="{9A6F87EE-5B84-49D0-A0A6-4FDB20A0CF1C}"/>
              </a:ext>
            </a:extLst>
          </p:cNvPr>
          <p:cNvSpPr/>
          <p:nvPr/>
        </p:nvSpPr>
        <p:spPr>
          <a:xfrm>
            <a:off x="360262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7" name="Rectangle: Rounded Corners 86">
            <a:extLst>
              <a:ext uri="{FF2B5EF4-FFF2-40B4-BE49-F238E27FC236}">
                <a16:creationId xmlns:a16="http://schemas.microsoft.com/office/drawing/2014/main" id="{837F56D3-13D9-495F-827D-2CEBB9B0F946}"/>
              </a:ext>
            </a:extLst>
          </p:cNvPr>
          <p:cNvSpPr/>
          <p:nvPr/>
        </p:nvSpPr>
        <p:spPr>
          <a:xfrm>
            <a:off x="380807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9" name="Rectangle: Rounded Corners 88">
            <a:extLst>
              <a:ext uri="{FF2B5EF4-FFF2-40B4-BE49-F238E27FC236}">
                <a16:creationId xmlns:a16="http://schemas.microsoft.com/office/drawing/2014/main" id="{210D9A33-67C2-499B-AB35-67AED7BAB4C8}"/>
              </a:ext>
            </a:extLst>
          </p:cNvPr>
          <p:cNvSpPr/>
          <p:nvPr/>
        </p:nvSpPr>
        <p:spPr>
          <a:xfrm>
            <a:off x="401353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1" name="Rectangle: Rounded Corners 90">
            <a:extLst>
              <a:ext uri="{FF2B5EF4-FFF2-40B4-BE49-F238E27FC236}">
                <a16:creationId xmlns:a16="http://schemas.microsoft.com/office/drawing/2014/main" id="{046BDFFB-545D-4B8E-AE3B-923162C9D629}"/>
              </a:ext>
            </a:extLst>
          </p:cNvPr>
          <p:cNvSpPr/>
          <p:nvPr/>
        </p:nvSpPr>
        <p:spPr>
          <a:xfrm>
            <a:off x="421898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3" name="Rectangle: Rounded Corners 92">
            <a:extLst>
              <a:ext uri="{FF2B5EF4-FFF2-40B4-BE49-F238E27FC236}">
                <a16:creationId xmlns:a16="http://schemas.microsoft.com/office/drawing/2014/main" id="{C7D66791-89B9-4CC7-BCD0-5E7C8027BC25}"/>
              </a:ext>
            </a:extLst>
          </p:cNvPr>
          <p:cNvSpPr/>
          <p:nvPr/>
        </p:nvSpPr>
        <p:spPr>
          <a:xfrm>
            <a:off x="442444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5" name="Rectangle: Rounded Corners 94">
            <a:extLst>
              <a:ext uri="{FF2B5EF4-FFF2-40B4-BE49-F238E27FC236}">
                <a16:creationId xmlns:a16="http://schemas.microsoft.com/office/drawing/2014/main" id="{EFD03532-4381-449E-8818-EA8C1F3CD8F4}"/>
              </a:ext>
            </a:extLst>
          </p:cNvPr>
          <p:cNvSpPr/>
          <p:nvPr/>
        </p:nvSpPr>
        <p:spPr>
          <a:xfrm>
            <a:off x="175353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7" name="TextBox 96">
            <a:extLst>
              <a:ext uri="{FF2B5EF4-FFF2-40B4-BE49-F238E27FC236}">
                <a16:creationId xmlns:a16="http://schemas.microsoft.com/office/drawing/2014/main" id="{899FA1FA-3086-4C53-8E9A-E1BD52AFB8CA}"/>
              </a:ext>
            </a:extLst>
          </p:cNvPr>
          <p:cNvSpPr txBox="1"/>
          <p:nvPr/>
        </p:nvSpPr>
        <p:spPr>
          <a:xfrm>
            <a:off x="2279188" y="2396292"/>
            <a:ext cx="1419684" cy="297454"/>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99" name="Arrow: Right 98">
            <a:extLst>
              <a:ext uri="{FF2B5EF4-FFF2-40B4-BE49-F238E27FC236}">
                <a16:creationId xmlns:a16="http://schemas.microsoft.com/office/drawing/2014/main" id="{0174A105-FE2E-4B14-80E3-50D663DAF065}"/>
              </a:ext>
            </a:extLst>
          </p:cNvPr>
          <p:cNvSpPr/>
          <p:nvPr/>
        </p:nvSpPr>
        <p:spPr>
          <a:xfrm>
            <a:off x="1070985" y="2530288"/>
            <a:ext cx="192830" cy="153889"/>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aphicFrame>
        <p:nvGraphicFramePr>
          <p:cNvPr id="105" name="Table 4">
            <a:extLst>
              <a:ext uri="{FF2B5EF4-FFF2-40B4-BE49-F238E27FC236}">
                <a16:creationId xmlns:a16="http://schemas.microsoft.com/office/drawing/2014/main" id="{C8B020F2-AB00-4AA0-BC2E-B3B8ADF7D4D4}"/>
              </a:ext>
            </a:extLst>
          </p:cNvPr>
          <p:cNvGraphicFramePr>
            <a:graphicFrameLocks noGrp="1"/>
          </p:cNvGraphicFramePr>
          <p:nvPr/>
        </p:nvGraphicFramePr>
        <p:xfrm>
          <a:off x="5560519" y="2319206"/>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472907501"/>
                  </a:ext>
                </a:extLst>
              </a:tr>
            </a:tbl>
          </a:graphicData>
        </a:graphic>
      </p:graphicFrame>
      <p:sp>
        <p:nvSpPr>
          <p:cNvPr id="107" name="Arrow: Right 106">
            <a:extLst>
              <a:ext uri="{FF2B5EF4-FFF2-40B4-BE49-F238E27FC236}">
                <a16:creationId xmlns:a16="http://schemas.microsoft.com/office/drawing/2014/main" id="{49DB7914-172E-418B-AE5B-B00A8F6070F4}"/>
              </a:ext>
            </a:extLst>
          </p:cNvPr>
          <p:cNvSpPr/>
          <p:nvPr/>
        </p:nvSpPr>
        <p:spPr>
          <a:xfrm>
            <a:off x="6929109" y="2607232"/>
            <a:ext cx="2934869" cy="57862"/>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graphicFrame>
        <p:nvGraphicFramePr>
          <p:cNvPr id="109" name="Table 4">
            <a:extLst>
              <a:ext uri="{FF2B5EF4-FFF2-40B4-BE49-F238E27FC236}">
                <a16:creationId xmlns:a16="http://schemas.microsoft.com/office/drawing/2014/main" id="{475C5818-0231-4230-A0B8-FFD3A4958054}"/>
              </a:ext>
            </a:extLst>
          </p:cNvPr>
          <p:cNvGraphicFramePr>
            <a:graphicFrameLocks noGrp="1"/>
          </p:cNvGraphicFramePr>
          <p:nvPr/>
        </p:nvGraphicFramePr>
        <p:xfrm>
          <a:off x="6772434" y="2803951"/>
          <a:ext cx="3251200" cy="1019381"/>
        </p:xfrm>
        <a:graphic>
          <a:graphicData uri="http://schemas.openxmlformats.org/drawingml/2006/table">
            <a:tbl>
              <a:tblPr>
                <a:tableStyleId>{5C22544A-7EE6-4342-B048-85BDC9FD1C3A}</a:tableStyleId>
              </a:tblPr>
              <a:tblGrid>
                <a:gridCol w="101600">
                  <a:extLst>
                    <a:ext uri="{9D8B030D-6E8A-4147-A177-3AD203B41FA5}">
                      <a16:colId xmlns:a16="http://schemas.microsoft.com/office/drawing/2014/main" val="1674177465"/>
                    </a:ext>
                  </a:extLst>
                </a:gridCol>
                <a:gridCol w="101600">
                  <a:extLst>
                    <a:ext uri="{9D8B030D-6E8A-4147-A177-3AD203B41FA5}">
                      <a16:colId xmlns:a16="http://schemas.microsoft.com/office/drawing/2014/main" val="679696355"/>
                    </a:ext>
                  </a:extLst>
                </a:gridCol>
                <a:gridCol w="101600">
                  <a:extLst>
                    <a:ext uri="{9D8B030D-6E8A-4147-A177-3AD203B41FA5}">
                      <a16:colId xmlns:a16="http://schemas.microsoft.com/office/drawing/2014/main" val="369367662"/>
                    </a:ext>
                  </a:extLst>
                </a:gridCol>
                <a:gridCol w="101600">
                  <a:extLst>
                    <a:ext uri="{9D8B030D-6E8A-4147-A177-3AD203B41FA5}">
                      <a16:colId xmlns:a16="http://schemas.microsoft.com/office/drawing/2014/main" val="3040839966"/>
                    </a:ext>
                  </a:extLst>
                </a:gridCol>
                <a:gridCol w="101600">
                  <a:extLst>
                    <a:ext uri="{9D8B030D-6E8A-4147-A177-3AD203B41FA5}">
                      <a16:colId xmlns:a16="http://schemas.microsoft.com/office/drawing/2014/main" val="1879501497"/>
                    </a:ext>
                  </a:extLst>
                </a:gridCol>
                <a:gridCol w="101600">
                  <a:extLst>
                    <a:ext uri="{9D8B030D-6E8A-4147-A177-3AD203B41FA5}">
                      <a16:colId xmlns:a16="http://schemas.microsoft.com/office/drawing/2014/main" val="584895181"/>
                    </a:ext>
                  </a:extLst>
                </a:gridCol>
                <a:gridCol w="101600">
                  <a:extLst>
                    <a:ext uri="{9D8B030D-6E8A-4147-A177-3AD203B41FA5}">
                      <a16:colId xmlns:a16="http://schemas.microsoft.com/office/drawing/2014/main" val="412747557"/>
                    </a:ext>
                  </a:extLst>
                </a:gridCol>
                <a:gridCol w="101600">
                  <a:extLst>
                    <a:ext uri="{9D8B030D-6E8A-4147-A177-3AD203B41FA5}">
                      <a16:colId xmlns:a16="http://schemas.microsoft.com/office/drawing/2014/main" val="3058117331"/>
                    </a:ext>
                  </a:extLst>
                </a:gridCol>
                <a:gridCol w="101600">
                  <a:extLst>
                    <a:ext uri="{9D8B030D-6E8A-4147-A177-3AD203B41FA5}">
                      <a16:colId xmlns:a16="http://schemas.microsoft.com/office/drawing/2014/main" val="590022139"/>
                    </a:ext>
                  </a:extLst>
                </a:gridCol>
                <a:gridCol w="101600">
                  <a:extLst>
                    <a:ext uri="{9D8B030D-6E8A-4147-A177-3AD203B41FA5}">
                      <a16:colId xmlns:a16="http://schemas.microsoft.com/office/drawing/2014/main" val="3011413094"/>
                    </a:ext>
                  </a:extLst>
                </a:gridCol>
                <a:gridCol w="101600">
                  <a:extLst>
                    <a:ext uri="{9D8B030D-6E8A-4147-A177-3AD203B41FA5}">
                      <a16:colId xmlns:a16="http://schemas.microsoft.com/office/drawing/2014/main" val="1950593856"/>
                    </a:ext>
                  </a:extLst>
                </a:gridCol>
                <a:gridCol w="101600">
                  <a:extLst>
                    <a:ext uri="{9D8B030D-6E8A-4147-A177-3AD203B41FA5}">
                      <a16:colId xmlns:a16="http://schemas.microsoft.com/office/drawing/2014/main" val="3393412449"/>
                    </a:ext>
                  </a:extLst>
                </a:gridCol>
                <a:gridCol w="101600">
                  <a:extLst>
                    <a:ext uri="{9D8B030D-6E8A-4147-A177-3AD203B41FA5}">
                      <a16:colId xmlns:a16="http://schemas.microsoft.com/office/drawing/2014/main" val="1300342352"/>
                    </a:ext>
                  </a:extLst>
                </a:gridCol>
                <a:gridCol w="101600">
                  <a:extLst>
                    <a:ext uri="{9D8B030D-6E8A-4147-A177-3AD203B41FA5}">
                      <a16:colId xmlns:a16="http://schemas.microsoft.com/office/drawing/2014/main" val="1194925392"/>
                    </a:ext>
                  </a:extLst>
                </a:gridCol>
                <a:gridCol w="101600">
                  <a:extLst>
                    <a:ext uri="{9D8B030D-6E8A-4147-A177-3AD203B41FA5}">
                      <a16:colId xmlns:a16="http://schemas.microsoft.com/office/drawing/2014/main" val="3024785613"/>
                    </a:ext>
                  </a:extLst>
                </a:gridCol>
                <a:gridCol w="101600">
                  <a:extLst>
                    <a:ext uri="{9D8B030D-6E8A-4147-A177-3AD203B41FA5}">
                      <a16:colId xmlns:a16="http://schemas.microsoft.com/office/drawing/2014/main" val="3150019158"/>
                    </a:ext>
                  </a:extLst>
                </a:gridCol>
                <a:gridCol w="101600">
                  <a:extLst>
                    <a:ext uri="{9D8B030D-6E8A-4147-A177-3AD203B41FA5}">
                      <a16:colId xmlns:a16="http://schemas.microsoft.com/office/drawing/2014/main" val="419703603"/>
                    </a:ext>
                  </a:extLst>
                </a:gridCol>
                <a:gridCol w="101600">
                  <a:extLst>
                    <a:ext uri="{9D8B030D-6E8A-4147-A177-3AD203B41FA5}">
                      <a16:colId xmlns:a16="http://schemas.microsoft.com/office/drawing/2014/main" val="2545938341"/>
                    </a:ext>
                  </a:extLst>
                </a:gridCol>
                <a:gridCol w="101600">
                  <a:extLst>
                    <a:ext uri="{9D8B030D-6E8A-4147-A177-3AD203B41FA5}">
                      <a16:colId xmlns:a16="http://schemas.microsoft.com/office/drawing/2014/main" val="1287469585"/>
                    </a:ext>
                  </a:extLst>
                </a:gridCol>
                <a:gridCol w="101600">
                  <a:extLst>
                    <a:ext uri="{9D8B030D-6E8A-4147-A177-3AD203B41FA5}">
                      <a16:colId xmlns:a16="http://schemas.microsoft.com/office/drawing/2014/main" val="871806921"/>
                    </a:ext>
                  </a:extLst>
                </a:gridCol>
                <a:gridCol w="101600">
                  <a:extLst>
                    <a:ext uri="{9D8B030D-6E8A-4147-A177-3AD203B41FA5}">
                      <a16:colId xmlns:a16="http://schemas.microsoft.com/office/drawing/2014/main" val="1108829295"/>
                    </a:ext>
                  </a:extLst>
                </a:gridCol>
                <a:gridCol w="101600">
                  <a:extLst>
                    <a:ext uri="{9D8B030D-6E8A-4147-A177-3AD203B41FA5}">
                      <a16:colId xmlns:a16="http://schemas.microsoft.com/office/drawing/2014/main" val="897308560"/>
                    </a:ext>
                  </a:extLst>
                </a:gridCol>
                <a:gridCol w="101600">
                  <a:extLst>
                    <a:ext uri="{9D8B030D-6E8A-4147-A177-3AD203B41FA5}">
                      <a16:colId xmlns:a16="http://schemas.microsoft.com/office/drawing/2014/main" val="2064812470"/>
                    </a:ext>
                  </a:extLst>
                </a:gridCol>
                <a:gridCol w="101600">
                  <a:extLst>
                    <a:ext uri="{9D8B030D-6E8A-4147-A177-3AD203B41FA5}">
                      <a16:colId xmlns:a16="http://schemas.microsoft.com/office/drawing/2014/main" val="3407271676"/>
                    </a:ext>
                  </a:extLst>
                </a:gridCol>
                <a:gridCol w="101600">
                  <a:extLst>
                    <a:ext uri="{9D8B030D-6E8A-4147-A177-3AD203B41FA5}">
                      <a16:colId xmlns:a16="http://schemas.microsoft.com/office/drawing/2014/main" val="4071487720"/>
                    </a:ext>
                  </a:extLst>
                </a:gridCol>
                <a:gridCol w="101600">
                  <a:extLst>
                    <a:ext uri="{9D8B030D-6E8A-4147-A177-3AD203B41FA5}">
                      <a16:colId xmlns:a16="http://schemas.microsoft.com/office/drawing/2014/main" val="550641986"/>
                    </a:ext>
                  </a:extLst>
                </a:gridCol>
                <a:gridCol w="101600">
                  <a:extLst>
                    <a:ext uri="{9D8B030D-6E8A-4147-A177-3AD203B41FA5}">
                      <a16:colId xmlns:a16="http://schemas.microsoft.com/office/drawing/2014/main" val="3772874886"/>
                    </a:ext>
                  </a:extLst>
                </a:gridCol>
                <a:gridCol w="101600">
                  <a:extLst>
                    <a:ext uri="{9D8B030D-6E8A-4147-A177-3AD203B41FA5}">
                      <a16:colId xmlns:a16="http://schemas.microsoft.com/office/drawing/2014/main" val="1287182727"/>
                    </a:ext>
                  </a:extLst>
                </a:gridCol>
                <a:gridCol w="101600">
                  <a:extLst>
                    <a:ext uri="{9D8B030D-6E8A-4147-A177-3AD203B41FA5}">
                      <a16:colId xmlns:a16="http://schemas.microsoft.com/office/drawing/2014/main" val="3334945289"/>
                    </a:ext>
                  </a:extLst>
                </a:gridCol>
                <a:gridCol w="101600">
                  <a:extLst>
                    <a:ext uri="{9D8B030D-6E8A-4147-A177-3AD203B41FA5}">
                      <a16:colId xmlns:a16="http://schemas.microsoft.com/office/drawing/2014/main" val="1513960327"/>
                    </a:ext>
                  </a:extLst>
                </a:gridCol>
                <a:gridCol w="101600">
                  <a:extLst>
                    <a:ext uri="{9D8B030D-6E8A-4147-A177-3AD203B41FA5}">
                      <a16:colId xmlns:a16="http://schemas.microsoft.com/office/drawing/2014/main" val="133770494"/>
                    </a:ext>
                  </a:extLst>
                </a:gridCol>
                <a:gridCol w="101600">
                  <a:extLst>
                    <a:ext uri="{9D8B030D-6E8A-4147-A177-3AD203B41FA5}">
                      <a16:colId xmlns:a16="http://schemas.microsoft.com/office/drawing/2014/main" val="1900382228"/>
                    </a:ext>
                  </a:extLst>
                </a:gridCol>
              </a:tblGrid>
              <a:tr h="101600">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extLst>
                  <a:ext uri="{0D108BD9-81ED-4DB2-BD59-A6C34878D82A}">
                    <a16:rowId xmlns:a16="http://schemas.microsoft.com/office/drawing/2014/main" val="3228128447"/>
                  </a:ext>
                </a:extLst>
              </a:tr>
              <a:tr h="101600">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extLst>
                  <a:ext uri="{0D108BD9-81ED-4DB2-BD59-A6C34878D82A}">
                    <a16:rowId xmlns:a16="http://schemas.microsoft.com/office/drawing/2014/main" val="1950969948"/>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653988684"/>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652911015"/>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78869501"/>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2863977445"/>
                  </a:ext>
                </a:extLst>
              </a:tr>
              <a:tr h="104981">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71639842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837956287"/>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06523604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4208903712"/>
                  </a:ext>
                </a:extLst>
              </a:tr>
            </a:tbl>
          </a:graphicData>
        </a:graphic>
      </p:graphicFrame>
      <p:sp>
        <p:nvSpPr>
          <p:cNvPr id="111" name="TextBox 110">
            <a:extLst>
              <a:ext uri="{FF2B5EF4-FFF2-40B4-BE49-F238E27FC236}">
                <a16:creationId xmlns:a16="http://schemas.microsoft.com/office/drawing/2014/main" id="{3BD4F5B0-1EA1-4CCD-8474-252658A82453}"/>
              </a:ext>
            </a:extLst>
          </p:cNvPr>
          <p:cNvSpPr txBox="1"/>
          <p:nvPr/>
        </p:nvSpPr>
        <p:spPr>
          <a:xfrm>
            <a:off x="8022938" y="3132724"/>
            <a:ext cx="731290" cy="400110"/>
          </a:xfrm>
          <a:prstGeom prst="rect">
            <a:avLst/>
          </a:prstGeom>
          <a:noFill/>
        </p:spPr>
        <p:txBody>
          <a:bodyPr wrap="none" rtlCol="0">
            <a:spAutoFit/>
          </a:bodyPr>
          <a:lstStyle/>
          <a:p>
            <a:r>
              <a:rPr lang="en-US" sz="2000"/>
              <a:t>GPU</a:t>
            </a:r>
            <a:r>
              <a:rPr lang="en-US" sz="2000" baseline="-25000"/>
              <a:t>1</a:t>
            </a:r>
          </a:p>
        </p:txBody>
      </p:sp>
      <p:sp>
        <p:nvSpPr>
          <p:cNvPr id="113" name="Rectangle: Rounded Corners 112">
            <a:extLst>
              <a:ext uri="{FF2B5EF4-FFF2-40B4-BE49-F238E27FC236}">
                <a16:creationId xmlns:a16="http://schemas.microsoft.com/office/drawing/2014/main" id="{F28634E1-47A9-4F47-B032-1173DE089CA9}"/>
              </a:ext>
            </a:extLst>
          </p:cNvPr>
          <p:cNvSpPr/>
          <p:nvPr/>
        </p:nvSpPr>
        <p:spPr>
          <a:xfrm>
            <a:off x="6772434" y="2479143"/>
            <a:ext cx="162560" cy="277474"/>
          </a:xfrm>
          <a:prstGeom prst="roundRect">
            <a:avLst/>
          </a:prstGeom>
          <a:solidFill>
            <a:srgbClr val="00B0F0">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5" name="Rectangle: Rounded Corners 114">
            <a:extLst>
              <a:ext uri="{FF2B5EF4-FFF2-40B4-BE49-F238E27FC236}">
                <a16:creationId xmlns:a16="http://schemas.microsoft.com/office/drawing/2014/main" id="{4A8BB836-AB2E-4A90-B2F1-0F909625EDE5}"/>
              </a:ext>
            </a:extLst>
          </p:cNvPr>
          <p:cNvSpPr/>
          <p:nvPr/>
        </p:nvSpPr>
        <p:spPr>
          <a:xfrm>
            <a:off x="697788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7" name="Rectangle: Rounded Corners 116">
            <a:extLst>
              <a:ext uri="{FF2B5EF4-FFF2-40B4-BE49-F238E27FC236}">
                <a16:creationId xmlns:a16="http://schemas.microsoft.com/office/drawing/2014/main" id="{77716D64-DA09-4BF5-86D3-051FDC6CEE25}"/>
              </a:ext>
            </a:extLst>
          </p:cNvPr>
          <p:cNvSpPr/>
          <p:nvPr/>
        </p:nvSpPr>
        <p:spPr>
          <a:xfrm>
            <a:off x="738879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9" name="Rectangle: Rounded Corners 118">
            <a:extLst>
              <a:ext uri="{FF2B5EF4-FFF2-40B4-BE49-F238E27FC236}">
                <a16:creationId xmlns:a16="http://schemas.microsoft.com/office/drawing/2014/main" id="{242B5808-137A-4F94-9CE5-23529D80EAEB}"/>
              </a:ext>
            </a:extLst>
          </p:cNvPr>
          <p:cNvSpPr/>
          <p:nvPr/>
        </p:nvSpPr>
        <p:spPr>
          <a:xfrm>
            <a:off x="759425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8A8D5490-9A6C-4695-975C-D69CA10EC860}"/>
              </a:ext>
            </a:extLst>
          </p:cNvPr>
          <p:cNvSpPr/>
          <p:nvPr/>
        </p:nvSpPr>
        <p:spPr>
          <a:xfrm>
            <a:off x="779970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3" name="Rectangle: Rounded Corners 122">
            <a:extLst>
              <a:ext uri="{FF2B5EF4-FFF2-40B4-BE49-F238E27FC236}">
                <a16:creationId xmlns:a16="http://schemas.microsoft.com/office/drawing/2014/main" id="{02082FFD-90B5-4772-932E-CBCAA0ACC4CC}"/>
              </a:ext>
            </a:extLst>
          </p:cNvPr>
          <p:cNvSpPr/>
          <p:nvPr/>
        </p:nvSpPr>
        <p:spPr>
          <a:xfrm>
            <a:off x="8005161"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5" name="Rectangle: Rounded Corners 124">
            <a:extLst>
              <a:ext uri="{FF2B5EF4-FFF2-40B4-BE49-F238E27FC236}">
                <a16:creationId xmlns:a16="http://schemas.microsoft.com/office/drawing/2014/main" id="{D10AABCB-3D1F-429A-A876-D599DA19A470}"/>
              </a:ext>
            </a:extLst>
          </p:cNvPr>
          <p:cNvSpPr/>
          <p:nvPr/>
        </p:nvSpPr>
        <p:spPr>
          <a:xfrm>
            <a:off x="8210616"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7" name="Rectangle: Rounded Corners 126">
            <a:extLst>
              <a:ext uri="{FF2B5EF4-FFF2-40B4-BE49-F238E27FC236}">
                <a16:creationId xmlns:a16="http://schemas.microsoft.com/office/drawing/2014/main" id="{1D6CECA5-CE84-4919-92D0-D1381D21380F}"/>
              </a:ext>
            </a:extLst>
          </p:cNvPr>
          <p:cNvSpPr/>
          <p:nvPr/>
        </p:nvSpPr>
        <p:spPr>
          <a:xfrm>
            <a:off x="8416070"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9" name="Rectangle: Rounded Corners 128">
            <a:extLst>
              <a:ext uri="{FF2B5EF4-FFF2-40B4-BE49-F238E27FC236}">
                <a16:creationId xmlns:a16="http://schemas.microsoft.com/office/drawing/2014/main" id="{961DE073-7C2C-497E-972C-509993795BEC}"/>
              </a:ext>
            </a:extLst>
          </p:cNvPr>
          <p:cNvSpPr/>
          <p:nvPr/>
        </p:nvSpPr>
        <p:spPr>
          <a:xfrm>
            <a:off x="862152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1" name="Rectangle: Rounded Corners 130">
            <a:extLst>
              <a:ext uri="{FF2B5EF4-FFF2-40B4-BE49-F238E27FC236}">
                <a16:creationId xmlns:a16="http://schemas.microsoft.com/office/drawing/2014/main" id="{1A4E8F50-4C38-4C74-9966-D8909567E9BA}"/>
              </a:ext>
            </a:extLst>
          </p:cNvPr>
          <p:cNvSpPr/>
          <p:nvPr/>
        </p:nvSpPr>
        <p:spPr>
          <a:xfrm>
            <a:off x="882697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3" name="Rectangle: Rounded Corners 132">
            <a:extLst>
              <a:ext uri="{FF2B5EF4-FFF2-40B4-BE49-F238E27FC236}">
                <a16:creationId xmlns:a16="http://schemas.microsoft.com/office/drawing/2014/main" id="{959773A5-465A-4269-A0D7-ECA74842E58B}"/>
              </a:ext>
            </a:extLst>
          </p:cNvPr>
          <p:cNvSpPr/>
          <p:nvPr/>
        </p:nvSpPr>
        <p:spPr>
          <a:xfrm>
            <a:off x="903243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5" name="Rectangle: Rounded Corners 134">
            <a:extLst>
              <a:ext uri="{FF2B5EF4-FFF2-40B4-BE49-F238E27FC236}">
                <a16:creationId xmlns:a16="http://schemas.microsoft.com/office/drawing/2014/main" id="{E54400EF-C1A9-4BFF-A360-A5C101344F7C}"/>
              </a:ext>
            </a:extLst>
          </p:cNvPr>
          <p:cNvSpPr/>
          <p:nvPr/>
        </p:nvSpPr>
        <p:spPr>
          <a:xfrm>
            <a:off x="923788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7" name="Rectangle: Rounded Corners 136">
            <a:extLst>
              <a:ext uri="{FF2B5EF4-FFF2-40B4-BE49-F238E27FC236}">
                <a16:creationId xmlns:a16="http://schemas.microsoft.com/office/drawing/2014/main" id="{B7210718-C0CA-44FF-9277-819EC9159CBE}"/>
              </a:ext>
            </a:extLst>
          </p:cNvPr>
          <p:cNvSpPr/>
          <p:nvPr/>
        </p:nvSpPr>
        <p:spPr>
          <a:xfrm>
            <a:off x="944334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9" name="Rectangle: Rounded Corners 138">
            <a:extLst>
              <a:ext uri="{FF2B5EF4-FFF2-40B4-BE49-F238E27FC236}">
                <a16:creationId xmlns:a16="http://schemas.microsoft.com/office/drawing/2014/main" id="{C4D8D14B-2D78-45E0-99DF-99873285A470}"/>
              </a:ext>
            </a:extLst>
          </p:cNvPr>
          <p:cNvSpPr/>
          <p:nvPr/>
        </p:nvSpPr>
        <p:spPr>
          <a:xfrm>
            <a:off x="964879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1" name="Rectangle: Rounded Corners 140">
            <a:extLst>
              <a:ext uri="{FF2B5EF4-FFF2-40B4-BE49-F238E27FC236}">
                <a16:creationId xmlns:a16="http://schemas.microsoft.com/office/drawing/2014/main" id="{0F7E70CB-8419-4D31-929F-414F12018DAD}"/>
              </a:ext>
            </a:extLst>
          </p:cNvPr>
          <p:cNvSpPr/>
          <p:nvPr/>
        </p:nvSpPr>
        <p:spPr>
          <a:xfrm>
            <a:off x="985425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3" name="Rectangle: Rounded Corners 142">
            <a:extLst>
              <a:ext uri="{FF2B5EF4-FFF2-40B4-BE49-F238E27FC236}">
                <a16:creationId xmlns:a16="http://schemas.microsoft.com/office/drawing/2014/main" id="{C0DF5399-9116-4531-8176-97FCE3B868C1}"/>
              </a:ext>
            </a:extLst>
          </p:cNvPr>
          <p:cNvSpPr/>
          <p:nvPr/>
        </p:nvSpPr>
        <p:spPr>
          <a:xfrm>
            <a:off x="718334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5" name="TextBox 144">
            <a:extLst>
              <a:ext uri="{FF2B5EF4-FFF2-40B4-BE49-F238E27FC236}">
                <a16:creationId xmlns:a16="http://schemas.microsoft.com/office/drawing/2014/main" id="{3BB0F2C0-AB2F-4513-A302-01E760EB5A6D}"/>
              </a:ext>
            </a:extLst>
          </p:cNvPr>
          <p:cNvSpPr txBox="1"/>
          <p:nvPr/>
        </p:nvSpPr>
        <p:spPr>
          <a:xfrm>
            <a:off x="7708998" y="2396292"/>
            <a:ext cx="1419684" cy="297454"/>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147" name="Arrow: Right 146">
            <a:extLst>
              <a:ext uri="{FF2B5EF4-FFF2-40B4-BE49-F238E27FC236}">
                <a16:creationId xmlns:a16="http://schemas.microsoft.com/office/drawing/2014/main" id="{A33CDDC1-435B-4A59-9340-5A9358AA34C8}"/>
              </a:ext>
            </a:extLst>
          </p:cNvPr>
          <p:cNvSpPr/>
          <p:nvPr/>
        </p:nvSpPr>
        <p:spPr>
          <a:xfrm>
            <a:off x="6500795" y="2530288"/>
            <a:ext cx="192830" cy="153889"/>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3" name="TextBox 152">
            <a:extLst>
              <a:ext uri="{FF2B5EF4-FFF2-40B4-BE49-F238E27FC236}">
                <a16:creationId xmlns:a16="http://schemas.microsoft.com/office/drawing/2014/main" id="{07099056-3F8E-44F4-B9B1-3E8D02EB1010}"/>
              </a:ext>
            </a:extLst>
          </p:cNvPr>
          <p:cNvSpPr txBox="1"/>
          <p:nvPr/>
        </p:nvSpPr>
        <p:spPr>
          <a:xfrm>
            <a:off x="5574259" y="2452602"/>
            <a:ext cx="756233" cy="400110"/>
          </a:xfrm>
          <a:prstGeom prst="rect">
            <a:avLst/>
          </a:prstGeom>
          <a:noFill/>
        </p:spPr>
        <p:txBody>
          <a:bodyPr wrap="none" rtlCol="0">
            <a:spAutoFit/>
          </a:bodyPr>
          <a:lstStyle/>
          <a:p>
            <a:r>
              <a:rPr lang="en-US" sz="2000"/>
              <a:t>Data</a:t>
            </a:r>
            <a:r>
              <a:rPr lang="en-US" sz="2000" baseline="-25000"/>
              <a:t>1</a:t>
            </a:r>
          </a:p>
        </p:txBody>
      </p:sp>
      <p:sp>
        <p:nvSpPr>
          <p:cNvPr id="3" name="Rectangle 2">
            <a:extLst>
              <a:ext uri="{FF2B5EF4-FFF2-40B4-BE49-F238E27FC236}">
                <a16:creationId xmlns:a16="http://schemas.microsoft.com/office/drawing/2014/main" id="{26AB80DB-6E8C-475C-BB7C-8D5A084B8CDC}"/>
              </a:ext>
            </a:extLst>
          </p:cNvPr>
          <p:cNvSpPr/>
          <p:nvPr/>
        </p:nvSpPr>
        <p:spPr>
          <a:xfrm>
            <a:off x="1211248" y="4373755"/>
            <a:ext cx="8424357" cy="400110"/>
          </a:xfrm>
          <a:prstGeom prst="rect">
            <a:avLst/>
          </a:prstGeom>
        </p:spPr>
        <p:txBody>
          <a:bodyPr wrap="none">
            <a:spAutoFit/>
          </a:bodyPr>
          <a:lstStyle/>
          <a:p>
            <a:r>
              <a:rPr lang="en-US" sz="2000"/>
              <a:t>Each cell   represents GPU memory used by its corresponding transformer layer</a:t>
            </a:r>
          </a:p>
        </p:txBody>
      </p:sp>
      <p:sp>
        <p:nvSpPr>
          <p:cNvPr id="5" name="Rectangle 4">
            <a:extLst>
              <a:ext uri="{FF2B5EF4-FFF2-40B4-BE49-F238E27FC236}">
                <a16:creationId xmlns:a16="http://schemas.microsoft.com/office/drawing/2014/main" id="{F8637F29-04A8-4832-9CCB-DD278441942D}"/>
              </a:ext>
            </a:extLst>
          </p:cNvPr>
          <p:cNvSpPr/>
          <p:nvPr/>
        </p:nvSpPr>
        <p:spPr>
          <a:xfrm>
            <a:off x="1333467" y="2439273"/>
            <a:ext cx="198851" cy="1458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a:extLst>
              <a:ext uri="{FF2B5EF4-FFF2-40B4-BE49-F238E27FC236}">
                <a16:creationId xmlns:a16="http://schemas.microsoft.com/office/drawing/2014/main" id="{3FFE2BFB-2646-4C5A-8536-CD395A249CAE}"/>
              </a:ext>
            </a:extLst>
          </p:cNvPr>
          <p:cNvSpPr/>
          <p:nvPr/>
        </p:nvSpPr>
        <p:spPr>
          <a:xfrm>
            <a:off x="6754560" y="2432307"/>
            <a:ext cx="198851" cy="1458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aphicFrame>
        <p:nvGraphicFramePr>
          <p:cNvPr id="2" name="Table 1">
            <a:extLst>
              <a:ext uri="{FF2B5EF4-FFF2-40B4-BE49-F238E27FC236}">
                <a16:creationId xmlns:a16="http://schemas.microsoft.com/office/drawing/2014/main" id="{1E4EECF5-2BA1-417D-9EA9-3209FF141EBB}"/>
              </a:ext>
            </a:extLst>
          </p:cNvPr>
          <p:cNvGraphicFramePr>
            <a:graphicFrameLocks noGrp="1"/>
          </p:cNvGraphicFramePr>
          <p:nvPr/>
        </p:nvGraphicFramePr>
        <p:xfrm>
          <a:off x="2241739" y="4426540"/>
          <a:ext cx="101600" cy="304800"/>
        </p:xfrm>
        <a:graphic>
          <a:graphicData uri="http://schemas.openxmlformats.org/drawingml/2006/table">
            <a:tbl>
              <a:tblPr>
                <a:tableStyleId>{5C22544A-7EE6-4342-B048-85BDC9FD1C3A}</a:tableStyleId>
              </a:tblPr>
              <a:tblGrid>
                <a:gridCol w="101600">
                  <a:extLst>
                    <a:ext uri="{9D8B030D-6E8A-4147-A177-3AD203B41FA5}">
                      <a16:colId xmlns:a16="http://schemas.microsoft.com/office/drawing/2014/main" val="271339789"/>
                    </a:ext>
                  </a:extLst>
                </a:gridCol>
              </a:tblGrid>
              <a:tr h="101600">
                <a:tc>
                  <a:txBody>
                    <a:bodyPr/>
                    <a:lstStyle/>
                    <a:p>
                      <a:endParaRPr lang="en-US" sz="100"/>
                    </a:p>
                  </a:txBody>
                  <a:tcPr marL="0" marR="0" marT="0" marB="0">
                    <a:solidFill>
                      <a:srgbClr val="00B0F0"/>
                    </a:solidFill>
                  </a:tcPr>
                </a:tc>
                <a:extLst>
                  <a:ext uri="{0D108BD9-81ED-4DB2-BD59-A6C34878D82A}">
                    <a16:rowId xmlns:a16="http://schemas.microsoft.com/office/drawing/2014/main" val="2696365935"/>
                  </a:ext>
                </a:extLst>
              </a:tr>
              <a:tr h="101600">
                <a:tc>
                  <a:txBody>
                    <a:bodyPr/>
                    <a:lstStyle/>
                    <a:p>
                      <a:endParaRPr lang="en-US" sz="100"/>
                    </a:p>
                  </a:txBody>
                  <a:tcPr marL="0" marR="0" marT="0" marB="0">
                    <a:solidFill>
                      <a:srgbClr val="FFC000"/>
                    </a:solidFill>
                  </a:tcPr>
                </a:tc>
                <a:extLst>
                  <a:ext uri="{0D108BD9-81ED-4DB2-BD59-A6C34878D82A}">
                    <a16:rowId xmlns:a16="http://schemas.microsoft.com/office/drawing/2014/main" val="1148196584"/>
                  </a:ext>
                </a:extLst>
              </a:tr>
              <a:tr h="101600">
                <a:tc>
                  <a:txBody>
                    <a:bodyPr/>
                    <a:lstStyle/>
                    <a:p>
                      <a:endParaRPr lang="en-US" sz="100"/>
                    </a:p>
                  </a:txBody>
                  <a:tcPr marL="0" marR="0" marT="0" marB="0">
                    <a:solidFill>
                      <a:srgbClr val="92D050"/>
                    </a:solidFill>
                  </a:tcPr>
                </a:tc>
                <a:extLst>
                  <a:ext uri="{0D108BD9-81ED-4DB2-BD59-A6C34878D82A}">
                    <a16:rowId xmlns:a16="http://schemas.microsoft.com/office/drawing/2014/main" val="1850288699"/>
                  </a:ext>
                </a:extLst>
              </a:tr>
            </a:tbl>
          </a:graphicData>
        </a:graphic>
      </p:graphicFrame>
      <p:sp>
        <p:nvSpPr>
          <p:cNvPr id="4" name="Rectangle: Rounded Corners 3">
            <a:extLst>
              <a:ext uri="{FF2B5EF4-FFF2-40B4-BE49-F238E27FC236}">
                <a16:creationId xmlns:a16="http://schemas.microsoft.com/office/drawing/2014/main" id="{D1C9BA1B-C73C-481C-81AE-43F3909F0CC4}"/>
              </a:ext>
            </a:extLst>
          </p:cNvPr>
          <p:cNvSpPr/>
          <p:nvPr/>
        </p:nvSpPr>
        <p:spPr>
          <a:xfrm>
            <a:off x="9527618" y="4426541"/>
            <a:ext cx="162560" cy="277474"/>
          </a:xfrm>
          <a:prstGeom prst="roundRect">
            <a:avLst/>
          </a:prstGeom>
          <a:solidFill>
            <a:srgbClr val="00B0F0">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 name="Slide Number Placeholder 5">
            <a:extLst>
              <a:ext uri="{FF2B5EF4-FFF2-40B4-BE49-F238E27FC236}">
                <a16:creationId xmlns:a16="http://schemas.microsoft.com/office/drawing/2014/main" id="{3F480900-C674-4843-86F9-5FF035A0D68B}"/>
              </a:ext>
            </a:extLst>
          </p:cNvPr>
          <p:cNvSpPr>
            <a:spLocks noGrp="1"/>
          </p:cNvSpPr>
          <p:nvPr>
            <p:ph type="sldNum" sz="quarter" idx="12"/>
          </p:nvPr>
        </p:nvSpPr>
        <p:spPr/>
        <p:txBody>
          <a:bodyPr/>
          <a:lstStyle/>
          <a:p>
            <a:fld id="{ACB2108F-1277-43B9-9576-ACEA03E5DD41}" type="slidenum">
              <a:rPr lang="en-US" smtClean="0"/>
              <a:t>15</a:t>
            </a:fld>
            <a:endParaRPr lang="en-US"/>
          </a:p>
        </p:txBody>
      </p:sp>
      <p:sp>
        <p:nvSpPr>
          <p:cNvPr id="58" name="Title 1">
            <a:extLst>
              <a:ext uri="{FF2B5EF4-FFF2-40B4-BE49-F238E27FC236}">
                <a16:creationId xmlns:a16="http://schemas.microsoft.com/office/drawing/2014/main" id="{AC7D5EEE-2B2E-41C5-B587-38B887BCD38B}"/>
              </a:ext>
            </a:extLst>
          </p:cNvPr>
          <p:cNvSpPr txBox="1">
            <a:spLocks/>
          </p:cNvSpPr>
          <p:nvPr/>
        </p:nvSpPr>
        <p:spPr>
          <a:xfrm>
            <a:off x="838200" y="2766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Understanding Memory Consumption </a:t>
            </a:r>
          </a:p>
        </p:txBody>
      </p:sp>
      <p:sp>
        <p:nvSpPr>
          <p:cNvPr id="8" name="TextBox 7">
            <a:extLst>
              <a:ext uri="{FF2B5EF4-FFF2-40B4-BE49-F238E27FC236}">
                <a16:creationId xmlns:a16="http://schemas.microsoft.com/office/drawing/2014/main" id="{5593782C-3C6F-48AE-B92F-FF8A9FB3AA59}"/>
              </a:ext>
            </a:extLst>
          </p:cNvPr>
          <p:cNvSpPr txBox="1"/>
          <p:nvPr/>
        </p:nvSpPr>
        <p:spPr>
          <a:xfrm>
            <a:off x="3917519" y="6412088"/>
            <a:ext cx="4958345" cy="338554"/>
          </a:xfrm>
          <a:prstGeom prst="rect">
            <a:avLst/>
          </a:prstGeom>
          <a:noFill/>
        </p:spPr>
        <p:txBody>
          <a:bodyPr wrap="none" rtlCol="0">
            <a:spAutoFit/>
          </a:bodyPr>
          <a:lstStyle/>
          <a:p>
            <a:r>
              <a:rPr lang="en-US" sz="1600"/>
              <a:t>*</a:t>
            </a:r>
            <a:r>
              <a:rPr lang="en-US" sz="1600">
                <a:hlinkClick r:id="rId2"/>
              </a:rPr>
              <a:t>Mixed Precision Training</a:t>
            </a:r>
            <a:r>
              <a:rPr lang="en-US" sz="1600"/>
              <a:t> (ICLR ‘18) with Adam Optimizer</a:t>
            </a:r>
          </a:p>
        </p:txBody>
      </p:sp>
    </p:spTree>
    <p:extLst>
      <p:ext uri="{BB962C8B-B14F-4D97-AF65-F5344CB8AC3E}">
        <p14:creationId xmlns:p14="http://schemas.microsoft.com/office/powerpoint/2010/main" val="364615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Arrow: Right 54">
            <a:extLst>
              <a:ext uri="{FF2B5EF4-FFF2-40B4-BE49-F238E27FC236}">
                <a16:creationId xmlns:a16="http://schemas.microsoft.com/office/drawing/2014/main" id="{8621E8C8-EEDC-4EA0-A89D-3ECCF979EEE4}"/>
              </a:ext>
            </a:extLst>
          </p:cNvPr>
          <p:cNvSpPr/>
          <p:nvPr/>
        </p:nvSpPr>
        <p:spPr>
          <a:xfrm>
            <a:off x="1499299" y="2607232"/>
            <a:ext cx="2934869" cy="57862"/>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graphicFrame>
        <p:nvGraphicFramePr>
          <p:cNvPr id="57" name="Table 4">
            <a:extLst>
              <a:ext uri="{FF2B5EF4-FFF2-40B4-BE49-F238E27FC236}">
                <a16:creationId xmlns:a16="http://schemas.microsoft.com/office/drawing/2014/main" id="{13038B12-3D5D-44FF-BB49-74E287EF5EE9}"/>
              </a:ext>
            </a:extLst>
          </p:cNvPr>
          <p:cNvGraphicFramePr>
            <a:graphicFrameLocks noGrp="1"/>
          </p:cNvGraphicFramePr>
          <p:nvPr/>
        </p:nvGraphicFramePr>
        <p:xfrm>
          <a:off x="1342624" y="2803951"/>
          <a:ext cx="3251200" cy="1019381"/>
        </p:xfrm>
        <a:graphic>
          <a:graphicData uri="http://schemas.openxmlformats.org/drawingml/2006/table">
            <a:tbl>
              <a:tblPr>
                <a:tableStyleId>{5C22544A-7EE6-4342-B048-85BDC9FD1C3A}</a:tableStyleId>
              </a:tblPr>
              <a:tblGrid>
                <a:gridCol w="101600">
                  <a:extLst>
                    <a:ext uri="{9D8B030D-6E8A-4147-A177-3AD203B41FA5}">
                      <a16:colId xmlns:a16="http://schemas.microsoft.com/office/drawing/2014/main" val="1674177465"/>
                    </a:ext>
                  </a:extLst>
                </a:gridCol>
                <a:gridCol w="101600">
                  <a:extLst>
                    <a:ext uri="{9D8B030D-6E8A-4147-A177-3AD203B41FA5}">
                      <a16:colId xmlns:a16="http://schemas.microsoft.com/office/drawing/2014/main" val="679696355"/>
                    </a:ext>
                  </a:extLst>
                </a:gridCol>
                <a:gridCol w="101600">
                  <a:extLst>
                    <a:ext uri="{9D8B030D-6E8A-4147-A177-3AD203B41FA5}">
                      <a16:colId xmlns:a16="http://schemas.microsoft.com/office/drawing/2014/main" val="369367662"/>
                    </a:ext>
                  </a:extLst>
                </a:gridCol>
                <a:gridCol w="101600">
                  <a:extLst>
                    <a:ext uri="{9D8B030D-6E8A-4147-A177-3AD203B41FA5}">
                      <a16:colId xmlns:a16="http://schemas.microsoft.com/office/drawing/2014/main" val="3040839966"/>
                    </a:ext>
                  </a:extLst>
                </a:gridCol>
                <a:gridCol w="101600">
                  <a:extLst>
                    <a:ext uri="{9D8B030D-6E8A-4147-A177-3AD203B41FA5}">
                      <a16:colId xmlns:a16="http://schemas.microsoft.com/office/drawing/2014/main" val="1879501497"/>
                    </a:ext>
                  </a:extLst>
                </a:gridCol>
                <a:gridCol w="101600">
                  <a:extLst>
                    <a:ext uri="{9D8B030D-6E8A-4147-A177-3AD203B41FA5}">
                      <a16:colId xmlns:a16="http://schemas.microsoft.com/office/drawing/2014/main" val="584895181"/>
                    </a:ext>
                  </a:extLst>
                </a:gridCol>
                <a:gridCol w="101600">
                  <a:extLst>
                    <a:ext uri="{9D8B030D-6E8A-4147-A177-3AD203B41FA5}">
                      <a16:colId xmlns:a16="http://schemas.microsoft.com/office/drawing/2014/main" val="412747557"/>
                    </a:ext>
                  </a:extLst>
                </a:gridCol>
                <a:gridCol w="101600">
                  <a:extLst>
                    <a:ext uri="{9D8B030D-6E8A-4147-A177-3AD203B41FA5}">
                      <a16:colId xmlns:a16="http://schemas.microsoft.com/office/drawing/2014/main" val="3058117331"/>
                    </a:ext>
                  </a:extLst>
                </a:gridCol>
                <a:gridCol w="101600">
                  <a:extLst>
                    <a:ext uri="{9D8B030D-6E8A-4147-A177-3AD203B41FA5}">
                      <a16:colId xmlns:a16="http://schemas.microsoft.com/office/drawing/2014/main" val="590022139"/>
                    </a:ext>
                  </a:extLst>
                </a:gridCol>
                <a:gridCol w="101600">
                  <a:extLst>
                    <a:ext uri="{9D8B030D-6E8A-4147-A177-3AD203B41FA5}">
                      <a16:colId xmlns:a16="http://schemas.microsoft.com/office/drawing/2014/main" val="3011413094"/>
                    </a:ext>
                  </a:extLst>
                </a:gridCol>
                <a:gridCol w="101600">
                  <a:extLst>
                    <a:ext uri="{9D8B030D-6E8A-4147-A177-3AD203B41FA5}">
                      <a16:colId xmlns:a16="http://schemas.microsoft.com/office/drawing/2014/main" val="1950593856"/>
                    </a:ext>
                  </a:extLst>
                </a:gridCol>
                <a:gridCol w="101600">
                  <a:extLst>
                    <a:ext uri="{9D8B030D-6E8A-4147-A177-3AD203B41FA5}">
                      <a16:colId xmlns:a16="http://schemas.microsoft.com/office/drawing/2014/main" val="3393412449"/>
                    </a:ext>
                  </a:extLst>
                </a:gridCol>
                <a:gridCol w="101600">
                  <a:extLst>
                    <a:ext uri="{9D8B030D-6E8A-4147-A177-3AD203B41FA5}">
                      <a16:colId xmlns:a16="http://schemas.microsoft.com/office/drawing/2014/main" val="1300342352"/>
                    </a:ext>
                  </a:extLst>
                </a:gridCol>
                <a:gridCol w="101600">
                  <a:extLst>
                    <a:ext uri="{9D8B030D-6E8A-4147-A177-3AD203B41FA5}">
                      <a16:colId xmlns:a16="http://schemas.microsoft.com/office/drawing/2014/main" val="1194925392"/>
                    </a:ext>
                  </a:extLst>
                </a:gridCol>
                <a:gridCol w="101600">
                  <a:extLst>
                    <a:ext uri="{9D8B030D-6E8A-4147-A177-3AD203B41FA5}">
                      <a16:colId xmlns:a16="http://schemas.microsoft.com/office/drawing/2014/main" val="3024785613"/>
                    </a:ext>
                  </a:extLst>
                </a:gridCol>
                <a:gridCol w="101600">
                  <a:extLst>
                    <a:ext uri="{9D8B030D-6E8A-4147-A177-3AD203B41FA5}">
                      <a16:colId xmlns:a16="http://schemas.microsoft.com/office/drawing/2014/main" val="3150019158"/>
                    </a:ext>
                  </a:extLst>
                </a:gridCol>
                <a:gridCol w="101600">
                  <a:extLst>
                    <a:ext uri="{9D8B030D-6E8A-4147-A177-3AD203B41FA5}">
                      <a16:colId xmlns:a16="http://schemas.microsoft.com/office/drawing/2014/main" val="419703603"/>
                    </a:ext>
                  </a:extLst>
                </a:gridCol>
                <a:gridCol w="101600">
                  <a:extLst>
                    <a:ext uri="{9D8B030D-6E8A-4147-A177-3AD203B41FA5}">
                      <a16:colId xmlns:a16="http://schemas.microsoft.com/office/drawing/2014/main" val="2545938341"/>
                    </a:ext>
                  </a:extLst>
                </a:gridCol>
                <a:gridCol w="101600">
                  <a:extLst>
                    <a:ext uri="{9D8B030D-6E8A-4147-A177-3AD203B41FA5}">
                      <a16:colId xmlns:a16="http://schemas.microsoft.com/office/drawing/2014/main" val="1287469585"/>
                    </a:ext>
                  </a:extLst>
                </a:gridCol>
                <a:gridCol w="101600">
                  <a:extLst>
                    <a:ext uri="{9D8B030D-6E8A-4147-A177-3AD203B41FA5}">
                      <a16:colId xmlns:a16="http://schemas.microsoft.com/office/drawing/2014/main" val="871806921"/>
                    </a:ext>
                  </a:extLst>
                </a:gridCol>
                <a:gridCol w="101600">
                  <a:extLst>
                    <a:ext uri="{9D8B030D-6E8A-4147-A177-3AD203B41FA5}">
                      <a16:colId xmlns:a16="http://schemas.microsoft.com/office/drawing/2014/main" val="1108829295"/>
                    </a:ext>
                  </a:extLst>
                </a:gridCol>
                <a:gridCol w="101600">
                  <a:extLst>
                    <a:ext uri="{9D8B030D-6E8A-4147-A177-3AD203B41FA5}">
                      <a16:colId xmlns:a16="http://schemas.microsoft.com/office/drawing/2014/main" val="897308560"/>
                    </a:ext>
                  </a:extLst>
                </a:gridCol>
                <a:gridCol w="101600">
                  <a:extLst>
                    <a:ext uri="{9D8B030D-6E8A-4147-A177-3AD203B41FA5}">
                      <a16:colId xmlns:a16="http://schemas.microsoft.com/office/drawing/2014/main" val="2064812470"/>
                    </a:ext>
                  </a:extLst>
                </a:gridCol>
                <a:gridCol w="101600">
                  <a:extLst>
                    <a:ext uri="{9D8B030D-6E8A-4147-A177-3AD203B41FA5}">
                      <a16:colId xmlns:a16="http://schemas.microsoft.com/office/drawing/2014/main" val="3407271676"/>
                    </a:ext>
                  </a:extLst>
                </a:gridCol>
                <a:gridCol w="101600">
                  <a:extLst>
                    <a:ext uri="{9D8B030D-6E8A-4147-A177-3AD203B41FA5}">
                      <a16:colId xmlns:a16="http://schemas.microsoft.com/office/drawing/2014/main" val="4071487720"/>
                    </a:ext>
                  </a:extLst>
                </a:gridCol>
                <a:gridCol w="101600">
                  <a:extLst>
                    <a:ext uri="{9D8B030D-6E8A-4147-A177-3AD203B41FA5}">
                      <a16:colId xmlns:a16="http://schemas.microsoft.com/office/drawing/2014/main" val="550641986"/>
                    </a:ext>
                  </a:extLst>
                </a:gridCol>
                <a:gridCol w="101600">
                  <a:extLst>
                    <a:ext uri="{9D8B030D-6E8A-4147-A177-3AD203B41FA5}">
                      <a16:colId xmlns:a16="http://schemas.microsoft.com/office/drawing/2014/main" val="3772874886"/>
                    </a:ext>
                  </a:extLst>
                </a:gridCol>
                <a:gridCol w="101600">
                  <a:extLst>
                    <a:ext uri="{9D8B030D-6E8A-4147-A177-3AD203B41FA5}">
                      <a16:colId xmlns:a16="http://schemas.microsoft.com/office/drawing/2014/main" val="1287182727"/>
                    </a:ext>
                  </a:extLst>
                </a:gridCol>
                <a:gridCol w="101600">
                  <a:extLst>
                    <a:ext uri="{9D8B030D-6E8A-4147-A177-3AD203B41FA5}">
                      <a16:colId xmlns:a16="http://schemas.microsoft.com/office/drawing/2014/main" val="3334945289"/>
                    </a:ext>
                  </a:extLst>
                </a:gridCol>
                <a:gridCol w="101600">
                  <a:extLst>
                    <a:ext uri="{9D8B030D-6E8A-4147-A177-3AD203B41FA5}">
                      <a16:colId xmlns:a16="http://schemas.microsoft.com/office/drawing/2014/main" val="1513960327"/>
                    </a:ext>
                  </a:extLst>
                </a:gridCol>
                <a:gridCol w="101600">
                  <a:extLst>
                    <a:ext uri="{9D8B030D-6E8A-4147-A177-3AD203B41FA5}">
                      <a16:colId xmlns:a16="http://schemas.microsoft.com/office/drawing/2014/main" val="133770494"/>
                    </a:ext>
                  </a:extLst>
                </a:gridCol>
                <a:gridCol w="101600">
                  <a:extLst>
                    <a:ext uri="{9D8B030D-6E8A-4147-A177-3AD203B41FA5}">
                      <a16:colId xmlns:a16="http://schemas.microsoft.com/office/drawing/2014/main" val="1900382228"/>
                    </a:ext>
                  </a:extLst>
                </a:gridCol>
              </a:tblGrid>
              <a:tr h="101600">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extLst>
                  <a:ext uri="{0D108BD9-81ED-4DB2-BD59-A6C34878D82A}">
                    <a16:rowId xmlns:a16="http://schemas.microsoft.com/office/drawing/2014/main" val="3228128447"/>
                  </a:ext>
                </a:extLst>
              </a:tr>
              <a:tr h="101600">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extLst>
                  <a:ext uri="{0D108BD9-81ED-4DB2-BD59-A6C34878D82A}">
                    <a16:rowId xmlns:a16="http://schemas.microsoft.com/office/drawing/2014/main" val="1950969948"/>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653988684"/>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652911015"/>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78869501"/>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2863977445"/>
                  </a:ext>
                </a:extLst>
              </a:tr>
              <a:tr h="104981">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716398426"/>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837956287"/>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065236046"/>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4208903712"/>
                  </a:ext>
                </a:extLst>
              </a:tr>
            </a:tbl>
          </a:graphicData>
        </a:graphic>
      </p:graphicFrame>
      <p:sp>
        <p:nvSpPr>
          <p:cNvPr id="59" name="TextBox 58">
            <a:extLst>
              <a:ext uri="{FF2B5EF4-FFF2-40B4-BE49-F238E27FC236}">
                <a16:creationId xmlns:a16="http://schemas.microsoft.com/office/drawing/2014/main" id="{9EB4DBE6-33C5-4808-B8B9-864E8DB89758}"/>
              </a:ext>
            </a:extLst>
          </p:cNvPr>
          <p:cNvSpPr txBox="1"/>
          <p:nvPr/>
        </p:nvSpPr>
        <p:spPr>
          <a:xfrm>
            <a:off x="2593128" y="3132724"/>
            <a:ext cx="731290" cy="400110"/>
          </a:xfrm>
          <a:prstGeom prst="rect">
            <a:avLst/>
          </a:prstGeom>
          <a:noFill/>
        </p:spPr>
        <p:txBody>
          <a:bodyPr wrap="none" rtlCol="0">
            <a:spAutoFit/>
          </a:bodyPr>
          <a:lstStyle/>
          <a:p>
            <a:r>
              <a:rPr lang="en-US" sz="2000"/>
              <a:t>GPU</a:t>
            </a:r>
            <a:r>
              <a:rPr lang="en-US" sz="2000" baseline="-25000"/>
              <a:t>0</a:t>
            </a:r>
          </a:p>
        </p:txBody>
      </p:sp>
      <p:graphicFrame>
        <p:nvGraphicFramePr>
          <p:cNvPr id="61" name="Table 4">
            <a:extLst>
              <a:ext uri="{FF2B5EF4-FFF2-40B4-BE49-F238E27FC236}">
                <a16:creationId xmlns:a16="http://schemas.microsoft.com/office/drawing/2014/main" id="{F1F61029-DFCB-411C-8733-88830A9BD194}"/>
              </a:ext>
            </a:extLst>
          </p:cNvPr>
          <p:cNvGraphicFramePr>
            <a:graphicFrameLocks noGrp="1"/>
          </p:cNvGraphicFramePr>
          <p:nvPr/>
        </p:nvGraphicFramePr>
        <p:xfrm>
          <a:off x="185481" y="2292387"/>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472907501"/>
                  </a:ext>
                </a:extLst>
              </a:tr>
            </a:tbl>
          </a:graphicData>
        </a:graphic>
      </p:graphicFrame>
      <p:sp>
        <p:nvSpPr>
          <p:cNvPr id="63" name="TextBox 62">
            <a:extLst>
              <a:ext uri="{FF2B5EF4-FFF2-40B4-BE49-F238E27FC236}">
                <a16:creationId xmlns:a16="http://schemas.microsoft.com/office/drawing/2014/main" id="{3D8A248F-0A4A-4D3C-9191-A997E74B7CED}"/>
              </a:ext>
            </a:extLst>
          </p:cNvPr>
          <p:cNvSpPr txBox="1"/>
          <p:nvPr/>
        </p:nvSpPr>
        <p:spPr>
          <a:xfrm>
            <a:off x="212387" y="2479135"/>
            <a:ext cx="756233" cy="400110"/>
          </a:xfrm>
          <a:prstGeom prst="rect">
            <a:avLst/>
          </a:prstGeom>
          <a:noFill/>
        </p:spPr>
        <p:txBody>
          <a:bodyPr wrap="none" rtlCol="0">
            <a:spAutoFit/>
          </a:bodyPr>
          <a:lstStyle/>
          <a:p>
            <a:r>
              <a:rPr lang="en-US" sz="2000"/>
              <a:t>Data</a:t>
            </a:r>
            <a:r>
              <a:rPr lang="en-US" sz="2000" baseline="-25000"/>
              <a:t>0</a:t>
            </a:r>
          </a:p>
        </p:txBody>
      </p:sp>
      <p:sp>
        <p:nvSpPr>
          <p:cNvPr id="65" name="Rectangle: Rounded Corners 64">
            <a:extLst>
              <a:ext uri="{FF2B5EF4-FFF2-40B4-BE49-F238E27FC236}">
                <a16:creationId xmlns:a16="http://schemas.microsoft.com/office/drawing/2014/main" id="{E566033A-4D00-437E-B158-CBA9AAF01FBB}"/>
              </a:ext>
            </a:extLst>
          </p:cNvPr>
          <p:cNvSpPr/>
          <p:nvPr/>
        </p:nvSpPr>
        <p:spPr>
          <a:xfrm>
            <a:off x="134262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7" name="Rectangle: Rounded Corners 66">
            <a:extLst>
              <a:ext uri="{FF2B5EF4-FFF2-40B4-BE49-F238E27FC236}">
                <a16:creationId xmlns:a16="http://schemas.microsoft.com/office/drawing/2014/main" id="{143E93AB-35DA-4E71-BA0C-A63E1E7AE567}"/>
              </a:ext>
            </a:extLst>
          </p:cNvPr>
          <p:cNvSpPr/>
          <p:nvPr/>
        </p:nvSpPr>
        <p:spPr>
          <a:xfrm>
            <a:off x="154807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9" name="Rectangle: Rounded Corners 68">
            <a:extLst>
              <a:ext uri="{FF2B5EF4-FFF2-40B4-BE49-F238E27FC236}">
                <a16:creationId xmlns:a16="http://schemas.microsoft.com/office/drawing/2014/main" id="{FC68FDCB-E216-4C1A-B9E8-118AC764DDB2}"/>
              </a:ext>
            </a:extLst>
          </p:cNvPr>
          <p:cNvSpPr/>
          <p:nvPr/>
        </p:nvSpPr>
        <p:spPr>
          <a:xfrm>
            <a:off x="195898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1" name="Rectangle: Rounded Corners 70">
            <a:extLst>
              <a:ext uri="{FF2B5EF4-FFF2-40B4-BE49-F238E27FC236}">
                <a16:creationId xmlns:a16="http://schemas.microsoft.com/office/drawing/2014/main" id="{D2988A7E-A1B1-48B0-ADA6-9FC37804C66B}"/>
              </a:ext>
            </a:extLst>
          </p:cNvPr>
          <p:cNvSpPr/>
          <p:nvPr/>
        </p:nvSpPr>
        <p:spPr>
          <a:xfrm>
            <a:off x="216444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3" name="Rectangle: Rounded Corners 72">
            <a:extLst>
              <a:ext uri="{FF2B5EF4-FFF2-40B4-BE49-F238E27FC236}">
                <a16:creationId xmlns:a16="http://schemas.microsoft.com/office/drawing/2014/main" id="{F1EA9622-D704-43B2-8EB7-C4519547A395}"/>
              </a:ext>
            </a:extLst>
          </p:cNvPr>
          <p:cNvSpPr/>
          <p:nvPr/>
        </p:nvSpPr>
        <p:spPr>
          <a:xfrm>
            <a:off x="236989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5" name="Rectangle: Rounded Corners 74">
            <a:extLst>
              <a:ext uri="{FF2B5EF4-FFF2-40B4-BE49-F238E27FC236}">
                <a16:creationId xmlns:a16="http://schemas.microsoft.com/office/drawing/2014/main" id="{B239BED4-9C48-404F-9B99-ACD01B43AAAE}"/>
              </a:ext>
            </a:extLst>
          </p:cNvPr>
          <p:cNvSpPr/>
          <p:nvPr/>
        </p:nvSpPr>
        <p:spPr>
          <a:xfrm>
            <a:off x="2575351"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7" name="Rectangle: Rounded Corners 76">
            <a:extLst>
              <a:ext uri="{FF2B5EF4-FFF2-40B4-BE49-F238E27FC236}">
                <a16:creationId xmlns:a16="http://schemas.microsoft.com/office/drawing/2014/main" id="{C2E83B30-606C-458F-9B4A-CF7FA111A6E4}"/>
              </a:ext>
            </a:extLst>
          </p:cNvPr>
          <p:cNvSpPr/>
          <p:nvPr/>
        </p:nvSpPr>
        <p:spPr>
          <a:xfrm>
            <a:off x="2780806"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9" name="Rectangle: Rounded Corners 78">
            <a:extLst>
              <a:ext uri="{FF2B5EF4-FFF2-40B4-BE49-F238E27FC236}">
                <a16:creationId xmlns:a16="http://schemas.microsoft.com/office/drawing/2014/main" id="{C7411EFC-CD23-4C12-BCA8-3573104262A5}"/>
              </a:ext>
            </a:extLst>
          </p:cNvPr>
          <p:cNvSpPr/>
          <p:nvPr/>
        </p:nvSpPr>
        <p:spPr>
          <a:xfrm>
            <a:off x="2986260"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1" name="Rectangle: Rounded Corners 80">
            <a:extLst>
              <a:ext uri="{FF2B5EF4-FFF2-40B4-BE49-F238E27FC236}">
                <a16:creationId xmlns:a16="http://schemas.microsoft.com/office/drawing/2014/main" id="{1C60EA4D-5380-4E96-9CAA-43664281DCF5}"/>
              </a:ext>
            </a:extLst>
          </p:cNvPr>
          <p:cNvSpPr/>
          <p:nvPr/>
        </p:nvSpPr>
        <p:spPr>
          <a:xfrm>
            <a:off x="319171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3" name="Rectangle: Rounded Corners 82">
            <a:extLst>
              <a:ext uri="{FF2B5EF4-FFF2-40B4-BE49-F238E27FC236}">
                <a16:creationId xmlns:a16="http://schemas.microsoft.com/office/drawing/2014/main" id="{509E9AD3-DC17-4D5F-88E4-AFE25C803394}"/>
              </a:ext>
            </a:extLst>
          </p:cNvPr>
          <p:cNvSpPr/>
          <p:nvPr/>
        </p:nvSpPr>
        <p:spPr>
          <a:xfrm>
            <a:off x="339716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5" name="Rectangle: Rounded Corners 84">
            <a:extLst>
              <a:ext uri="{FF2B5EF4-FFF2-40B4-BE49-F238E27FC236}">
                <a16:creationId xmlns:a16="http://schemas.microsoft.com/office/drawing/2014/main" id="{9A6F87EE-5B84-49D0-A0A6-4FDB20A0CF1C}"/>
              </a:ext>
            </a:extLst>
          </p:cNvPr>
          <p:cNvSpPr/>
          <p:nvPr/>
        </p:nvSpPr>
        <p:spPr>
          <a:xfrm>
            <a:off x="360262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7" name="Rectangle: Rounded Corners 86">
            <a:extLst>
              <a:ext uri="{FF2B5EF4-FFF2-40B4-BE49-F238E27FC236}">
                <a16:creationId xmlns:a16="http://schemas.microsoft.com/office/drawing/2014/main" id="{837F56D3-13D9-495F-827D-2CEBB9B0F946}"/>
              </a:ext>
            </a:extLst>
          </p:cNvPr>
          <p:cNvSpPr/>
          <p:nvPr/>
        </p:nvSpPr>
        <p:spPr>
          <a:xfrm>
            <a:off x="380807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9" name="Rectangle: Rounded Corners 88">
            <a:extLst>
              <a:ext uri="{FF2B5EF4-FFF2-40B4-BE49-F238E27FC236}">
                <a16:creationId xmlns:a16="http://schemas.microsoft.com/office/drawing/2014/main" id="{210D9A33-67C2-499B-AB35-67AED7BAB4C8}"/>
              </a:ext>
            </a:extLst>
          </p:cNvPr>
          <p:cNvSpPr/>
          <p:nvPr/>
        </p:nvSpPr>
        <p:spPr>
          <a:xfrm>
            <a:off x="401353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1" name="Rectangle: Rounded Corners 90">
            <a:extLst>
              <a:ext uri="{FF2B5EF4-FFF2-40B4-BE49-F238E27FC236}">
                <a16:creationId xmlns:a16="http://schemas.microsoft.com/office/drawing/2014/main" id="{046BDFFB-545D-4B8E-AE3B-923162C9D629}"/>
              </a:ext>
            </a:extLst>
          </p:cNvPr>
          <p:cNvSpPr/>
          <p:nvPr/>
        </p:nvSpPr>
        <p:spPr>
          <a:xfrm>
            <a:off x="421898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3" name="Rectangle: Rounded Corners 92">
            <a:extLst>
              <a:ext uri="{FF2B5EF4-FFF2-40B4-BE49-F238E27FC236}">
                <a16:creationId xmlns:a16="http://schemas.microsoft.com/office/drawing/2014/main" id="{C7D66791-89B9-4CC7-BCD0-5E7C8027BC25}"/>
              </a:ext>
            </a:extLst>
          </p:cNvPr>
          <p:cNvSpPr/>
          <p:nvPr/>
        </p:nvSpPr>
        <p:spPr>
          <a:xfrm>
            <a:off x="442444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5" name="Rectangle: Rounded Corners 94">
            <a:extLst>
              <a:ext uri="{FF2B5EF4-FFF2-40B4-BE49-F238E27FC236}">
                <a16:creationId xmlns:a16="http://schemas.microsoft.com/office/drawing/2014/main" id="{EFD03532-4381-449E-8818-EA8C1F3CD8F4}"/>
              </a:ext>
            </a:extLst>
          </p:cNvPr>
          <p:cNvSpPr/>
          <p:nvPr/>
        </p:nvSpPr>
        <p:spPr>
          <a:xfrm>
            <a:off x="175353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7" name="TextBox 96">
            <a:extLst>
              <a:ext uri="{FF2B5EF4-FFF2-40B4-BE49-F238E27FC236}">
                <a16:creationId xmlns:a16="http://schemas.microsoft.com/office/drawing/2014/main" id="{899FA1FA-3086-4C53-8E9A-E1BD52AFB8CA}"/>
              </a:ext>
            </a:extLst>
          </p:cNvPr>
          <p:cNvSpPr txBox="1"/>
          <p:nvPr/>
        </p:nvSpPr>
        <p:spPr>
          <a:xfrm>
            <a:off x="2279188" y="2396292"/>
            <a:ext cx="1419684" cy="297454"/>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99" name="Arrow: Right 98">
            <a:extLst>
              <a:ext uri="{FF2B5EF4-FFF2-40B4-BE49-F238E27FC236}">
                <a16:creationId xmlns:a16="http://schemas.microsoft.com/office/drawing/2014/main" id="{0174A105-FE2E-4B14-80E3-50D663DAF065}"/>
              </a:ext>
            </a:extLst>
          </p:cNvPr>
          <p:cNvSpPr/>
          <p:nvPr/>
        </p:nvSpPr>
        <p:spPr>
          <a:xfrm>
            <a:off x="1070985" y="2530288"/>
            <a:ext cx="192830" cy="153889"/>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aphicFrame>
        <p:nvGraphicFramePr>
          <p:cNvPr id="105" name="Table 4">
            <a:extLst>
              <a:ext uri="{FF2B5EF4-FFF2-40B4-BE49-F238E27FC236}">
                <a16:creationId xmlns:a16="http://schemas.microsoft.com/office/drawing/2014/main" id="{C8B020F2-AB00-4AA0-BC2E-B3B8ADF7D4D4}"/>
              </a:ext>
            </a:extLst>
          </p:cNvPr>
          <p:cNvGraphicFramePr>
            <a:graphicFrameLocks noGrp="1"/>
          </p:cNvGraphicFramePr>
          <p:nvPr/>
        </p:nvGraphicFramePr>
        <p:xfrm>
          <a:off x="5560519" y="2319206"/>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472907501"/>
                  </a:ext>
                </a:extLst>
              </a:tr>
            </a:tbl>
          </a:graphicData>
        </a:graphic>
      </p:graphicFrame>
      <p:sp>
        <p:nvSpPr>
          <p:cNvPr id="107" name="Arrow: Right 106">
            <a:extLst>
              <a:ext uri="{FF2B5EF4-FFF2-40B4-BE49-F238E27FC236}">
                <a16:creationId xmlns:a16="http://schemas.microsoft.com/office/drawing/2014/main" id="{49DB7914-172E-418B-AE5B-B00A8F6070F4}"/>
              </a:ext>
            </a:extLst>
          </p:cNvPr>
          <p:cNvSpPr/>
          <p:nvPr/>
        </p:nvSpPr>
        <p:spPr>
          <a:xfrm>
            <a:off x="6929109" y="2607232"/>
            <a:ext cx="2934869" cy="57862"/>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graphicFrame>
        <p:nvGraphicFramePr>
          <p:cNvPr id="109" name="Table 4">
            <a:extLst>
              <a:ext uri="{FF2B5EF4-FFF2-40B4-BE49-F238E27FC236}">
                <a16:creationId xmlns:a16="http://schemas.microsoft.com/office/drawing/2014/main" id="{475C5818-0231-4230-A0B8-FFD3A4958054}"/>
              </a:ext>
            </a:extLst>
          </p:cNvPr>
          <p:cNvGraphicFramePr>
            <a:graphicFrameLocks noGrp="1"/>
          </p:cNvGraphicFramePr>
          <p:nvPr/>
        </p:nvGraphicFramePr>
        <p:xfrm>
          <a:off x="6772434" y="2803951"/>
          <a:ext cx="3251200" cy="1019381"/>
        </p:xfrm>
        <a:graphic>
          <a:graphicData uri="http://schemas.openxmlformats.org/drawingml/2006/table">
            <a:tbl>
              <a:tblPr>
                <a:tableStyleId>{5C22544A-7EE6-4342-B048-85BDC9FD1C3A}</a:tableStyleId>
              </a:tblPr>
              <a:tblGrid>
                <a:gridCol w="101600">
                  <a:extLst>
                    <a:ext uri="{9D8B030D-6E8A-4147-A177-3AD203B41FA5}">
                      <a16:colId xmlns:a16="http://schemas.microsoft.com/office/drawing/2014/main" val="1674177465"/>
                    </a:ext>
                  </a:extLst>
                </a:gridCol>
                <a:gridCol w="101600">
                  <a:extLst>
                    <a:ext uri="{9D8B030D-6E8A-4147-A177-3AD203B41FA5}">
                      <a16:colId xmlns:a16="http://schemas.microsoft.com/office/drawing/2014/main" val="679696355"/>
                    </a:ext>
                  </a:extLst>
                </a:gridCol>
                <a:gridCol w="101600">
                  <a:extLst>
                    <a:ext uri="{9D8B030D-6E8A-4147-A177-3AD203B41FA5}">
                      <a16:colId xmlns:a16="http://schemas.microsoft.com/office/drawing/2014/main" val="369367662"/>
                    </a:ext>
                  </a:extLst>
                </a:gridCol>
                <a:gridCol w="101600">
                  <a:extLst>
                    <a:ext uri="{9D8B030D-6E8A-4147-A177-3AD203B41FA5}">
                      <a16:colId xmlns:a16="http://schemas.microsoft.com/office/drawing/2014/main" val="3040839966"/>
                    </a:ext>
                  </a:extLst>
                </a:gridCol>
                <a:gridCol w="101600">
                  <a:extLst>
                    <a:ext uri="{9D8B030D-6E8A-4147-A177-3AD203B41FA5}">
                      <a16:colId xmlns:a16="http://schemas.microsoft.com/office/drawing/2014/main" val="1879501497"/>
                    </a:ext>
                  </a:extLst>
                </a:gridCol>
                <a:gridCol w="101600">
                  <a:extLst>
                    <a:ext uri="{9D8B030D-6E8A-4147-A177-3AD203B41FA5}">
                      <a16:colId xmlns:a16="http://schemas.microsoft.com/office/drawing/2014/main" val="584895181"/>
                    </a:ext>
                  </a:extLst>
                </a:gridCol>
                <a:gridCol w="101600">
                  <a:extLst>
                    <a:ext uri="{9D8B030D-6E8A-4147-A177-3AD203B41FA5}">
                      <a16:colId xmlns:a16="http://schemas.microsoft.com/office/drawing/2014/main" val="412747557"/>
                    </a:ext>
                  </a:extLst>
                </a:gridCol>
                <a:gridCol w="101600">
                  <a:extLst>
                    <a:ext uri="{9D8B030D-6E8A-4147-A177-3AD203B41FA5}">
                      <a16:colId xmlns:a16="http://schemas.microsoft.com/office/drawing/2014/main" val="3058117331"/>
                    </a:ext>
                  </a:extLst>
                </a:gridCol>
                <a:gridCol w="101600">
                  <a:extLst>
                    <a:ext uri="{9D8B030D-6E8A-4147-A177-3AD203B41FA5}">
                      <a16:colId xmlns:a16="http://schemas.microsoft.com/office/drawing/2014/main" val="590022139"/>
                    </a:ext>
                  </a:extLst>
                </a:gridCol>
                <a:gridCol w="101600">
                  <a:extLst>
                    <a:ext uri="{9D8B030D-6E8A-4147-A177-3AD203B41FA5}">
                      <a16:colId xmlns:a16="http://schemas.microsoft.com/office/drawing/2014/main" val="3011413094"/>
                    </a:ext>
                  </a:extLst>
                </a:gridCol>
                <a:gridCol w="101600">
                  <a:extLst>
                    <a:ext uri="{9D8B030D-6E8A-4147-A177-3AD203B41FA5}">
                      <a16:colId xmlns:a16="http://schemas.microsoft.com/office/drawing/2014/main" val="1950593856"/>
                    </a:ext>
                  </a:extLst>
                </a:gridCol>
                <a:gridCol w="101600">
                  <a:extLst>
                    <a:ext uri="{9D8B030D-6E8A-4147-A177-3AD203B41FA5}">
                      <a16:colId xmlns:a16="http://schemas.microsoft.com/office/drawing/2014/main" val="3393412449"/>
                    </a:ext>
                  </a:extLst>
                </a:gridCol>
                <a:gridCol w="101600">
                  <a:extLst>
                    <a:ext uri="{9D8B030D-6E8A-4147-A177-3AD203B41FA5}">
                      <a16:colId xmlns:a16="http://schemas.microsoft.com/office/drawing/2014/main" val="1300342352"/>
                    </a:ext>
                  </a:extLst>
                </a:gridCol>
                <a:gridCol w="101600">
                  <a:extLst>
                    <a:ext uri="{9D8B030D-6E8A-4147-A177-3AD203B41FA5}">
                      <a16:colId xmlns:a16="http://schemas.microsoft.com/office/drawing/2014/main" val="1194925392"/>
                    </a:ext>
                  </a:extLst>
                </a:gridCol>
                <a:gridCol w="101600">
                  <a:extLst>
                    <a:ext uri="{9D8B030D-6E8A-4147-A177-3AD203B41FA5}">
                      <a16:colId xmlns:a16="http://schemas.microsoft.com/office/drawing/2014/main" val="3024785613"/>
                    </a:ext>
                  </a:extLst>
                </a:gridCol>
                <a:gridCol w="101600">
                  <a:extLst>
                    <a:ext uri="{9D8B030D-6E8A-4147-A177-3AD203B41FA5}">
                      <a16:colId xmlns:a16="http://schemas.microsoft.com/office/drawing/2014/main" val="3150019158"/>
                    </a:ext>
                  </a:extLst>
                </a:gridCol>
                <a:gridCol w="101600">
                  <a:extLst>
                    <a:ext uri="{9D8B030D-6E8A-4147-A177-3AD203B41FA5}">
                      <a16:colId xmlns:a16="http://schemas.microsoft.com/office/drawing/2014/main" val="419703603"/>
                    </a:ext>
                  </a:extLst>
                </a:gridCol>
                <a:gridCol w="101600">
                  <a:extLst>
                    <a:ext uri="{9D8B030D-6E8A-4147-A177-3AD203B41FA5}">
                      <a16:colId xmlns:a16="http://schemas.microsoft.com/office/drawing/2014/main" val="2545938341"/>
                    </a:ext>
                  </a:extLst>
                </a:gridCol>
                <a:gridCol w="101600">
                  <a:extLst>
                    <a:ext uri="{9D8B030D-6E8A-4147-A177-3AD203B41FA5}">
                      <a16:colId xmlns:a16="http://schemas.microsoft.com/office/drawing/2014/main" val="1287469585"/>
                    </a:ext>
                  </a:extLst>
                </a:gridCol>
                <a:gridCol w="101600">
                  <a:extLst>
                    <a:ext uri="{9D8B030D-6E8A-4147-A177-3AD203B41FA5}">
                      <a16:colId xmlns:a16="http://schemas.microsoft.com/office/drawing/2014/main" val="871806921"/>
                    </a:ext>
                  </a:extLst>
                </a:gridCol>
                <a:gridCol w="101600">
                  <a:extLst>
                    <a:ext uri="{9D8B030D-6E8A-4147-A177-3AD203B41FA5}">
                      <a16:colId xmlns:a16="http://schemas.microsoft.com/office/drawing/2014/main" val="1108829295"/>
                    </a:ext>
                  </a:extLst>
                </a:gridCol>
                <a:gridCol w="101600">
                  <a:extLst>
                    <a:ext uri="{9D8B030D-6E8A-4147-A177-3AD203B41FA5}">
                      <a16:colId xmlns:a16="http://schemas.microsoft.com/office/drawing/2014/main" val="897308560"/>
                    </a:ext>
                  </a:extLst>
                </a:gridCol>
                <a:gridCol w="101600">
                  <a:extLst>
                    <a:ext uri="{9D8B030D-6E8A-4147-A177-3AD203B41FA5}">
                      <a16:colId xmlns:a16="http://schemas.microsoft.com/office/drawing/2014/main" val="2064812470"/>
                    </a:ext>
                  </a:extLst>
                </a:gridCol>
                <a:gridCol w="101600">
                  <a:extLst>
                    <a:ext uri="{9D8B030D-6E8A-4147-A177-3AD203B41FA5}">
                      <a16:colId xmlns:a16="http://schemas.microsoft.com/office/drawing/2014/main" val="3407271676"/>
                    </a:ext>
                  </a:extLst>
                </a:gridCol>
                <a:gridCol w="101600">
                  <a:extLst>
                    <a:ext uri="{9D8B030D-6E8A-4147-A177-3AD203B41FA5}">
                      <a16:colId xmlns:a16="http://schemas.microsoft.com/office/drawing/2014/main" val="4071487720"/>
                    </a:ext>
                  </a:extLst>
                </a:gridCol>
                <a:gridCol w="101600">
                  <a:extLst>
                    <a:ext uri="{9D8B030D-6E8A-4147-A177-3AD203B41FA5}">
                      <a16:colId xmlns:a16="http://schemas.microsoft.com/office/drawing/2014/main" val="550641986"/>
                    </a:ext>
                  </a:extLst>
                </a:gridCol>
                <a:gridCol w="101600">
                  <a:extLst>
                    <a:ext uri="{9D8B030D-6E8A-4147-A177-3AD203B41FA5}">
                      <a16:colId xmlns:a16="http://schemas.microsoft.com/office/drawing/2014/main" val="3772874886"/>
                    </a:ext>
                  </a:extLst>
                </a:gridCol>
                <a:gridCol w="101600">
                  <a:extLst>
                    <a:ext uri="{9D8B030D-6E8A-4147-A177-3AD203B41FA5}">
                      <a16:colId xmlns:a16="http://schemas.microsoft.com/office/drawing/2014/main" val="1287182727"/>
                    </a:ext>
                  </a:extLst>
                </a:gridCol>
                <a:gridCol w="101600">
                  <a:extLst>
                    <a:ext uri="{9D8B030D-6E8A-4147-A177-3AD203B41FA5}">
                      <a16:colId xmlns:a16="http://schemas.microsoft.com/office/drawing/2014/main" val="3334945289"/>
                    </a:ext>
                  </a:extLst>
                </a:gridCol>
                <a:gridCol w="101600">
                  <a:extLst>
                    <a:ext uri="{9D8B030D-6E8A-4147-A177-3AD203B41FA5}">
                      <a16:colId xmlns:a16="http://schemas.microsoft.com/office/drawing/2014/main" val="1513960327"/>
                    </a:ext>
                  </a:extLst>
                </a:gridCol>
                <a:gridCol w="101600">
                  <a:extLst>
                    <a:ext uri="{9D8B030D-6E8A-4147-A177-3AD203B41FA5}">
                      <a16:colId xmlns:a16="http://schemas.microsoft.com/office/drawing/2014/main" val="133770494"/>
                    </a:ext>
                  </a:extLst>
                </a:gridCol>
                <a:gridCol w="101600">
                  <a:extLst>
                    <a:ext uri="{9D8B030D-6E8A-4147-A177-3AD203B41FA5}">
                      <a16:colId xmlns:a16="http://schemas.microsoft.com/office/drawing/2014/main" val="1900382228"/>
                    </a:ext>
                  </a:extLst>
                </a:gridCol>
              </a:tblGrid>
              <a:tr h="101600">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tc>
                  <a:txBody>
                    <a:bodyPr/>
                    <a:lstStyle/>
                    <a:p>
                      <a:endParaRPr lang="en-US" sz="100"/>
                    </a:p>
                  </a:txBody>
                  <a:tcPr marL="0" marR="0" marT="0" marB="0">
                    <a:solidFill>
                      <a:srgbClr val="00B0F0"/>
                    </a:solidFill>
                  </a:tcPr>
                </a:tc>
                <a:extLst>
                  <a:ext uri="{0D108BD9-81ED-4DB2-BD59-A6C34878D82A}">
                    <a16:rowId xmlns:a16="http://schemas.microsoft.com/office/drawing/2014/main" val="3228128447"/>
                  </a:ext>
                </a:extLst>
              </a:tr>
              <a:tr h="101600">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extLst>
                  <a:ext uri="{0D108BD9-81ED-4DB2-BD59-A6C34878D82A}">
                    <a16:rowId xmlns:a16="http://schemas.microsoft.com/office/drawing/2014/main" val="1950969948"/>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653988684"/>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652911015"/>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78869501"/>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2863977445"/>
                  </a:ext>
                </a:extLst>
              </a:tr>
              <a:tr h="104981">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716398426"/>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837956287"/>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065236046"/>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4208903712"/>
                  </a:ext>
                </a:extLst>
              </a:tr>
            </a:tbl>
          </a:graphicData>
        </a:graphic>
      </p:graphicFrame>
      <p:sp>
        <p:nvSpPr>
          <p:cNvPr id="111" name="TextBox 110">
            <a:extLst>
              <a:ext uri="{FF2B5EF4-FFF2-40B4-BE49-F238E27FC236}">
                <a16:creationId xmlns:a16="http://schemas.microsoft.com/office/drawing/2014/main" id="{3BD4F5B0-1EA1-4CCD-8474-252658A82453}"/>
              </a:ext>
            </a:extLst>
          </p:cNvPr>
          <p:cNvSpPr txBox="1"/>
          <p:nvPr/>
        </p:nvSpPr>
        <p:spPr>
          <a:xfrm>
            <a:off x="8022938" y="3132724"/>
            <a:ext cx="731290" cy="400110"/>
          </a:xfrm>
          <a:prstGeom prst="rect">
            <a:avLst/>
          </a:prstGeom>
          <a:noFill/>
        </p:spPr>
        <p:txBody>
          <a:bodyPr wrap="none" rtlCol="0">
            <a:spAutoFit/>
          </a:bodyPr>
          <a:lstStyle/>
          <a:p>
            <a:r>
              <a:rPr lang="en-US" sz="2000"/>
              <a:t>GPU</a:t>
            </a:r>
            <a:r>
              <a:rPr lang="en-US" sz="2000" baseline="-25000"/>
              <a:t>1</a:t>
            </a:r>
          </a:p>
        </p:txBody>
      </p:sp>
      <p:sp>
        <p:nvSpPr>
          <p:cNvPr id="113" name="Rectangle: Rounded Corners 112">
            <a:extLst>
              <a:ext uri="{FF2B5EF4-FFF2-40B4-BE49-F238E27FC236}">
                <a16:creationId xmlns:a16="http://schemas.microsoft.com/office/drawing/2014/main" id="{F28634E1-47A9-4F47-B032-1173DE089CA9}"/>
              </a:ext>
            </a:extLst>
          </p:cNvPr>
          <p:cNvSpPr/>
          <p:nvPr/>
        </p:nvSpPr>
        <p:spPr>
          <a:xfrm>
            <a:off x="677243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5" name="Rectangle: Rounded Corners 114">
            <a:extLst>
              <a:ext uri="{FF2B5EF4-FFF2-40B4-BE49-F238E27FC236}">
                <a16:creationId xmlns:a16="http://schemas.microsoft.com/office/drawing/2014/main" id="{4A8BB836-AB2E-4A90-B2F1-0F909625EDE5}"/>
              </a:ext>
            </a:extLst>
          </p:cNvPr>
          <p:cNvSpPr/>
          <p:nvPr/>
        </p:nvSpPr>
        <p:spPr>
          <a:xfrm>
            <a:off x="697788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7" name="Rectangle: Rounded Corners 116">
            <a:extLst>
              <a:ext uri="{FF2B5EF4-FFF2-40B4-BE49-F238E27FC236}">
                <a16:creationId xmlns:a16="http://schemas.microsoft.com/office/drawing/2014/main" id="{77716D64-DA09-4BF5-86D3-051FDC6CEE25}"/>
              </a:ext>
            </a:extLst>
          </p:cNvPr>
          <p:cNvSpPr/>
          <p:nvPr/>
        </p:nvSpPr>
        <p:spPr>
          <a:xfrm>
            <a:off x="738879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9" name="Rectangle: Rounded Corners 118">
            <a:extLst>
              <a:ext uri="{FF2B5EF4-FFF2-40B4-BE49-F238E27FC236}">
                <a16:creationId xmlns:a16="http://schemas.microsoft.com/office/drawing/2014/main" id="{242B5808-137A-4F94-9CE5-23529D80EAEB}"/>
              </a:ext>
            </a:extLst>
          </p:cNvPr>
          <p:cNvSpPr/>
          <p:nvPr/>
        </p:nvSpPr>
        <p:spPr>
          <a:xfrm>
            <a:off x="759425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8A8D5490-9A6C-4695-975C-D69CA10EC860}"/>
              </a:ext>
            </a:extLst>
          </p:cNvPr>
          <p:cNvSpPr/>
          <p:nvPr/>
        </p:nvSpPr>
        <p:spPr>
          <a:xfrm>
            <a:off x="779970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3" name="Rectangle: Rounded Corners 122">
            <a:extLst>
              <a:ext uri="{FF2B5EF4-FFF2-40B4-BE49-F238E27FC236}">
                <a16:creationId xmlns:a16="http://schemas.microsoft.com/office/drawing/2014/main" id="{02082FFD-90B5-4772-932E-CBCAA0ACC4CC}"/>
              </a:ext>
            </a:extLst>
          </p:cNvPr>
          <p:cNvSpPr/>
          <p:nvPr/>
        </p:nvSpPr>
        <p:spPr>
          <a:xfrm>
            <a:off x="8005161"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5" name="Rectangle: Rounded Corners 124">
            <a:extLst>
              <a:ext uri="{FF2B5EF4-FFF2-40B4-BE49-F238E27FC236}">
                <a16:creationId xmlns:a16="http://schemas.microsoft.com/office/drawing/2014/main" id="{D10AABCB-3D1F-429A-A876-D599DA19A470}"/>
              </a:ext>
            </a:extLst>
          </p:cNvPr>
          <p:cNvSpPr/>
          <p:nvPr/>
        </p:nvSpPr>
        <p:spPr>
          <a:xfrm>
            <a:off x="8210616"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7" name="Rectangle: Rounded Corners 126">
            <a:extLst>
              <a:ext uri="{FF2B5EF4-FFF2-40B4-BE49-F238E27FC236}">
                <a16:creationId xmlns:a16="http://schemas.microsoft.com/office/drawing/2014/main" id="{1D6CECA5-CE84-4919-92D0-D1381D21380F}"/>
              </a:ext>
            </a:extLst>
          </p:cNvPr>
          <p:cNvSpPr/>
          <p:nvPr/>
        </p:nvSpPr>
        <p:spPr>
          <a:xfrm>
            <a:off x="8416070"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9" name="Rectangle: Rounded Corners 128">
            <a:extLst>
              <a:ext uri="{FF2B5EF4-FFF2-40B4-BE49-F238E27FC236}">
                <a16:creationId xmlns:a16="http://schemas.microsoft.com/office/drawing/2014/main" id="{961DE073-7C2C-497E-972C-509993795BEC}"/>
              </a:ext>
            </a:extLst>
          </p:cNvPr>
          <p:cNvSpPr/>
          <p:nvPr/>
        </p:nvSpPr>
        <p:spPr>
          <a:xfrm>
            <a:off x="862152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1" name="Rectangle: Rounded Corners 130">
            <a:extLst>
              <a:ext uri="{FF2B5EF4-FFF2-40B4-BE49-F238E27FC236}">
                <a16:creationId xmlns:a16="http://schemas.microsoft.com/office/drawing/2014/main" id="{1A4E8F50-4C38-4C74-9966-D8909567E9BA}"/>
              </a:ext>
            </a:extLst>
          </p:cNvPr>
          <p:cNvSpPr/>
          <p:nvPr/>
        </p:nvSpPr>
        <p:spPr>
          <a:xfrm>
            <a:off x="882697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3" name="Rectangle: Rounded Corners 132">
            <a:extLst>
              <a:ext uri="{FF2B5EF4-FFF2-40B4-BE49-F238E27FC236}">
                <a16:creationId xmlns:a16="http://schemas.microsoft.com/office/drawing/2014/main" id="{959773A5-465A-4269-A0D7-ECA74842E58B}"/>
              </a:ext>
            </a:extLst>
          </p:cNvPr>
          <p:cNvSpPr/>
          <p:nvPr/>
        </p:nvSpPr>
        <p:spPr>
          <a:xfrm>
            <a:off x="903243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5" name="Rectangle: Rounded Corners 134">
            <a:extLst>
              <a:ext uri="{FF2B5EF4-FFF2-40B4-BE49-F238E27FC236}">
                <a16:creationId xmlns:a16="http://schemas.microsoft.com/office/drawing/2014/main" id="{E54400EF-C1A9-4BFF-A360-A5C101344F7C}"/>
              </a:ext>
            </a:extLst>
          </p:cNvPr>
          <p:cNvSpPr/>
          <p:nvPr/>
        </p:nvSpPr>
        <p:spPr>
          <a:xfrm>
            <a:off x="923788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7" name="Rectangle: Rounded Corners 136">
            <a:extLst>
              <a:ext uri="{FF2B5EF4-FFF2-40B4-BE49-F238E27FC236}">
                <a16:creationId xmlns:a16="http://schemas.microsoft.com/office/drawing/2014/main" id="{B7210718-C0CA-44FF-9277-819EC9159CBE}"/>
              </a:ext>
            </a:extLst>
          </p:cNvPr>
          <p:cNvSpPr/>
          <p:nvPr/>
        </p:nvSpPr>
        <p:spPr>
          <a:xfrm>
            <a:off x="944334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9" name="Rectangle: Rounded Corners 138">
            <a:extLst>
              <a:ext uri="{FF2B5EF4-FFF2-40B4-BE49-F238E27FC236}">
                <a16:creationId xmlns:a16="http://schemas.microsoft.com/office/drawing/2014/main" id="{C4D8D14B-2D78-45E0-99DF-99873285A470}"/>
              </a:ext>
            </a:extLst>
          </p:cNvPr>
          <p:cNvSpPr/>
          <p:nvPr/>
        </p:nvSpPr>
        <p:spPr>
          <a:xfrm>
            <a:off x="964879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1" name="Rectangle: Rounded Corners 140">
            <a:extLst>
              <a:ext uri="{FF2B5EF4-FFF2-40B4-BE49-F238E27FC236}">
                <a16:creationId xmlns:a16="http://schemas.microsoft.com/office/drawing/2014/main" id="{0F7E70CB-8419-4D31-929F-414F12018DAD}"/>
              </a:ext>
            </a:extLst>
          </p:cNvPr>
          <p:cNvSpPr/>
          <p:nvPr/>
        </p:nvSpPr>
        <p:spPr>
          <a:xfrm>
            <a:off x="985425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3" name="Rectangle: Rounded Corners 142">
            <a:extLst>
              <a:ext uri="{FF2B5EF4-FFF2-40B4-BE49-F238E27FC236}">
                <a16:creationId xmlns:a16="http://schemas.microsoft.com/office/drawing/2014/main" id="{C0DF5399-9116-4531-8176-97FCE3B868C1}"/>
              </a:ext>
            </a:extLst>
          </p:cNvPr>
          <p:cNvSpPr/>
          <p:nvPr/>
        </p:nvSpPr>
        <p:spPr>
          <a:xfrm>
            <a:off x="718334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5" name="TextBox 144">
            <a:extLst>
              <a:ext uri="{FF2B5EF4-FFF2-40B4-BE49-F238E27FC236}">
                <a16:creationId xmlns:a16="http://schemas.microsoft.com/office/drawing/2014/main" id="{3BB0F2C0-AB2F-4513-A302-01E760EB5A6D}"/>
              </a:ext>
            </a:extLst>
          </p:cNvPr>
          <p:cNvSpPr txBox="1"/>
          <p:nvPr/>
        </p:nvSpPr>
        <p:spPr>
          <a:xfrm>
            <a:off x="7708998" y="2396292"/>
            <a:ext cx="1419684" cy="297454"/>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147" name="Arrow: Right 146">
            <a:extLst>
              <a:ext uri="{FF2B5EF4-FFF2-40B4-BE49-F238E27FC236}">
                <a16:creationId xmlns:a16="http://schemas.microsoft.com/office/drawing/2014/main" id="{A33CDDC1-435B-4A59-9340-5A9358AA34C8}"/>
              </a:ext>
            </a:extLst>
          </p:cNvPr>
          <p:cNvSpPr/>
          <p:nvPr/>
        </p:nvSpPr>
        <p:spPr>
          <a:xfrm>
            <a:off x="6500795" y="2530288"/>
            <a:ext cx="192830" cy="153889"/>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3" name="TextBox 152">
            <a:extLst>
              <a:ext uri="{FF2B5EF4-FFF2-40B4-BE49-F238E27FC236}">
                <a16:creationId xmlns:a16="http://schemas.microsoft.com/office/drawing/2014/main" id="{07099056-3F8E-44F4-B9B1-3E8D02EB1010}"/>
              </a:ext>
            </a:extLst>
          </p:cNvPr>
          <p:cNvSpPr txBox="1"/>
          <p:nvPr/>
        </p:nvSpPr>
        <p:spPr>
          <a:xfrm>
            <a:off x="5574259" y="2452602"/>
            <a:ext cx="756233" cy="400110"/>
          </a:xfrm>
          <a:prstGeom prst="rect">
            <a:avLst/>
          </a:prstGeom>
          <a:noFill/>
        </p:spPr>
        <p:txBody>
          <a:bodyPr wrap="none" rtlCol="0">
            <a:spAutoFit/>
          </a:bodyPr>
          <a:lstStyle/>
          <a:p>
            <a:r>
              <a:rPr lang="en-US" sz="2000"/>
              <a:t>Data</a:t>
            </a:r>
            <a:r>
              <a:rPr lang="en-US" sz="2000" baseline="-25000"/>
              <a:t>1</a:t>
            </a:r>
          </a:p>
        </p:txBody>
      </p:sp>
      <p:sp>
        <p:nvSpPr>
          <p:cNvPr id="3" name="Rectangle 2">
            <a:extLst>
              <a:ext uri="{FF2B5EF4-FFF2-40B4-BE49-F238E27FC236}">
                <a16:creationId xmlns:a16="http://schemas.microsoft.com/office/drawing/2014/main" id="{26AB80DB-6E8C-475C-BB7C-8D5A084B8CDC}"/>
              </a:ext>
            </a:extLst>
          </p:cNvPr>
          <p:cNvSpPr/>
          <p:nvPr/>
        </p:nvSpPr>
        <p:spPr>
          <a:xfrm>
            <a:off x="1070985" y="4378858"/>
            <a:ext cx="2199898" cy="2246769"/>
          </a:xfrm>
          <a:prstGeom prst="rect">
            <a:avLst/>
          </a:prstGeom>
        </p:spPr>
        <p:txBody>
          <a:bodyPr wrap="none">
            <a:spAutoFit/>
          </a:bodyPr>
          <a:lstStyle/>
          <a:p>
            <a:pPr marL="342900" indent="-342900">
              <a:buFont typeface="Arial" panose="020B0604020202020204" pitchFamily="34" charset="0"/>
              <a:buChar char="•"/>
            </a:pPr>
            <a:r>
              <a:rPr lang="en-US" sz="2000"/>
              <a:t>FP16 parameter</a:t>
            </a:r>
          </a:p>
          <a:p>
            <a:endParaRPr lang="en-US" sz="2000"/>
          </a:p>
          <a:p>
            <a:endParaRPr lang="en-US" sz="2000"/>
          </a:p>
          <a:p>
            <a:endParaRPr lang="en-US" sz="2000"/>
          </a:p>
          <a:p>
            <a:endParaRPr lang="en-US" sz="2000"/>
          </a:p>
          <a:p>
            <a:endParaRPr lang="en-US" sz="2000"/>
          </a:p>
          <a:p>
            <a:endParaRPr lang="en-US" sz="2000"/>
          </a:p>
        </p:txBody>
      </p:sp>
      <p:sp>
        <p:nvSpPr>
          <p:cNvPr id="2" name="TextBox 1">
            <a:extLst>
              <a:ext uri="{FF2B5EF4-FFF2-40B4-BE49-F238E27FC236}">
                <a16:creationId xmlns:a16="http://schemas.microsoft.com/office/drawing/2014/main" id="{8E20F07C-3F3D-435D-9202-7B7ACA0A9E45}"/>
              </a:ext>
            </a:extLst>
          </p:cNvPr>
          <p:cNvSpPr txBox="1"/>
          <p:nvPr/>
        </p:nvSpPr>
        <p:spPr>
          <a:xfrm>
            <a:off x="9987817" y="2684177"/>
            <a:ext cx="1276055" cy="280398"/>
          </a:xfrm>
          <a:prstGeom prst="rect">
            <a:avLst/>
          </a:prstGeom>
          <a:noFill/>
        </p:spPr>
        <p:txBody>
          <a:bodyPr wrap="none" rtlCol="0">
            <a:spAutoFit/>
          </a:bodyPr>
          <a:lstStyle/>
          <a:p>
            <a:r>
              <a:rPr lang="en-US" sz="1222" b="1"/>
              <a:t>FP16 Parameters</a:t>
            </a:r>
          </a:p>
        </p:txBody>
      </p:sp>
      <p:sp>
        <p:nvSpPr>
          <p:cNvPr id="11" name="TextBox 10">
            <a:extLst>
              <a:ext uri="{FF2B5EF4-FFF2-40B4-BE49-F238E27FC236}">
                <a16:creationId xmlns:a16="http://schemas.microsoft.com/office/drawing/2014/main" id="{EBBC3461-8719-4C1D-A28B-7D6C302048F8}"/>
              </a:ext>
            </a:extLst>
          </p:cNvPr>
          <p:cNvSpPr txBox="1"/>
          <p:nvPr/>
        </p:nvSpPr>
        <p:spPr>
          <a:xfrm>
            <a:off x="4519797" y="2684177"/>
            <a:ext cx="1276055" cy="280398"/>
          </a:xfrm>
          <a:prstGeom prst="rect">
            <a:avLst/>
          </a:prstGeom>
          <a:noFill/>
        </p:spPr>
        <p:txBody>
          <a:bodyPr wrap="none" rtlCol="0">
            <a:spAutoFit/>
          </a:bodyPr>
          <a:lstStyle/>
          <a:p>
            <a:r>
              <a:rPr lang="en-US" sz="1222" b="1"/>
              <a:t>FP16 Parameters</a:t>
            </a:r>
          </a:p>
        </p:txBody>
      </p:sp>
      <p:sp>
        <p:nvSpPr>
          <p:cNvPr id="4" name="Slide Number Placeholder 3">
            <a:extLst>
              <a:ext uri="{FF2B5EF4-FFF2-40B4-BE49-F238E27FC236}">
                <a16:creationId xmlns:a16="http://schemas.microsoft.com/office/drawing/2014/main" id="{2FCC2D83-0ABA-4123-981F-96A6B01226C8}"/>
              </a:ext>
            </a:extLst>
          </p:cNvPr>
          <p:cNvSpPr>
            <a:spLocks noGrp="1"/>
          </p:cNvSpPr>
          <p:nvPr>
            <p:ph type="sldNum" sz="quarter" idx="12"/>
          </p:nvPr>
        </p:nvSpPr>
        <p:spPr/>
        <p:txBody>
          <a:bodyPr/>
          <a:lstStyle/>
          <a:p>
            <a:fld id="{ACB2108F-1277-43B9-9576-ACEA03E5DD41}" type="slidenum">
              <a:rPr lang="en-US" smtClean="0"/>
              <a:t>16</a:t>
            </a:fld>
            <a:endParaRPr lang="en-US"/>
          </a:p>
        </p:txBody>
      </p:sp>
      <p:sp>
        <p:nvSpPr>
          <p:cNvPr id="56" name="Title 1">
            <a:extLst>
              <a:ext uri="{FF2B5EF4-FFF2-40B4-BE49-F238E27FC236}">
                <a16:creationId xmlns:a16="http://schemas.microsoft.com/office/drawing/2014/main" id="{946CE06D-9146-4759-8F60-47CF93C80AD7}"/>
              </a:ext>
            </a:extLst>
          </p:cNvPr>
          <p:cNvSpPr txBox="1">
            <a:spLocks/>
          </p:cNvSpPr>
          <p:nvPr/>
        </p:nvSpPr>
        <p:spPr>
          <a:xfrm>
            <a:off x="838200" y="2766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Understanding Memory Consumption </a:t>
            </a:r>
          </a:p>
        </p:txBody>
      </p:sp>
      <p:sp>
        <p:nvSpPr>
          <p:cNvPr id="6" name="TextBox 5">
            <a:extLst>
              <a:ext uri="{FF2B5EF4-FFF2-40B4-BE49-F238E27FC236}">
                <a16:creationId xmlns:a16="http://schemas.microsoft.com/office/drawing/2014/main" id="{AF6802DC-E4ED-4F81-BC70-BA7059C2120B}"/>
              </a:ext>
            </a:extLst>
          </p:cNvPr>
          <p:cNvSpPr txBox="1"/>
          <p:nvPr/>
        </p:nvSpPr>
        <p:spPr>
          <a:xfrm>
            <a:off x="3917519" y="6412088"/>
            <a:ext cx="4958345" cy="338554"/>
          </a:xfrm>
          <a:prstGeom prst="rect">
            <a:avLst/>
          </a:prstGeom>
          <a:noFill/>
        </p:spPr>
        <p:txBody>
          <a:bodyPr wrap="none" rtlCol="0">
            <a:spAutoFit/>
          </a:bodyPr>
          <a:lstStyle/>
          <a:p>
            <a:r>
              <a:rPr lang="en-US" sz="1600"/>
              <a:t>*</a:t>
            </a:r>
            <a:r>
              <a:rPr lang="en-US" sz="1600">
                <a:hlinkClick r:id="rId2"/>
              </a:rPr>
              <a:t>Mixed Precision Training</a:t>
            </a:r>
            <a:r>
              <a:rPr lang="en-US" sz="1600"/>
              <a:t> (ICLR ‘18) with Adam Optimizer</a:t>
            </a:r>
          </a:p>
        </p:txBody>
      </p:sp>
    </p:spTree>
    <p:extLst>
      <p:ext uri="{BB962C8B-B14F-4D97-AF65-F5344CB8AC3E}">
        <p14:creationId xmlns:p14="http://schemas.microsoft.com/office/powerpoint/2010/main" val="4235974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Arrow: Right 54">
            <a:extLst>
              <a:ext uri="{FF2B5EF4-FFF2-40B4-BE49-F238E27FC236}">
                <a16:creationId xmlns:a16="http://schemas.microsoft.com/office/drawing/2014/main" id="{8621E8C8-EEDC-4EA0-A89D-3ECCF979EEE4}"/>
              </a:ext>
            </a:extLst>
          </p:cNvPr>
          <p:cNvSpPr/>
          <p:nvPr/>
        </p:nvSpPr>
        <p:spPr>
          <a:xfrm>
            <a:off x="1499299" y="2607232"/>
            <a:ext cx="2934869" cy="57862"/>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graphicFrame>
        <p:nvGraphicFramePr>
          <p:cNvPr id="57" name="Table 4">
            <a:extLst>
              <a:ext uri="{FF2B5EF4-FFF2-40B4-BE49-F238E27FC236}">
                <a16:creationId xmlns:a16="http://schemas.microsoft.com/office/drawing/2014/main" id="{13038B12-3D5D-44FF-BB49-74E287EF5EE9}"/>
              </a:ext>
            </a:extLst>
          </p:cNvPr>
          <p:cNvGraphicFramePr>
            <a:graphicFrameLocks noGrp="1"/>
          </p:cNvGraphicFramePr>
          <p:nvPr/>
        </p:nvGraphicFramePr>
        <p:xfrm>
          <a:off x="1342624" y="2803951"/>
          <a:ext cx="3251200" cy="1019381"/>
        </p:xfrm>
        <a:graphic>
          <a:graphicData uri="http://schemas.openxmlformats.org/drawingml/2006/table">
            <a:tbl>
              <a:tblPr>
                <a:tableStyleId>{5C22544A-7EE6-4342-B048-85BDC9FD1C3A}</a:tableStyleId>
              </a:tblPr>
              <a:tblGrid>
                <a:gridCol w="101600">
                  <a:extLst>
                    <a:ext uri="{9D8B030D-6E8A-4147-A177-3AD203B41FA5}">
                      <a16:colId xmlns:a16="http://schemas.microsoft.com/office/drawing/2014/main" val="1674177465"/>
                    </a:ext>
                  </a:extLst>
                </a:gridCol>
                <a:gridCol w="101600">
                  <a:extLst>
                    <a:ext uri="{9D8B030D-6E8A-4147-A177-3AD203B41FA5}">
                      <a16:colId xmlns:a16="http://schemas.microsoft.com/office/drawing/2014/main" val="679696355"/>
                    </a:ext>
                  </a:extLst>
                </a:gridCol>
                <a:gridCol w="101600">
                  <a:extLst>
                    <a:ext uri="{9D8B030D-6E8A-4147-A177-3AD203B41FA5}">
                      <a16:colId xmlns:a16="http://schemas.microsoft.com/office/drawing/2014/main" val="369367662"/>
                    </a:ext>
                  </a:extLst>
                </a:gridCol>
                <a:gridCol w="101600">
                  <a:extLst>
                    <a:ext uri="{9D8B030D-6E8A-4147-A177-3AD203B41FA5}">
                      <a16:colId xmlns:a16="http://schemas.microsoft.com/office/drawing/2014/main" val="3040839966"/>
                    </a:ext>
                  </a:extLst>
                </a:gridCol>
                <a:gridCol w="101600">
                  <a:extLst>
                    <a:ext uri="{9D8B030D-6E8A-4147-A177-3AD203B41FA5}">
                      <a16:colId xmlns:a16="http://schemas.microsoft.com/office/drawing/2014/main" val="1879501497"/>
                    </a:ext>
                  </a:extLst>
                </a:gridCol>
                <a:gridCol w="101600">
                  <a:extLst>
                    <a:ext uri="{9D8B030D-6E8A-4147-A177-3AD203B41FA5}">
                      <a16:colId xmlns:a16="http://schemas.microsoft.com/office/drawing/2014/main" val="584895181"/>
                    </a:ext>
                  </a:extLst>
                </a:gridCol>
                <a:gridCol w="101600">
                  <a:extLst>
                    <a:ext uri="{9D8B030D-6E8A-4147-A177-3AD203B41FA5}">
                      <a16:colId xmlns:a16="http://schemas.microsoft.com/office/drawing/2014/main" val="412747557"/>
                    </a:ext>
                  </a:extLst>
                </a:gridCol>
                <a:gridCol w="101600">
                  <a:extLst>
                    <a:ext uri="{9D8B030D-6E8A-4147-A177-3AD203B41FA5}">
                      <a16:colId xmlns:a16="http://schemas.microsoft.com/office/drawing/2014/main" val="3058117331"/>
                    </a:ext>
                  </a:extLst>
                </a:gridCol>
                <a:gridCol w="101600">
                  <a:extLst>
                    <a:ext uri="{9D8B030D-6E8A-4147-A177-3AD203B41FA5}">
                      <a16:colId xmlns:a16="http://schemas.microsoft.com/office/drawing/2014/main" val="590022139"/>
                    </a:ext>
                  </a:extLst>
                </a:gridCol>
                <a:gridCol w="101600">
                  <a:extLst>
                    <a:ext uri="{9D8B030D-6E8A-4147-A177-3AD203B41FA5}">
                      <a16:colId xmlns:a16="http://schemas.microsoft.com/office/drawing/2014/main" val="3011413094"/>
                    </a:ext>
                  </a:extLst>
                </a:gridCol>
                <a:gridCol w="101600">
                  <a:extLst>
                    <a:ext uri="{9D8B030D-6E8A-4147-A177-3AD203B41FA5}">
                      <a16:colId xmlns:a16="http://schemas.microsoft.com/office/drawing/2014/main" val="1950593856"/>
                    </a:ext>
                  </a:extLst>
                </a:gridCol>
                <a:gridCol w="101600">
                  <a:extLst>
                    <a:ext uri="{9D8B030D-6E8A-4147-A177-3AD203B41FA5}">
                      <a16:colId xmlns:a16="http://schemas.microsoft.com/office/drawing/2014/main" val="3393412449"/>
                    </a:ext>
                  </a:extLst>
                </a:gridCol>
                <a:gridCol w="101600">
                  <a:extLst>
                    <a:ext uri="{9D8B030D-6E8A-4147-A177-3AD203B41FA5}">
                      <a16:colId xmlns:a16="http://schemas.microsoft.com/office/drawing/2014/main" val="1300342352"/>
                    </a:ext>
                  </a:extLst>
                </a:gridCol>
                <a:gridCol w="101600">
                  <a:extLst>
                    <a:ext uri="{9D8B030D-6E8A-4147-A177-3AD203B41FA5}">
                      <a16:colId xmlns:a16="http://schemas.microsoft.com/office/drawing/2014/main" val="1194925392"/>
                    </a:ext>
                  </a:extLst>
                </a:gridCol>
                <a:gridCol w="101600">
                  <a:extLst>
                    <a:ext uri="{9D8B030D-6E8A-4147-A177-3AD203B41FA5}">
                      <a16:colId xmlns:a16="http://schemas.microsoft.com/office/drawing/2014/main" val="3024785613"/>
                    </a:ext>
                  </a:extLst>
                </a:gridCol>
                <a:gridCol w="101600">
                  <a:extLst>
                    <a:ext uri="{9D8B030D-6E8A-4147-A177-3AD203B41FA5}">
                      <a16:colId xmlns:a16="http://schemas.microsoft.com/office/drawing/2014/main" val="3150019158"/>
                    </a:ext>
                  </a:extLst>
                </a:gridCol>
                <a:gridCol w="101600">
                  <a:extLst>
                    <a:ext uri="{9D8B030D-6E8A-4147-A177-3AD203B41FA5}">
                      <a16:colId xmlns:a16="http://schemas.microsoft.com/office/drawing/2014/main" val="419703603"/>
                    </a:ext>
                  </a:extLst>
                </a:gridCol>
                <a:gridCol w="101600">
                  <a:extLst>
                    <a:ext uri="{9D8B030D-6E8A-4147-A177-3AD203B41FA5}">
                      <a16:colId xmlns:a16="http://schemas.microsoft.com/office/drawing/2014/main" val="2545938341"/>
                    </a:ext>
                  </a:extLst>
                </a:gridCol>
                <a:gridCol w="101600">
                  <a:extLst>
                    <a:ext uri="{9D8B030D-6E8A-4147-A177-3AD203B41FA5}">
                      <a16:colId xmlns:a16="http://schemas.microsoft.com/office/drawing/2014/main" val="1287469585"/>
                    </a:ext>
                  </a:extLst>
                </a:gridCol>
                <a:gridCol w="101600">
                  <a:extLst>
                    <a:ext uri="{9D8B030D-6E8A-4147-A177-3AD203B41FA5}">
                      <a16:colId xmlns:a16="http://schemas.microsoft.com/office/drawing/2014/main" val="871806921"/>
                    </a:ext>
                  </a:extLst>
                </a:gridCol>
                <a:gridCol w="101600">
                  <a:extLst>
                    <a:ext uri="{9D8B030D-6E8A-4147-A177-3AD203B41FA5}">
                      <a16:colId xmlns:a16="http://schemas.microsoft.com/office/drawing/2014/main" val="1108829295"/>
                    </a:ext>
                  </a:extLst>
                </a:gridCol>
                <a:gridCol w="101600">
                  <a:extLst>
                    <a:ext uri="{9D8B030D-6E8A-4147-A177-3AD203B41FA5}">
                      <a16:colId xmlns:a16="http://schemas.microsoft.com/office/drawing/2014/main" val="897308560"/>
                    </a:ext>
                  </a:extLst>
                </a:gridCol>
                <a:gridCol w="101600">
                  <a:extLst>
                    <a:ext uri="{9D8B030D-6E8A-4147-A177-3AD203B41FA5}">
                      <a16:colId xmlns:a16="http://schemas.microsoft.com/office/drawing/2014/main" val="2064812470"/>
                    </a:ext>
                  </a:extLst>
                </a:gridCol>
                <a:gridCol w="101600">
                  <a:extLst>
                    <a:ext uri="{9D8B030D-6E8A-4147-A177-3AD203B41FA5}">
                      <a16:colId xmlns:a16="http://schemas.microsoft.com/office/drawing/2014/main" val="3407271676"/>
                    </a:ext>
                  </a:extLst>
                </a:gridCol>
                <a:gridCol w="101600">
                  <a:extLst>
                    <a:ext uri="{9D8B030D-6E8A-4147-A177-3AD203B41FA5}">
                      <a16:colId xmlns:a16="http://schemas.microsoft.com/office/drawing/2014/main" val="4071487720"/>
                    </a:ext>
                  </a:extLst>
                </a:gridCol>
                <a:gridCol w="101600">
                  <a:extLst>
                    <a:ext uri="{9D8B030D-6E8A-4147-A177-3AD203B41FA5}">
                      <a16:colId xmlns:a16="http://schemas.microsoft.com/office/drawing/2014/main" val="550641986"/>
                    </a:ext>
                  </a:extLst>
                </a:gridCol>
                <a:gridCol w="101600">
                  <a:extLst>
                    <a:ext uri="{9D8B030D-6E8A-4147-A177-3AD203B41FA5}">
                      <a16:colId xmlns:a16="http://schemas.microsoft.com/office/drawing/2014/main" val="3772874886"/>
                    </a:ext>
                  </a:extLst>
                </a:gridCol>
                <a:gridCol w="101600">
                  <a:extLst>
                    <a:ext uri="{9D8B030D-6E8A-4147-A177-3AD203B41FA5}">
                      <a16:colId xmlns:a16="http://schemas.microsoft.com/office/drawing/2014/main" val="1287182727"/>
                    </a:ext>
                  </a:extLst>
                </a:gridCol>
                <a:gridCol w="101600">
                  <a:extLst>
                    <a:ext uri="{9D8B030D-6E8A-4147-A177-3AD203B41FA5}">
                      <a16:colId xmlns:a16="http://schemas.microsoft.com/office/drawing/2014/main" val="3334945289"/>
                    </a:ext>
                  </a:extLst>
                </a:gridCol>
                <a:gridCol w="101600">
                  <a:extLst>
                    <a:ext uri="{9D8B030D-6E8A-4147-A177-3AD203B41FA5}">
                      <a16:colId xmlns:a16="http://schemas.microsoft.com/office/drawing/2014/main" val="1513960327"/>
                    </a:ext>
                  </a:extLst>
                </a:gridCol>
                <a:gridCol w="101600">
                  <a:extLst>
                    <a:ext uri="{9D8B030D-6E8A-4147-A177-3AD203B41FA5}">
                      <a16:colId xmlns:a16="http://schemas.microsoft.com/office/drawing/2014/main" val="133770494"/>
                    </a:ext>
                  </a:extLst>
                </a:gridCol>
                <a:gridCol w="101600">
                  <a:extLst>
                    <a:ext uri="{9D8B030D-6E8A-4147-A177-3AD203B41FA5}">
                      <a16:colId xmlns:a16="http://schemas.microsoft.com/office/drawing/2014/main" val="1900382228"/>
                    </a:ext>
                  </a:extLst>
                </a:gridCol>
              </a:tblGrid>
              <a:tr h="101600">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extLst>
                  <a:ext uri="{0D108BD9-81ED-4DB2-BD59-A6C34878D82A}">
                    <a16:rowId xmlns:a16="http://schemas.microsoft.com/office/drawing/2014/main" val="3228128447"/>
                  </a:ext>
                </a:extLst>
              </a:tr>
              <a:tr h="101600">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extLst>
                  <a:ext uri="{0D108BD9-81ED-4DB2-BD59-A6C34878D82A}">
                    <a16:rowId xmlns:a16="http://schemas.microsoft.com/office/drawing/2014/main" val="1950969948"/>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653988684"/>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652911015"/>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78869501"/>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2863977445"/>
                  </a:ext>
                </a:extLst>
              </a:tr>
              <a:tr h="104981">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716398426"/>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837956287"/>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065236046"/>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4208903712"/>
                  </a:ext>
                </a:extLst>
              </a:tr>
            </a:tbl>
          </a:graphicData>
        </a:graphic>
      </p:graphicFrame>
      <p:sp>
        <p:nvSpPr>
          <p:cNvPr id="59" name="TextBox 58">
            <a:extLst>
              <a:ext uri="{FF2B5EF4-FFF2-40B4-BE49-F238E27FC236}">
                <a16:creationId xmlns:a16="http://schemas.microsoft.com/office/drawing/2014/main" id="{9EB4DBE6-33C5-4808-B8B9-864E8DB89758}"/>
              </a:ext>
            </a:extLst>
          </p:cNvPr>
          <p:cNvSpPr txBox="1"/>
          <p:nvPr/>
        </p:nvSpPr>
        <p:spPr>
          <a:xfrm>
            <a:off x="2593128" y="3132724"/>
            <a:ext cx="731290" cy="400110"/>
          </a:xfrm>
          <a:prstGeom prst="rect">
            <a:avLst/>
          </a:prstGeom>
          <a:noFill/>
        </p:spPr>
        <p:txBody>
          <a:bodyPr wrap="none" rtlCol="0">
            <a:spAutoFit/>
          </a:bodyPr>
          <a:lstStyle/>
          <a:p>
            <a:r>
              <a:rPr lang="en-US" sz="2000"/>
              <a:t>GPU</a:t>
            </a:r>
            <a:r>
              <a:rPr lang="en-US" sz="2000" baseline="-25000"/>
              <a:t>0</a:t>
            </a:r>
          </a:p>
        </p:txBody>
      </p:sp>
      <p:graphicFrame>
        <p:nvGraphicFramePr>
          <p:cNvPr id="61" name="Table 4">
            <a:extLst>
              <a:ext uri="{FF2B5EF4-FFF2-40B4-BE49-F238E27FC236}">
                <a16:creationId xmlns:a16="http://schemas.microsoft.com/office/drawing/2014/main" id="{F1F61029-DFCB-411C-8733-88830A9BD194}"/>
              </a:ext>
            </a:extLst>
          </p:cNvPr>
          <p:cNvGraphicFramePr>
            <a:graphicFrameLocks noGrp="1"/>
          </p:cNvGraphicFramePr>
          <p:nvPr/>
        </p:nvGraphicFramePr>
        <p:xfrm>
          <a:off x="185481" y="2292387"/>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472907501"/>
                  </a:ext>
                </a:extLst>
              </a:tr>
            </a:tbl>
          </a:graphicData>
        </a:graphic>
      </p:graphicFrame>
      <p:sp>
        <p:nvSpPr>
          <p:cNvPr id="63" name="TextBox 62">
            <a:extLst>
              <a:ext uri="{FF2B5EF4-FFF2-40B4-BE49-F238E27FC236}">
                <a16:creationId xmlns:a16="http://schemas.microsoft.com/office/drawing/2014/main" id="{3D8A248F-0A4A-4D3C-9191-A997E74B7CED}"/>
              </a:ext>
            </a:extLst>
          </p:cNvPr>
          <p:cNvSpPr txBox="1"/>
          <p:nvPr/>
        </p:nvSpPr>
        <p:spPr>
          <a:xfrm>
            <a:off x="212387" y="2479135"/>
            <a:ext cx="756233" cy="400110"/>
          </a:xfrm>
          <a:prstGeom prst="rect">
            <a:avLst/>
          </a:prstGeom>
          <a:noFill/>
        </p:spPr>
        <p:txBody>
          <a:bodyPr wrap="none" rtlCol="0">
            <a:spAutoFit/>
          </a:bodyPr>
          <a:lstStyle/>
          <a:p>
            <a:r>
              <a:rPr lang="en-US" sz="2000"/>
              <a:t>Data</a:t>
            </a:r>
            <a:r>
              <a:rPr lang="en-US" sz="2000" baseline="-25000"/>
              <a:t>0</a:t>
            </a:r>
          </a:p>
        </p:txBody>
      </p:sp>
      <p:sp>
        <p:nvSpPr>
          <p:cNvPr id="65" name="Rectangle: Rounded Corners 64">
            <a:extLst>
              <a:ext uri="{FF2B5EF4-FFF2-40B4-BE49-F238E27FC236}">
                <a16:creationId xmlns:a16="http://schemas.microsoft.com/office/drawing/2014/main" id="{E566033A-4D00-437E-B158-CBA9AAF01FBB}"/>
              </a:ext>
            </a:extLst>
          </p:cNvPr>
          <p:cNvSpPr/>
          <p:nvPr/>
        </p:nvSpPr>
        <p:spPr>
          <a:xfrm>
            <a:off x="134262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7" name="Rectangle: Rounded Corners 66">
            <a:extLst>
              <a:ext uri="{FF2B5EF4-FFF2-40B4-BE49-F238E27FC236}">
                <a16:creationId xmlns:a16="http://schemas.microsoft.com/office/drawing/2014/main" id="{143E93AB-35DA-4E71-BA0C-A63E1E7AE567}"/>
              </a:ext>
            </a:extLst>
          </p:cNvPr>
          <p:cNvSpPr/>
          <p:nvPr/>
        </p:nvSpPr>
        <p:spPr>
          <a:xfrm>
            <a:off x="154807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9" name="Rectangle: Rounded Corners 68">
            <a:extLst>
              <a:ext uri="{FF2B5EF4-FFF2-40B4-BE49-F238E27FC236}">
                <a16:creationId xmlns:a16="http://schemas.microsoft.com/office/drawing/2014/main" id="{FC68FDCB-E216-4C1A-B9E8-118AC764DDB2}"/>
              </a:ext>
            </a:extLst>
          </p:cNvPr>
          <p:cNvSpPr/>
          <p:nvPr/>
        </p:nvSpPr>
        <p:spPr>
          <a:xfrm>
            <a:off x="195898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1" name="Rectangle: Rounded Corners 70">
            <a:extLst>
              <a:ext uri="{FF2B5EF4-FFF2-40B4-BE49-F238E27FC236}">
                <a16:creationId xmlns:a16="http://schemas.microsoft.com/office/drawing/2014/main" id="{D2988A7E-A1B1-48B0-ADA6-9FC37804C66B}"/>
              </a:ext>
            </a:extLst>
          </p:cNvPr>
          <p:cNvSpPr/>
          <p:nvPr/>
        </p:nvSpPr>
        <p:spPr>
          <a:xfrm>
            <a:off x="216444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3" name="Rectangle: Rounded Corners 72">
            <a:extLst>
              <a:ext uri="{FF2B5EF4-FFF2-40B4-BE49-F238E27FC236}">
                <a16:creationId xmlns:a16="http://schemas.microsoft.com/office/drawing/2014/main" id="{F1EA9622-D704-43B2-8EB7-C4519547A395}"/>
              </a:ext>
            </a:extLst>
          </p:cNvPr>
          <p:cNvSpPr/>
          <p:nvPr/>
        </p:nvSpPr>
        <p:spPr>
          <a:xfrm>
            <a:off x="236989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5" name="Rectangle: Rounded Corners 74">
            <a:extLst>
              <a:ext uri="{FF2B5EF4-FFF2-40B4-BE49-F238E27FC236}">
                <a16:creationId xmlns:a16="http://schemas.microsoft.com/office/drawing/2014/main" id="{B239BED4-9C48-404F-9B99-ACD01B43AAAE}"/>
              </a:ext>
            </a:extLst>
          </p:cNvPr>
          <p:cNvSpPr/>
          <p:nvPr/>
        </p:nvSpPr>
        <p:spPr>
          <a:xfrm>
            <a:off x="2575351"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7" name="Rectangle: Rounded Corners 76">
            <a:extLst>
              <a:ext uri="{FF2B5EF4-FFF2-40B4-BE49-F238E27FC236}">
                <a16:creationId xmlns:a16="http://schemas.microsoft.com/office/drawing/2014/main" id="{C2E83B30-606C-458F-9B4A-CF7FA111A6E4}"/>
              </a:ext>
            </a:extLst>
          </p:cNvPr>
          <p:cNvSpPr/>
          <p:nvPr/>
        </p:nvSpPr>
        <p:spPr>
          <a:xfrm>
            <a:off x="2780806"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9" name="Rectangle: Rounded Corners 78">
            <a:extLst>
              <a:ext uri="{FF2B5EF4-FFF2-40B4-BE49-F238E27FC236}">
                <a16:creationId xmlns:a16="http://schemas.microsoft.com/office/drawing/2014/main" id="{C7411EFC-CD23-4C12-BCA8-3573104262A5}"/>
              </a:ext>
            </a:extLst>
          </p:cNvPr>
          <p:cNvSpPr/>
          <p:nvPr/>
        </p:nvSpPr>
        <p:spPr>
          <a:xfrm>
            <a:off x="2986260"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1" name="Rectangle: Rounded Corners 80">
            <a:extLst>
              <a:ext uri="{FF2B5EF4-FFF2-40B4-BE49-F238E27FC236}">
                <a16:creationId xmlns:a16="http://schemas.microsoft.com/office/drawing/2014/main" id="{1C60EA4D-5380-4E96-9CAA-43664281DCF5}"/>
              </a:ext>
            </a:extLst>
          </p:cNvPr>
          <p:cNvSpPr/>
          <p:nvPr/>
        </p:nvSpPr>
        <p:spPr>
          <a:xfrm>
            <a:off x="319171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3" name="Rectangle: Rounded Corners 82">
            <a:extLst>
              <a:ext uri="{FF2B5EF4-FFF2-40B4-BE49-F238E27FC236}">
                <a16:creationId xmlns:a16="http://schemas.microsoft.com/office/drawing/2014/main" id="{509E9AD3-DC17-4D5F-88E4-AFE25C803394}"/>
              </a:ext>
            </a:extLst>
          </p:cNvPr>
          <p:cNvSpPr/>
          <p:nvPr/>
        </p:nvSpPr>
        <p:spPr>
          <a:xfrm>
            <a:off x="339716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5" name="Rectangle: Rounded Corners 84">
            <a:extLst>
              <a:ext uri="{FF2B5EF4-FFF2-40B4-BE49-F238E27FC236}">
                <a16:creationId xmlns:a16="http://schemas.microsoft.com/office/drawing/2014/main" id="{9A6F87EE-5B84-49D0-A0A6-4FDB20A0CF1C}"/>
              </a:ext>
            </a:extLst>
          </p:cNvPr>
          <p:cNvSpPr/>
          <p:nvPr/>
        </p:nvSpPr>
        <p:spPr>
          <a:xfrm>
            <a:off x="360262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7" name="Rectangle: Rounded Corners 86">
            <a:extLst>
              <a:ext uri="{FF2B5EF4-FFF2-40B4-BE49-F238E27FC236}">
                <a16:creationId xmlns:a16="http://schemas.microsoft.com/office/drawing/2014/main" id="{837F56D3-13D9-495F-827D-2CEBB9B0F946}"/>
              </a:ext>
            </a:extLst>
          </p:cNvPr>
          <p:cNvSpPr/>
          <p:nvPr/>
        </p:nvSpPr>
        <p:spPr>
          <a:xfrm>
            <a:off x="380807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9" name="Rectangle: Rounded Corners 88">
            <a:extLst>
              <a:ext uri="{FF2B5EF4-FFF2-40B4-BE49-F238E27FC236}">
                <a16:creationId xmlns:a16="http://schemas.microsoft.com/office/drawing/2014/main" id="{210D9A33-67C2-499B-AB35-67AED7BAB4C8}"/>
              </a:ext>
            </a:extLst>
          </p:cNvPr>
          <p:cNvSpPr/>
          <p:nvPr/>
        </p:nvSpPr>
        <p:spPr>
          <a:xfrm>
            <a:off x="401353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1" name="Rectangle: Rounded Corners 90">
            <a:extLst>
              <a:ext uri="{FF2B5EF4-FFF2-40B4-BE49-F238E27FC236}">
                <a16:creationId xmlns:a16="http://schemas.microsoft.com/office/drawing/2014/main" id="{046BDFFB-545D-4B8E-AE3B-923162C9D629}"/>
              </a:ext>
            </a:extLst>
          </p:cNvPr>
          <p:cNvSpPr/>
          <p:nvPr/>
        </p:nvSpPr>
        <p:spPr>
          <a:xfrm>
            <a:off x="421898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3" name="Rectangle: Rounded Corners 92">
            <a:extLst>
              <a:ext uri="{FF2B5EF4-FFF2-40B4-BE49-F238E27FC236}">
                <a16:creationId xmlns:a16="http://schemas.microsoft.com/office/drawing/2014/main" id="{C7D66791-89B9-4CC7-BCD0-5E7C8027BC25}"/>
              </a:ext>
            </a:extLst>
          </p:cNvPr>
          <p:cNvSpPr/>
          <p:nvPr/>
        </p:nvSpPr>
        <p:spPr>
          <a:xfrm>
            <a:off x="442444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5" name="Rectangle: Rounded Corners 94">
            <a:extLst>
              <a:ext uri="{FF2B5EF4-FFF2-40B4-BE49-F238E27FC236}">
                <a16:creationId xmlns:a16="http://schemas.microsoft.com/office/drawing/2014/main" id="{EFD03532-4381-449E-8818-EA8C1F3CD8F4}"/>
              </a:ext>
            </a:extLst>
          </p:cNvPr>
          <p:cNvSpPr/>
          <p:nvPr/>
        </p:nvSpPr>
        <p:spPr>
          <a:xfrm>
            <a:off x="175353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7" name="TextBox 96">
            <a:extLst>
              <a:ext uri="{FF2B5EF4-FFF2-40B4-BE49-F238E27FC236}">
                <a16:creationId xmlns:a16="http://schemas.microsoft.com/office/drawing/2014/main" id="{899FA1FA-3086-4C53-8E9A-E1BD52AFB8CA}"/>
              </a:ext>
            </a:extLst>
          </p:cNvPr>
          <p:cNvSpPr txBox="1"/>
          <p:nvPr/>
        </p:nvSpPr>
        <p:spPr>
          <a:xfrm>
            <a:off x="2279188" y="2396292"/>
            <a:ext cx="1419684" cy="297454"/>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99" name="Arrow: Right 98">
            <a:extLst>
              <a:ext uri="{FF2B5EF4-FFF2-40B4-BE49-F238E27FC236}">
                <a16:creationId xmlns:a16="http://schemas.microsoft.com/office/drawing/2014/main" id="{0174A105-FE2E-4B14-80E3-50D663DAF065}"/>
              </a:ext>
            </a:extLst>
          </p:cNvPr>
          <p:cNvSpPr/>
          <p:nvPr/>
        </p:nvSpPr>
        <p:spPr>
          <a:xfrm>
            <a:off x="1070985" y="2530288"/>
            <a:ext cx="192830" cy="153889"/>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aphicFrame>
        <p:nvGraphicFramePr>
          <p:cNvPr id="105" name="Table 4">
            <a:extLst>
              <a:ext uri="{FF2B5EF4-FFF2-40B4-BE49-F238E27FC236}">
                <a16:creationId xmlns:a16="http://schemas.microsoft.com/office/drawing/2014/main" id="{C8B020F2-AB00-4AA0-BC2E-B3B8ADF7D4D4}"/>
              </a:ext>
            </a:extLst>
          </p:cNvPr>
          <p:cNvGraphicFramePr>
            <a:graphicFrameLocks noGrp="1"/>
          </p:cNvGraphicFramePr>
          <p:nvPr/>
        </p:nvGraphicFramePr>
        <p:xfrm>
          <a:off x="5560519" y="2319206"/>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472907501"/>
                  </a:ext>
                </a:extLst>
              </a:tr>
            </a:tbl>
          </a:graphicData>
        </a:graphic>
      </p:graphicFrame>
      <p:sp>
        <p:nvSpPr>
          <p:cNvPr id="107" name="Arrow: Right 106">
            <a:extLst>
              <a:ext uri="{FF2B5EF4-FFF2-40B4-BE49-F238E27FC236}">
                <a16:creationId xmlns:a16="http://schemas.microsoft.com/office/drawing/2014/main" id="{49DB7914-172E-418B-AE5B-B00A8F6070F4}"/>
              </a:ext>
            </a:extLst>
          </p:cNvPr>
          <p:cNvSpPr/>
          <p:nvPr/>
        </p:nvSpPr>
        <p:spPr>
          <a:xfrm>
            <a:off x="6929109" y="2607232"/>
            <a:ext cx="2934869" cy="57862"/>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graphicFrame>
        <p:nvGraphicFramePr>
          <p:cNvPr id="109" name="Table 4">
            <a:extLst>
              <a:ext uri="{FF2B5EF4-FFF2-40B4-BE49-F238E27FC236}">
                <a16:creationId xmlns:a16="http://schemas.microsoft.com/office/drawing/2014/main" id="{475C5818-0231-4230-A0B8-FFD3A4958054}"/>
              </a:ext>
            </a:extLst>
          </p:cNvPr>
          <p:cNvGraphicFramePr>
            <a:graphicFrameLocks noGrp="1"/>
          </p:cNvGraphicFramePr>
          <p:nvPr/>
        </p:nvGraphicFramePr>
        <p:xfrm>
          <a:off x="6772434" y="2803951"/>
          <a:ext cx="3251200" cy="1019381"/>
        </p:xfrm>
        <a:graphic>
          <a:graphicData uri="http://schemas.openxmlformats.org/drawingml/2006/table">
            <a:tbl>
              <a:tblPr>
                <a:tableStyleId>{5C22544A-7EE6-4342-B048-85BDC9FD1C3A}</a:tableStyleId>
              </a:tblPr>
              <a:tblGrid>
                <a:gridCol w="101600">
                  <a:extLst>
                    <a:ext uri="{9D8B030D-6E8A-4147-A177-3AD203B41FA5}">
                      <a16:colId xmlns:a16="http://schemas.microsoft.com/office/drawing/2014/main" val="1674177465"/>
                    </a:ext>
                  </a:extLst>
                </a:gridCol>
                <a:gridCol w="101600">
                  <a:extLst>
                    <a:ext uri="{9D8B030D-6E8A-4147-A177-3AD203B41FA5}">
                      <a16:colId xmlns:a16="http://schemas.microsoft.com/office/drawing/2014/main" val="679696355"/>
                    </a:ext>
                  </a:extLst>
                </a:gridCol>
                <a:gridCol w="101600">
                  <a:extLst>
                    <a:ext uri="{9D8B030D-6E8A-4147-A177-3AD203B41FA5}">
                      <a16:colId xmlns:a16="http://schemas.microsoft.com/office/drawing/2014/main" val="369367662"/>
                    </a:ext>
                  </a:extLst>
                </a:gridCol>
                <a:gridCol w="101600">
                  <a:extLst>
                    <a:ext uri="{9D8B030D-6E8A-4147-A177-3AD203B41FA5}">
                      <a16:colId xmlns:a16="http://schemas.microsoft.com/office/drawing/2014/main" val="3040839966"/>
                    </a:ext>
                  </a:extLst>
                </a:gridCol>
                <a:gridCol w="101600">
                  <a:extLst>
                    <a:ext uri="{9D8B030D-6E8A-4147-A177-3AD203B41FA5}">
                      <a16:colId xmlns:a16="http://schemas.microsoft.com/office/drawing/2014/main" val="1879501497"/>
                    </a:ext>
                  </a:extLst>
                </a:gridCol>
                <a:gridCol w="101600">
                  <a:extLst>
                    <a:ext uri="{9D8B030D-6E8A-4147-A177-3AD203B41FA5}">
                      <a16:colId xmlns:a16="http://schemas.microsoft.com/office/drawing/2014/main" val="584895181"/>
                    </a:ext>
                  </a:extLst>
                </a:gridCol>
                <a:gridCol w="101600">
                  <a:extLst>
                    <a:ext uri="{9D8B030D-6E8A-4147-A177-3AD203B41FA5}">
                      <a16:colId xmlns:a16="http://schemas.microsoft.com/office/drawing/2014/main" val="412747557"/>
                    </a:ext>
                  </a:extLst>
                </a:gridCol>
                <a:gridCol w="101600">
                  <a:extLst>
                    <a:ext uri="{9D8B030D-6E8A-4147-A177-3AD203B41FA5}">
                      <a16:colId xmlns:a16="http://schemas.microsoft.com/office/drawing/2014/main" val="3058117331"/>
                    </a:ext>
                  </a:extLst>
                </a:gridCol>
                <a:gridCol w="101600">
                  <a:extLst>
                    <a:ext uri="{9D8B030D-6E8A-4147-A177-3AD203B41FA5}">
                      <a16:colId xmlns:a16="http://schemas.microsoft.com/office/drawing/2014/main" val="590022139"/>
                    </a:ext>
                  </a:extLst>
                </a:gridCol>
                <a:gridCol w="101600">
                  <a:extLst>
                    <a:ext uri="{9D8B030D-6E8A-4147-A177-3AD203B41FA5}">
                      <a16:colId xmlns:a16="http://schemas.microsoft.com/office/drawing/2014/main" val="3011413094"/>
                    </a:ext>
                  </a:extLst>
                </a:gridCol>
                <a:gridCol w="101600">
                  <a:extLst>
                    <a:ext uri="{9D8B030D-6E8A-4147-A177-3AD203B41FA5}">
                      <a16:colId xmlns:a16="http://schemas.microsoft.com/office/drawing/2014/main" val="1950593856"/>
                    </a:ext>
                  </a:extLst>
                </a:gridCol>
                <a:gridCol w="101600">
                  <a:extLst>
                    <a:ext uri="{9D8B030D-6E8A-4147-A177-3AD203B41FA5}">
                      <a16:colId xmlns:a16="http://schemas.microsoft.com/office/drawing/2014/main" val="3393412449"/>
                    </a:ext>
                  </a:extLst>
                </a:gridCol>
                <a:gridCol w="101600">
                  <a:extLst>
                    <a:ext uri="{9D8B030D-6E8A-4147-A177-3AD203B41FA5}">
                      <a16:colId xmlns:a16="http://schemas.microsoft.com/office/drawing/2014/main" val="1300342352"/>
                    </a:ext>
                  </a:extLst>
                </a:gridCol>
                <a:gridCol w="101600">
                  <a:extLst>
                    <a:ext uri="{9D8B030D-6E8A-4147-A177-3AD203B41FA5}">
                      <a16:colId xmlns:a16="http://schemas.microsoft.com/office/drawing/2014/main" val="1194925392"/>
                    </a:ext>
                  </a:extLst>
                </a:gridCol>
                <a:gridCol w="101600">
                  <a:extLst>
                    <a:ext uri="{9D8B030D-6E8A-4147-A177-3AD203B41FA5}">
                      <a16:colId xmlns:a16="http://schemas.microsoft.com/office/drawing/2014/main" val="3024785613"/>
                    </a:ext>
                  </a:extLst>
                </a:gridCol>
                <a:gridCol w="101600">
                  <a:extLst>
                    <a:ext uri="{9D8B030D-6E8A-4147-A177-3AD203B41FA5}">
                      <a16:colId xmlns:a16="http://schemas.microsoft.com/office/drawing/2014/main" val="3150019158"/>
                    </a:ext>
                  </a:extLst>
                </a:gridCol>
                <a:gridCol w="101600">
                  <a:extLst>
                    <a:ext uri="{9D8B030D-6E8A-4147-A177-3AD203B41FA5}">
                      <a16:colId xmlns:a16="http://schemas.microsoft.com/office/drawing/2014/main" val="419703603"/>
                    </a:ext>
                  </a:extLst>
                </a:gridCol>
                <a:gridCol w="101600">
                  <a:extLst>
                    <a:ext uri="{9D8B030D-6E8A-4147-A177-3AD203B41FA5}">
                      <a16:colId xmlns:a16="http://schemas.microsoft.com/office/drawing/2014/main" val="2545938341"/>
                    </a:ext>
                  </a:extLst>
                </a:gridCol>
                <a:gridCol w="101600">
                  <a:extLst>
                    <a:ext uri="{9D8B030D-6E8A-4147-A177-3AD203B41FA5}">
                      <a16:colId xmlns:a16="http://schemas.microsoft.com/office/drawing/2014/main" val="1287469585"/>
                    </a:ext>
                  </a:extLst>
                </a:gridCol>
                <a:gridCol w="101600">
                  <a:extLst>
                    <a:ext uri="{9D8B030D-6E8A-4147-A177-3AD203B41FA5}">
                      <a16:colId xmlns:a16="http://schemas.microsoft.com/office/drawing/2014/main" val="871806921"/>
                    </a:ext>
                  </a:extLst>
                </a:gridCol>
                <a:gridCol w="101600">
                  <a:extLst>
                    <a:ext uri="{9D8B030D-6E8A-4147-A177-3AD203B41FA5}">
                      <a16:colId xmlns:a16="http://schemas.microsoft.com/office/drawing/2014/main" val="1108829295"/>
                    </a:ext>
                  </a:extLst>
                </a:gridCol>
                <a:gridCol w="101600">
                  <a:extLst>
                    <a:ext uri="{9D8B030D-6E8A-4147-A177-3AD203B41FA5}">
                      <a16:colId xmlns:a16="http://schemas.microsoft.com/office/drawing/2014/main" val="897308560"/>
                    </a:ext>
                  </a:extLst>
                </a:gridCol>
                <a:gridCol w="101600">
                  <a:extLst>
                    <a:ext uri="{9D8B030D-6E8A-4147-A177-3AD203B41FA5}">
                      <a16:colId xmlns:a16="http://schemas.microsoft.com/office/drawing/2014/main" val="2064812470"/>
                    </a:ext>
                  </a:extLst>
                </a:gridCol>
                <a:gridCol w="101600">
                  <a:extLst>
                    <a:ext uri="{9D8B030D-6E8A-4147-A177-3AD203B41FA5}">
                      <a16:colId xmlns:a16="http://schemas.microsoft.com/office/drawing/2014/main" val="3407271676"/>
                    </a:ext>
                  </a:extLst>
                </a:gridCol>
                <a:gridCol w="101600">
                  <a:extLst>
                    <a:ext uri="{9D8B030D-6E8A-4147-A177-3AD203B41FA5}">
                      <a16:colId xmlns:a16="http://schemas.microsoft.com/office/drawing/2014/main" val="4071487720"/>
                    </a:ext>
                  </a:extLst>
                </a:gridCol>
                <a:gridCol w="101600">
                  <a:extLst>
                    <a:ext uri="{9D8B030D-6E8A-4147-A177-3AD203B41FA5}">
                      <a16:colId xmlns:a16="http://schemas.microsoft.com/office/drawing/2014/main" val="550641986"/>
                    </a:ext>
                  </a:extLst>
                </a:gridCol>
                <a:gridCol w="101600">
                  <a:extLst>
                    <a:ext uri="{9D8B030D-6E8A-4147-A177-3AD203B41FA5}">
                      <a16:colId xmlns:a16="http://schemas.microsoft.com/office/drawing/2014/main" val="3772874886"/>
                    </a:ext>
                  </a:extLst>
                </a:gridCol>
                <a:gridCol w="101600">
                  <a:extLst>
                    <a:ext uri="{9D8B030D-6E8A-4147-A177-3AD203B41FA5}">
                      <a16:colId xmlns:a16="http://schemas.microsoft.com/office/drawing/2014/main" val="1287182727"/>
                    </a:ext>
                  </a:extLst>
                </a:gridCol>
                <a:gridCol w="101600">
                  <a:extLst>
                    <a:ext uri="{9D8B030D-6E8A-4147-A177-3AD203B41FA5}">
                      <a16:colId xmlns:a16="http://schemas.microsoft.com/office/drawing/2014/main" val="3334945289"/>
                    </a:ext>
                  </a:extLst>
                </a:gridCol>
                <a:gridCol w="101600">
                  <a:extLst>
                    <a:ext uri="{9D8B030D-6E8A-4147-A177-3AD203B41FA5}">
                      <a16:colId xmlns:a16="http://schemas.microsoft.com/office/drawing/2014/main" val="1513960327"/>
                    </a:ext>
                  </a:extLst>
                </a:gridCol>
                <a:gridCol w="101600">
                  <a:extLst>
                    <a:ext uri="{9D8B030D-6E8A-4147-A177-3AD203B41FA5}">
                      <a16:colId xmlns:a16="http://schemas.microsoft.com/office/drawing/2014/main" val="133770494"/>
                    </a:ext>
                  </a:extLst>
                </a:gridCol>
                <a:gridCol w="101600">
                  <a:extLst>
                    <a:ext uri="{9D8B030D-6E8A-4147-A177-3AD203B41FA5}">
                      <a16:colId xmlns:a16="http://schemas.microsoft.com/office/drawing/2014/main" val="1900382228"/>
                    </a:ext>
                  </a:extLst>
                </a:gridCol>
              </a:tblGrid>
              <a:tr h="101600">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extLst>
                  <a:ext uri="{0D108BD9-81ED-4DB2-BD59-A6C34878D82A}">
                    <a16:rowId xmlns:a16="http://schemas.microsoft.com/office/drawing/2014/main" val="3228128447"/>
                  </a:ext>
                </a:extLst>
              </a:tr>
              <a:tr h="101600">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tc>
                  <a:txBody>
                    <a:bodyPr/>
                    <a:lstStyle/>
                    <a:p>
                      <a:endParaRPr lang="en-US" sz="100"/>
                    </a:p>
                  </a:txBody>
                  <a:tcPr marL="0" marR="0" marT="0" marB="0">
                    <a:solidFill>
                      <a:srgbClr val="FFC000"/>
                    </a:solidFill>
                  </a:tcPr>
                </a:tc>
                <a:extLst>
                  <a:ext uri="{0D108BD9-81ED-4DB2-BD59-A6C34878D82A}">
                    <a16:rowId xmlns:a16="http://schemas.microsoft.com/office/drawing/2014/main" val="1950969948"/>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653988684"/>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652911015"/>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78869501"/>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2863977445"/>
                  </a:ext>
                </a:extLst>
              </a:tr>
              <a:tr h="104981">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716398426"/>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837956287"/>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1065236046"/>
                  </a:ext>
                </a:extLst>
              </a:tr>
              <a:tr h="101600">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tc>
                  <a:txBody>
                    <a:bodyPr/>
                    <a:lstStyle/>
                    <a:p>
                      <a:endParaRPr lang="en-US" sz="100"/>
                    </a:p>
                  </a:txBody>
                  <a:tcPr marL="0" marR="0" marT="0" marB="0">
                    <a:solidFill>
                      <a:schemeClr val="accent6">
                        <a:lumMod val="20000"/>
                        <a:lumOff val="80000"/>
                      </a:schemeClr>
                    </a:solidFill>
                  </a:tcPr>
                </a:tc>
                <a:extLst>
                  <a:ext uri="{0D108BD9-81ED-4DB2-BD59-A6C34878D82A}">
                    <a16:rowId xmlns:a16="http://schemas.microsoft.com/office/drawing/2014/main" val="4208903712"/>
                  </a:ext>
                </a:extLst>
              </a:tr>
            </a:tbl>
          </a:graphicData>
        </a:graphic>
      </p:graphicFrame>
      <p:sp>
        <p:nvSpPr>
          <p:cNvPr id="111" name="TextBox 110">
            <a:extLst>
              <a:ext uri="{FF2B5EF4-FFF2-40B4-BE49-F238E27FC236}">
                <a16:creationId xmlns:a16="http://schemas.microsoft.com/office/drawing/2014/main" id="{3BD4F5B0-1EA1-4CCD-8474-252658A82453}"/>
              </a:ext>
            </a:extLst>
          </p:cNvPr>
          <p:cNvSpPr txBox="1"/>
          <p:nvPr/>
        </p:nvSpPr>
        <p:spPr>
          <a:xfrm>
            <a:off x="8022938" y="3132724"/>
            <a:ext cx="731290" cy="400110"/>
          </a:xfrm>
          <a:prstGeom prst="rect">
            <a:avLst/>
          </a:prstGeom>
          <a:noFill/>
        </p:spPr>
        <p:txBody>
          <a:bodyPr wrap="none" rtlCol="0">
            <a:spAutoFit/>
          </a:bodyPr>
          <a:lstStyle/>
          <a:p>
            <a:r>
              <a:rPr lang="en-US" sz="2000"/>
              <a:t>GPU</a:t>
            </a:r>
            <a:r>
              <a:rPr lang="en-US" sz="2000" baseline="-25000"/>
              <a:t>1</a:t>
            </a:r>
          </a:p>
        </p:txBody>
      </p:sp>
      <p:sp>
        <p:nvSpPr>
          <p:cNvPr id="113" name="Rectangle: Rounded Corners 112">
            <a:extLst>
              <a:ext uri="{FF2B5EF4-FFF2-40B4-BE49-F238E27FC236}">
                <a16:creationId xmlns:a16="http://schemas.microsoft.com/office/drawing/2014/main" id="{F28634E1-47A9-4F47-B032-1173DE089CA9}"/>
              </a:ext>
            </a:extLst>
          </p:cNvPr>
          <p:cNvSpPr/>
          <p:nvPr/>
        </p:nvSpPr>
        <p:spPr>
          <a:xfrm>
            <a:off x="677243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5" name="Rectangle: Rounded Corners 114">
            <a:extLst>
              <a:ext uri="{FF2B5EF4-FFF2-40B4-BE49-F238E27FC236}">
                <a16:creationId xmlns:a16="http://schemas.microsoft.com/office/drawing/2014/main" id="{4A8BB836-AB2E-4A90-B2F1-0F909625EDE5}"/>
              </a:ext>
            </a:extLst>
          </p:cNvPr>
          <p:cNvSpPr/>
          <p:nvPr/>
        </p:nvSpPr>
        <p:spPr>
          <a:xfrm>
            <a:off x="697788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7" name="Rectangle: Rounded Corners 116">
            <a:extLst>
              <a:ext uri="{FF2B5EF4-FFF2-40B4-BE49-F238E27FC236}">
                <a16:creationId xmlns:a16="http://schemas.microsoft.com/office/drawing/2014/main" id="{77716D64-DA09-4BF5-86D3-051FDC6CEE25}"/>
              </a:ext>
            </a:extLst>
          </p:cNvPr>
          <p:cNvSpPr/>
          <p:nvPr/>
        </p:nvSpPr>
        <p:spPr>
          <a:xfrm>
            <a:off x="738879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9" name="Rectangle: Rounded Corners 118">
            <a:extLst>
              <a:ext uri="{FF2B5EF4-FFF2-40B4-BE49-F238E27FC236}">
                <a16:creationId xmlns:a16="http://schemas.microsoft.com/office/drawing/2014/main" id="{242B5808-137A-4F94-9CE5-23529D80EAEB}"/>
              </a:ext>
            </a:extLst>
          </p:cNvPr>
          <p:cNvSpPr/>
          <p:nvPr/>
        </p:nvSpPr>
        <p:spPr>
          <a:xfrm>
            <a:off x="759425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8A8D5490-9A6C-4695-975C-D69CA10EC860}"/>
              </a:ext>
            </a:extLst>
          </p:cNvPr>
          <p:cNvSpPr/>
          <p:nvPr/>
        </p:nvSpPr>
        <p:spPr>
          <a:xfrm>
            <a:off x="779970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3" name="Rectangle: Rounded Corners 122">
            <a:extLst>
              <a:ext uri="{FF2B5EF4-FFF2-40B4-BE49-F238E27FC236}">
                <a16:creationId xmlns:a16="http://schemas.microsoft.com/office/drawing/2014/main" id="{02082FFD-90B5-4772-932E-CBCAA0ACC4CC}"/>
              </a:ext>
            </a:extLst>
          </p:cNvPr>
          <p:cNvSpPr/>
          <p:nvPr/>
        </p:nvSpPr>
        <p:spPr>
          <a:xfrm>
            <a:off x="8005161"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5" name="Rectangle: Rounded Corners 124">
            <a:extLst>
              <a:ext uri="{FF2B5EF4-FFF2-40B4-BE49-F238E27FC236}">
                <a16:creationId xmlns:a16="http://schemas.microsoft.com/office/drawing/2014/main" id="{D10AABCB-3D1F-429A-A876-D599DA19A470}"/>
              </a:ext>
            </a:extLst>
          </p:cNvPr>
          <p:cNvSpPr/>
          <p:nvPr/>
        </p:nvSpPr>
        <p:spPr>
          <a:xfrm>
            <a:off x="8210616"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7" name="Rectangle: Rounded Corners 126">
            <a:extLst>
              <a:ext uri="{FF2B5EF4-FFF2-40B4-BE49-F238E27FC236}">
                <a16:creationId xmlns:a16="http://schemas.microsoft.com/office/drawing/2014/main" id="{1D6CECA5-CE84-4919-92D0-D1381D21380F}"/>
              </a:ext>
            </a:extLst>
          </p:cNvPr>
          <p:cNvSpPr/>
          <p:nvPr/>
        </p:nvSpPr>
        <p:spPr>
          <a:xfrm>
            <a:off x="8416070"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9" name="Rectangle: Rounded Corners 128">
            <a:extLst>
              <a:ext uri="{FF2B5EF4-FFF2-40B4-BE49-F238E27FC236}">
                <a16:creationId xmlns:a16="http://schemas.microsoft.com/office/drawing/2014/main" id="{961DE073-7C2C-497E-972C-509993795BEC}"/>
              </a:ext>
            </a:extLst>
          </p:cNvPr>
          <p:cNvSpPr/>
          <p:nvPr/>
        </p:nvSpPr>
        <p:spPr>
          <a:xfrm>
            <a:off x="862152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1" name="Rectangle: Rounded Corners 130">
            <a:extLst>
              <a:ext uri="{FF2B5EF4-FFF2-40B4-BE49-F238E27FC236}">
                <a16:creationId xmlns:a16="http://schemas.microsoft.com/office/drawing/2014/main" id="{1A4E8F50-4C38-4C74-9966-D8909567E9BA}"/>
              </a:ext>
            </a:extLst>
          </p:cNvPr>
          <p:cNvSpPr/>
          <p:nvPr/>
        </p:nvSpPr>
        <p:spPr>
          <a:xfrm>
            <a:off x="882697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3" name="Rectangle: Rounded Corners 132">
            <a:extLst>
              <a:ext uri="{FF2B5EF4-FFF2-40B4-BE49-F238E27FC236}">
                <a16:creationId xmlns:a16="http://schemas.microsoft.com/office/drawing/2014/main" id="{959773A5-465A-4269-A0D7-ECA74842E58B}"/>
              </a:ext>
            </a:extLst>
          </p:cNvPr>
          <p:cNvSpPr/>
          <p:nvPr/>
        </p:nvSpPr>
        <p:spPr>
          <a:xfrm>
            <a:off x="903243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5" name="Rectangle: Rounded Corners 134">
            <a:extLst>
              <a:ext uri="{FF2B5EF4-FFF2-40B4-BE49-F238E27FC236}">
                <a16:creationId xmlns:a16="http://schemas.microsoft.com/office/drawing/2014/main" id="{E54400EF-C1A9-4BFF-A360-A5C101344F7C}"/>
              </a:ext>
            </a:extLst>
          </p:cNvPr>
          <p:cNvSpPr/>
          <p:nvPr/>
        </p:nvSpPr>
        <p:spPr>
          <a:xfrm>
            <a:off x="923788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7" name="Rectangle: Rounded Corners 136">
            <a:extLst>
              <a:ext uri="{FF2B5EF4-FFF2-40B4-BE49-F238E27FC236}">
                <a16:creationId xmlns:a16="http://schemas.microsoft.com/office/drawing/2014/main" id="{B7210718-C0CA-44FF-9277-819EC9159CBE}"/>
              </a:ext>
            </a:extLst>
          </p:cNvPr>
          <p:cNvSpPr/>
          <p:nvPr/>
        </p:nvSpPr>
        <p:spPr>
          <a:xfrm>
            <a:off x="944334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9" name="Rectangle: Rounded Corners 138">
            <a:extLst>
              <a:ext uri="{FF2B5EF4-FFF2-40B4-BE49-F238E27FC236}">
                <a16:creationId xmlns:a16="http://schemas.microsoft.com/office/drawing/2014/main" id="{C4D8D14B-2D78-45E0-99DF-99873285A470}"/>
              </a:ext>
            </a:extLst>
          </p:cNvPr>
          <p:cNvSpPr/>
          <p:nvPr/>
        </p:nvSpPr>
        <p:spPr>
          <a:xfrm>
            <a:off x="964879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1" name="Rectangle: Rounded Corners 140">
            <a:extLst>
              <a:ext uri="{FF2B5EF4-FFF2-40B4-BE49-F238E27FC236}">
                <a16:creationId xmlns:a16="http://schemas.microsoft.com/office/drawing/2014/main" id="{0F7E70CB-8419-4D31-929F-414F12018DAD}"/>
              </a:ext>
            </a:extLst>
          </p:cNvPr>
          <p:cNvSpPr/>
          <p:nvPr/>
        </p:nvSpPr>
        <p:spPr>
          <a:xfrm>
            <a:off x="985425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3" name="Rectangle: Rounded Corners 142">
            <a:extLst>
              <a:ext uri="{FF2B5EF4-FFF2-40B4-BE49-F238E27FC236}">
                <a16:creationId xmlns:a16="http://schemas.microsoft.com/office/drawing/2014/main" id="{C0DF5399-9116-4531-8176-97FCE3B868C1}"/>
              </a:ext>
            </a:extLst>
          </p:cNvPr>
          <p:cNvSpPr/>
          <p:nvPr/>
        </p:nvSpPr>
        <p:spPr>
          <a:xfrm>
            <a:off x="718334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5" name="TextBox 144">
            <a:extLst>
              <a:ext uri="{FF2B5EF4-FFF2-40B4-BE49-F238E27FC236}">
                <a16:creationId xmlns:a16="http://schemas.microsoft.com/office/drawing/2014/main" id="{3BB0F2C0-AB2F-4513-A302-01E760EB5A6D}"/>
              </a:ext>
            </a:extLst>
          </p:cNvPr>
          <p:cNvSpPr txBox="1"/>
          <p:nvPr/>
        </p:nvSpPr>
        <p:spPr>
          <a:xfrm>
            <a:off x="7708998" y="2396292"/>
            <a:ext cx="1419684" cy="297454"/>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147" name="Arrow: Right 146">
            <a:extLst>
              <a:ext uri="{FF2B5EF4-FFF2-40B4-BE49-F238E27FC236}">
                <a16:creationId xmlns:a16="http://schemas.microsoft.com/office/drawing/2014/main" id="{A33CDDC1-435B-4A59-9340-5A9358AA34C8}"/>
              </a:ext>
            </a:extLst>
          </p:cNvPr>
          <p:cNvSpPr/>
          <p:nvPr/>
        </p:nvSpPr>
        <p:spPr>
          <a:xfrm>
            <a:off x="6500795" y="2530288"/>
            <a:ext cx="192830" cy="153889"/>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3" name="TextBox 152">
            <a:extLst>
              <a:ext uri="{FF2B5EF4-FFF2-40B4-BE49-F238E27FC236}">
                <a16:creationId xmlns:a16="http://schemas.microsoft.com/office/drawing/2014/main" id="{07099056-3F8E-44F4-B9B1-3E8D02EB1010}"/>
              </a:ext>
            </a:extLst>
          </p:cNvPr>
          <p:cNvSpPr txBox="1"/>
          <p:nvPr/>
        </p:nvSpPr>
        <p:spPr>
          <a:xfrm>
            <a:off x="5574259" y="2452602"/>
            <a:ext cx="756233" cy="400110"/>
          </a:xfrm>
          <a:prstGeom prst="rect">
            <a:avLst/>
          </a:prstGeom>
          <a:noFill/>
        </p:spPr>
        <p:txBody>
          <a:bodyPr wrap="none" rtlCol="0">
            <a:spAutoFit/>
          </a:bodyPr>
          <a:lstStyle/>
          <a:p>
            <a:r>
              <a:rPr lang="en-US" sz="2000"/>
              <a:t>Data</a:t>
            </a:r>
            <a:r>
              <a:rPr lang="en-US" sz="2000" baseline="-25000"/>
              <a:t>1</a:t>
            </a:r>
          </a:p>
        </p:txBody>
      </p:sp>
      <p:sp>
        <p:nvSpPr>
          <p:cNvPr id="2" name="TextBox 1">
            <a:extLst>
              <a:ext uri="{FF2B5EF4-FFF2-40B4-BE49-F238E27FC236}">
                <a16:creationId xmlns:a16="http://schemas.microsoft.com/office/drawing/2014/main" id="{8E20F07C-3F3D-435D-9202-7B7ACA0A9E45}"/>
              </a:ext>
            </a:extLst>
          </p:cNvPr>
          <p:cNvSpPr txBox="1"/>
          <p:nvPr/>
        </p:nvSpPr>
        <p:spPr>
          <a:xfrm>
            <a:off x="9987817" y="2684177"/>
            <a:ext cx="1259704" cy="280398"/>
          </a:xfrm>
          <a:prstGeom prst="rect">
            <a:avLst/>
          </a:prstGeom>
          <a:noFill/>
        </p:spPr>
        <p:txBody>
          <a:bodyPr wrap="none" rtlCol="0">
            <a:spAutoFit/>
          </a:bodyPr>
          <a:lstStyle/>
          <a:p>
            <a:r>
              <a:rPr lang="en-US" sz="1222"/>
              <a:t>FP16 Parameters</a:t>
            </a:r>
          </a:p>
        </p:txBody>
      </p:sp>
      <p:sp>
        <p:nvSpPr>
          <p:cNvPr id="8" name="TextBox 7">
            <a:extLst>
              <a:ext uri="{FF2B5EF4-FFF2-40B4-BE49-F238E27FC236}">
                <a16:creationId xmlns:a16="http://schemas.microsoft.com/office/drawing/2014/main" id="{259145E9-60C8-4AAD-A575-BD652C090C83}"/>
              </a:ext>
            </a:extLst>
          </p:cNvPr>
          <p:cNvSpPr txBox="1"/>
          <p:nvPr/>
        </p:nvSpPr>
        <p:spPr>
          <a:xfrm>
            <a:off x="9987817" y="2810849"/>
            <a:ext cx="1101455" cy="280398"/>
          </a:xfrm>
          <a:prstGeom prst="rect">
            <a:avLst/>
          </a:prstGeom>
          <a:noFill/>
        </p:spPr>
        <p:txBody>
          <a:bodyPr wrap="none" rtlCol="0">
            <a:spAutoFit/>
          </a:bodyPr>
          <a:lstStyle/>
          <a:p>
            <a:r>
              <a:rPr lang="en-US" sz="1222" b="1"/>
              <a:t>FP16 Gradient</a:t>
            </a:r>
          </a:p>
        </p:txBody>
      </p:sp>
      <p:sp>
        <p:nvSpPr>
          <p:cNvPr id="11" name="TextBox 10">
            <a:extLst>
              <a:ext uri="{FF2B5EF4-FFF2-40B4-BE49-F238E27FC236}">
                <a16:creationId xmlns:a16="http://schemas.microsoft.com/office/drawing/2014/main" id="{EBBC3461-8719-4C1D-A28B-7D6C302048F8}"/>
              </a:ext>
            </a:extLst>
          </p:cNvPr>
          <p:cNvSpPr txBox="1"/>
          <p:nvPr/>
        </p:nvSpPr>
        <p:spPr>
          <a:xfrm>
            <a:off x="4519797" y="2684177"/>
            <a:ext cx="1259704" cy="280398"/>
          </a:xfrm>
          <a:prstGeom prst="rect">
            <a:avLst/>
          </a:prstGeom>
          <a:noFill/>
        </p:spPr>
        <p:txBody>
          <a:bodyPr wrap="none" rtlCol="0">
            <a:spAutoFit/>
          </a:bodyPr>
          <a:lstStyle/>
          <a:p>
            <a:r>
              <a:rPr lang="en-US" sz="1222"/>
              <a:t>FP16 Parameters</a:t>
            </a:r>
          </a:p>
        </p:txBody>
      </p:sp>
      <p:sp>
        <p:nvSpPr>
          <p:cNvPr id="14" name="TextBox 13">
            <a:extLst>
              <a:ext uri="{FF2B5EF4-FFF2-40B4-BE49-F238E27FC236}">
                <a16:creationId xmlns:a16="http://schemas.microsoft.com/office/drawing/2014/main" id="{EFE2015B-3F86-46B5-9777-4C4459AC2DB6}"/>
              </a:ext>
            </a:extLst>
          </p:cNvPr>
          <p:cNvSpPr txBox="1"/>
          <p:nvPr/>
        </p:nvSpPr>
        <p:spPr>
          <a:xfrm>
            <a:off x="4519797" y="2810849"/>
            <a:ext cx="1101455" cy="280398"/>
          </a:xfrm>
          <a:prstGeom prst="rect">
            <a:avLst/>
          </a:prstGeom>
          <a:noFill/>
        </p:spPr>
        <p:txBody>
          <a:bodyPr wrap="none" rtlCol="0">
            <a:spAutoFit/>
          </a:bodyPr>
          <a:lstStyle/>
          <a:p>
            <a:r>
              <a:rPr lang="en-US" sz="1222" b="1"/>
              <a:t>FP16 Gradient</a:t>
            </a:r>
          </a:p>
        </p:txBody>
      </p:sp>
      <p:sp>
        <p:nvSpPr>
          <p:cNvPr id="56" name="Rectangle 55">
            <a:extLst>
              <a:ext uri="{FF2B5EF4-FFF2-40B4-BE49-F238E27FC236}">
                <a16:creationId xmlns:a16="http://schemas.microsoft.com/office/drawing/2014/main" id="{F743EEF4-7084-42E7-9A17-A08FC21F5AA7}"/>
              </a:ext>
            </a:extLst>
          </p:cNvPr>
          <p:cNvSpPr/>
          <p:nvPr/>
        </p:nvSpPr>
        <p:spPr>
          <a:xfrm>
            <a:off x="1070985" y="4378858"/>
            <a:ext cx="2199898" cy="2554545"/>
          </a:xfrm>
          <a:prstGeom prst="rect">
            <a:avLst/>
          </a:prstGeom>
        </p:spPr>
        <p:txBody>
          <a:bodyPr wrap="none">
            <a:spAutoFit/>
          </a:bodyPr>
          <a:lstStyle/>
          <a:p>
            <a:pPr marL="342900" indent="-342900">
              <a:buFont typeface="Arial" panose="020B0604020202020204" pitchFamily="34" charset="0"/>
              <a:buChar char="•"/>
            </a:pPr>
            <a:r>
              <a:rPr lang="en-US" sz="2000"/>
              <a:t>FP16 parameter</a:t>
            </a:r>
          </a:p>
          <a:p>
            <a:pPr marL="342900" indent="-342900">
              <a:buFont typeface="Arial" panose="020B0604020202020204" pitchFamily="34" charset="0"/>
              <a:buChar char="•"/>
            </a:pPr>
            <a:r>
              <a:rPr lang="en-US" sz="2000"/>
              <a:t>FP16 Gradients</a:t>
            </a:r>
          </a:p>
          <a:p>
            <a:endParaRPr lang="en-US" sz="2000"/>
          </a:p>
          <a:p>
            <a:endParaRPr lang="en-US" sz="2000"/>
          </a:p>
          <a:p>
            <a:endParaRPr lang="en-US" sz="2000"/>
          </a:p>
          <a:p>
            <a:endParaRPr lang="en-US" sz="2000"/>
          </a:p>
          <a:p>
            <a:endParaRPr lang="en-US" sz="2000"/>
          </a:p>
          <a:p>
            <a:endParaRPr lang="en-US" sz="2000"/>
          </a:p>
        </p:txBody>
      </p:sp>
      <p:sp>
        <p:nvSpPr>
          <p:cNvPr id="3" name="Slide Number Placeholder 2">
            <a:extLst>
              <a:ext uri="{FF2B5EF4-FFF2-40B4-BE49-F238E27FC236}">
                <a16:creationId xmlns:a16="http://schemas.microsoft.com/office/drawing/2014/main" id="{E4A236D0-32D8-4E32-9C97-F6B8DD6B2960}"/>
              </a:ext>
            </a:extLst>
          </p:cNvPr>
          <p:cNvSpPr>
            <a:spLocks noGrp="1"/>
          </p:cNvSpPr>
          <p:nvPr>
            <p:ph type="sldNum" sz="quarter" idx="12"/>
          </p:nvPr>
        </p:nvSpPr>
        <p:spPr/>
        <p:txBody>
          <a:bodyPr/>
          <a:lstStyle/>
          <a:p>
            <a:fld id="{ACB2108F-1277-43B9-9576-ACEA03E5DD41}" type="slidenum">
              <a:rPr lang="en-US" smtClean="0"/>
              <a:t>17</a:t>
            </a:fld>
            <a:endParaRPr lang="en-US"/>
          </a:p>
        </p:txBody>
      </p:sp>
      <p:sp>
        <p:nvSpPr>
          <p:cNvPr id="58" name="Title 1">
            <a:extLst>
              <a:ext uri="{FF2B5EF4-FFF2-40B4-BE49-F238E27FC236}">
                <a16:creationId xmlns:a16="http://schemas.microsoft.com/office/drawing/2014/main" id="{D1E9DEAF-499A-4C89-ACE8-9052046E9AB1}"/>
              </a:ext>
            </a:extLst>
          </p:cNvPr>
          <p:cNvSpPr txBox="1">
            <a:spLocks/>
          </p:cNvSpPr>
          <p:nvPr/>
        </p:nvSpPr>
        <p:spPr>
          <a:xfrm>
            <a:off x="838200" y="2766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Understanding Memory Consumption </a:t>
            </a:r>
          </a:p>
        </p:txBody>
      </p:sp>
      <p:sp>
        <p:nvSpPr>
          <p:cNvPr id="5" name="TextBox 4">
            <a:extLst>
              <a:ext uri="{FF2B5EF4-FFF2-40B4-BE49-F238E27FC236}">
                <a16:creationId xmlns:a16="http://schemas.microsoft.com/office/drawing/2014/main" id="{B0985EDC-BE69-495A-984A-DC2EEB7CA345}"/>
              </a:ext>
            </a:extLst>
          </p:cNvPr>
          <p:cNvSpPr txBox="1"/>
          <p:nvPr/>
        </p:nvSpPr>
        <p:spPr>
          <a:xfrm>
            <a:off x="3917519" y="6412088"/>
            <a:ext cx="4958345" cy="338554"/>
          </a:xfrm>
          <a:prstGeom prst="rect">
            <a:avLst/>
          </a:prstGeom>
          <a:noFill/>
        </p:spPr>
        <p:txBody>
          <a:bodyPr wrap="none" rtlCol="0">
            <a:spAutoFit/>
          </a:bodyPr>
          <a:lstStyle/>
          <a:p>
            <a:r>
              <a:rPr lang="en-US" sz="1600"/>
              <a:t>*</a:t>
            </a:r>
            <a:r>
              <a:rPr lang="en-US" sz="1600">
                <a:hlinkClick r:id="rId2"/>
              </a:rPr>
              <a:t>Mixed Precision Training</a:t>
            </a:r>
            <a:r>
              <a:rPr lang="en-US" sz="1600"/>
              <a:t> (ICLR ‘18) with Adam Optimizer</a:t>
            </a:r>
          </a:p>
        </p:txBody>
      </p:sp>
    </p:spTree>
    <p:extLst>
      <p:ext uri="{BB962C8B-B14F-4D97-AF65-F5344CB8AC3E}">
        <p14:creationId xmlns:p14="http://schemas.microsoft.com/office/powerpoint/2010/main" val="4225206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Arrow: Right 54">
            <a:extLst>
              <a:ext uri="{FF2B5EF4-FFF2-40B4-BE49-F238E27FC236}">
                <a16:creationId xmlns:a16="http://schemas.microsoft.com/office/drawing/2014/main" id="{8621E8C8-EEDC-4EA0-A89D-3ECCF979EEE4}"/>
              </a:ext>
            </a:extLst>
          </p:cNvPr>
          <p:cNvSpPr/>
          <p:nvPr/>
        </p:nvSpPr>
        <p:spPr>
          <a:xfrm>
            <a:off x="1499299" y="2607232"/>
            <a:ext cx="2934869" cy="57862"/>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graphicFrame>
        <p:nvGraphicFramePr>
          <p:cNvPr id="57" name="Table 4">
            <a:extLst>
              <a:ext uri="{FF2B5EF4-FFF2-40B4-BE49-F238E27FC236}">
                <a16:creationId xmlns:a16="http://schemas.microsoft.com/office/drawing/2014/main" id="{13038B12-3D5D-44FF-BB49-74E287EF5EE9}"/>
              </a:ext>
            </a:extLst>
          </p:cNvPr>
          <p:cNvGraphicFramePr>
            <a:graphicFrameLocks noGrp="1"/>
          </p:cNvGraphicFramePr>
          <p:nvPr/>
        </p:nvGraphicFramePr>
        <p:xfrm>
          <a:off x="1342624" y="2803951"/>
          <a:ext cx="3251200" cy="1019381"/>
        </p:xfrm>
        <a:graphic>
          <a:graphicData uri="http://schemas.openxmlformats.org/drawingml/2006/table">
            <a:tbl>
              <a:tblPr>
                <a:tableStyleId>{5C22544A-7EE6-4342-B048-85BDC9FD1C3A}</a:tableStyleId>
              </a:tblPr>
              <a:tblGrid>
                <a:gridCol w="101600">
                  <a:extLst>
                    <a:ext uri="{9D8B030D-6E8A-4147-A177-3AD203B41FA5}">
                      <a16:colId xmlns:a16="http://schemas.microsoft.com/office/drawing/2014/main" val="1674177465"/>
                    </a:ext>
                  </a:extLst>
                </a:gridCol>
                <a:gridCol w="101600">
                  <a:extLst>
                    <a:ext uri="{9D8B030D-6E8A-4147-A177-3AD203B41FA5}">
                      <a16:colId xmlns:a16="http://schemas.microsoft.com/office/drawing/2014/main" val="679696355"/>
                    </a:ext>
                  </a:extLst>
                </a:gridCol>
                <a:gridCol w="101600">
                  <a:extLst>
                    <a:ext uri="{9D8B030D-6E8A-4147-A177-3AD203B41FA5}">
                      <a16:colId xmlns:a16="http://schemas.microsoft.com/office/drawing/2014/main" val="369367662"/>
                    </a:ext>
                  </a:extLst>
                </a:gridCol>
                <a:gridCol w="101600">
                  <a:extLst>
                    <a:ext uri="{9D8B030D-6E8A-4147-A177-3AD203B41FA5}">
                      <a16:colId xmlns:a16="http://schemas.microsoft.com/office/drawing/2014/main" val="3040839966"/>
                    </a:ext>
                  </a:extLst>
                </a:gridCol>
                <a:gridCol w="101600">
                  <a:extLst>
                    <a:ext uri="{9D8B030D-6E8A-4147-A177-3AD203B41FA5}">
                      <a16:colId xmlns:a16="http://schemas.microsoft.com/office/drawing/2014/main" val="1879501497"/>
                    </a:ext>
                  </a:extLst>
                </a:gridCol>
                <a:gridCol w="101600">
                  <a:extLst>
                    <a:ext uri="{9D8B030D-6E8A-4147-A177-3AD203B41FA5}">
                      <a16:colId xmlns:a16="http://schemas.microsoft.com/office/drawing/2014/main" val="584895181"/>
                    </a:ext>
                  </a:extLst>
                </a:gridCol>
                <a:gridCol w="101600">
                  <a:extLst>
                    <a:ext uri="{9D8B030D-6E8A-4147-A177-3AD203B41FA5}">
                      <a16:colId xmlns:a16="http://schemas.microsoft.com/office/drawing/2014/main" val="412747557"/>
                    </a:ext>
                  </a:extLst>
                </a:gridCol>
                <a:gridCol w="101600">
                  <a:extLst>
                    <a:ext uri="{9D8B030D-6E8A-4147-A177-3AD203B41FA5}">
                      <a16:colId xmlns:a16="http://schemas.microsoft.com/office/drawing/2014/main" val="3058117331"/>
                    </a:ext>
                  </a:extLst>
                </a:gridCol>
                <a:gridCol w="101600">
                  <a:extLst>
                    <a:ext uri="{9D8B030D-6E8A-4147-A177-3AD203B41FA5}">
                      <a16:colId xmlns:a16="http://schemas.microsoft.com/office/drawing/2014/main" val="590022139"/>
                    </a:ext>
                  </a:extLst>
                </a:gridCol>
                <a:gridCol w="101600">
                  <a:extLst>
                    <a:ext uri="{9D8B030D-6E8A-4147-A177-3AD203B41FA5}">
                      <a16:colId xmlns:a16="http://schemas.microsoft.com/office/drawing/2014/main" val="3011413094"/>
                    </a:ext>
                  </a:extLst>
                </a:gridCol>
                <a:gridCol w="101600">
                  <a:extLst>
                    <a:ext uri="{9D8B030D-6E8A-4147-A177-3AD203B41FA5}">
                      <a16:colId xmlns:a16="http://schemas.microsoft.com/office/drawing/2014/main" val="1950593856"/>
                    </a:ext>
                  </a:extLst>
                </a:gridCol>
                <a:gridCol w="101600">
                  <a:extLst>
                    <a:ext uri="{9D8B030D-6E8A-4147-A177-3AD203B41FA5}">
                      <a16:colId xmlns:a16="http://schemas.microsoft.com/office/drawing/2014/main" val="3393412449"/>
                    </a:ext>
                  </a:extLst>
                </a:gridCol>
                <a:gridCol w="101600">
                  <a:extLst>
                    <a:ext uri="{9D8B030D-6E8A-4147-A177-3AD203B41FA5}">
                      <a16:colId xmlns:a16="http://schemas.microsoft.com/office/drawing/2014/main" val="1300342352"/>
                    </a:ext>
                  </a:extLst>
                </a:gridCol>
                <a:gridCol w="101600">
                  <a:extLst>
                    <a:ext uri="{9D8B030D-6E8A-4147-A177-3AD203B41FA5}">
                      <a16:colId xmlns:a16="http://schemas.microsoft.com/office/drawing/2014/main" val="1194925392"/>
                    </a:ext>
                  </a:extLst>
                </a:gridCol>
                <a:gridCol w="101600">
                  <a:extLst>
                    <a:ext uri="{9D8B030D-6E8A-4147-A177-3AD203B41FA5}">
                      <a16:colId xmlns:a16="http://schemas.microsoft.com/office/drawing/2014/main" val="3024785613"/>
                    </a:ext>
                  </a:extLst>
                </a:gridCol>
                <a:gridCol w="101600">
                  <a:extLst>
                    <a:ext uri="{9D8B030D-6E8A-4147-A177-3AD203B41FA5}">
                      <a16:colId xmlns:a16="http://schemas.microsoft.com/office/drawing/2014/main" val="3150019158"/>
                    </a:ext>
                  </a:extLst>
                </a:gridCol>
                <a:gridCol w="101600">
                  <a:extLst>
                    <a:ext uri="{9D8B030D-6E8A-4147-A177-3AD203B41FA5}">
                      <a16:colId xmlns:a16="http://schemas.microsoft.com/office/drawing/2014/main" val="419703603"/>
                    </a:ext>
                  </a:extLst>
                </a:gridCol>
                <a:gridCol w="101600">
                  <a:extLst>
                    <a:ext uri="{9D8B030D-6E8A-4147-A177-3AD203B41FA5}">
                      <a16:colId xmlns:a16="http://schemas.microsoft.com/office/drawing/2014/main" val="2545938341"/>
                    </a:ext>
                  </a:extLst>
                </a:gridCol>
                <a:gridCol w="101600">
                  <a:extLst>
                    <a:ext uri="{9D8B030D-6E8A-4147-A177-3AD203B41FA5}">
                      <a16:colId xmlns:a16="http://schemas.microsoft.com/office/drawing/2014/main" val="1287469585"/>
                    </a:ext>
                  </a:extLst>
                </a:gridCol>
                <a:gridCol w="101600">
                  <a:extLst>
                    <a:ext uri="{9D8B030D-6E8A-4147-A177-3AD203B41FA5}">
                      <a16:colId xmlns:a16="http://schemas.microsoft.com/office/drawing/2014/main" val="871806921"/>
                    </a:ext>
                  </a:extLst>
                </a:gridCol>
                <a:gridCol w="101600">
                  <a:extLst>
                    <a:ext uri="{9D8B030D-6E8A-4147-A177-3AD203B41FA5}">
                      <a16:colId xmlns:a16="http://schemas.microsoft.com/office/drawing/2014/main" val="1108829295"/>
                    </a:ext>
                  </a:extLst>
                </a:gridCol>
                <a:gridCol w="101600">
                  <a:extLst>
                    <a:ext uri="{9D8B030D-6E8A-4147-A177-3AD203B41FA5}">
                      <a16:colId xmlns:a16="http://schemas.microsoft.com/office/drawing/2014/main" val="897308560"/>
                    </a:ext>
                  </a:extLst>
                </a:gridCol>
                <a:gridCol w="101600">
                  <a:extLst>
                    <a:ext uri="{9D8B030D-6E8A-4147-A177-3AD203B41FA5}">
                      <a16:colId xmlns:a16="http://schemas.microsoft.com/office/drawing/2014/main" val="2064812470"/>
                    </a:ext>
                  </a:extLst>
                </a:gridCol>
                <a:gridCol w="101600">
                  <a:extLst>
                    <a:ext uri="{9D8B030D-6E8A-4147-A177-3AD203B41FA5}">
                      <a16:colId xmlns:a16="http://schemas.microsoft.com/office/drawing/2014/main" val="3407271676"/>
                    </a:ext>
                  </a:extLst>
                </a:gridCol>
                <a:gridCol w="101600">
                  <a:extLst>
                    <a:ext uri="{9D8B030D-6E8A-4147-A177-3AD203B41FA5}">
                      <a16:colId xmlns:a16="http://schemas.microsoft.com/office/drawing/2014/main" val="4071487720"/>
                    </a:ext>
                  </a:extLst>
                </a:gridCol>
                <a:gridCol w="101600">
                  <a:extLst>
                    <a:ext uri="{9D8B030D-6E8A-4147-A177-3AD203B41FA5}">
                      <a16:colId xmlns:a16="http://schemas.microsoft.com/office/drawing/2014/main" val="550641986"/>
                    </a:ext>
                  </a:extLst>
                </a:gridCol>
                <a:gridCol w="101600">
                  <a:extLst>
                    <a:ext uri="{9D8B030D-6E8A-4147-A177-3AD203B41FA5}">
                      <a16:colId xmlns:a16="http://schemas.microsoft.com/office/drawing/2014/main" val="3772874886"/>
                    </a:ext>
                  </a:extLst>
                </a:gridCol>
                <a:gridCol w="101600">
                  <a:extLst>
                    <a:ext uri="{9D8B030D-6E8A-4147-A177-3AD203B41FA5}">
                      <a16:colId xmlns:a16="http://schemas.microsoft.com/office/drawing/2014/main" val="1287182727"/>
                    </a:ext>
                  </a:extLst>
                </a:gridCol>
                <a:gridCol w="101600">
                  <a:extLst>
                    <a:ext uri="{9D8B030D-6E8A-4147-A177-3AD203B41FA5}">
                      <a16:colId xmlns:a16="http://schemas.microsoft.com/office/drawing/2014/main" val="3334945289"/>
                    </a:ext>
                  </a:extLst>
                </a:gridCol>
                <a:gridCol w="101600">
                  <a:extLst>
                    <a:ext uri="{9D8B030D-6E8A-4147-A177-3AD203B41FA5}">
                      <a16:colId xmlns:a16="http://schemas.microsoft.com/office/drawing/2014/main" val="1513960327"/>
                    </a:ext>
                  </a:extLst>
                </a:gridCol>
                <a:gridCol w="101600">
                  <a:extLst>
                    <a:ext uri="{9D8B030D-6E8A-4147-A177-3AD203B41FA5}">
                      <a16:colId xmlns:a16="http://schemas.microsoft.com/office/drawing/2014/main" val="133770494"/>
                    </a:ext>
                  </a:extLst>
                </a:gridCol>
                <a:gridCol w="101600">
                  <a:extLst>
                    <a:ext uri="{9D8B030D-6E8A-4147-A177-3AD203B41FA5}">
                      <a16:colId xmlns:a16="http://schemas.microsoft.com/office/drawing/2014/main" val="1900382228"/>
                    </a:ext>
                  </a:extLst>
                </a:gridCol>
              </a:tblGrid>
              <a:tr h="101600">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extLst>
                  <a:ext uri="{0D108BD9-81ED-4DB2-BD59-A6C34878D82A}">
                    <a16:rowId xmlns:a16="http://schemas.microsoft.com/office/drawing/2014/main" val="3228128447"/>
                  </a:ext>
                </a:extLst>
              </a:tr>
              <a:tr h="101600">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extLst>
                  <a:ext uri="{0D108BD9-81ED-4DB2-BD59-A6C34878D82A}">
                    <a16:rowId xmlns:a16="http://schemas.microsoft.com/office/drawing/2014/main" val="1950969948"/>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653988684"/>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652911015"/>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78869501"/>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2863977445"/>
                  </a:ext>
                </a:extLst>
              </a:tr>
              <a:tr h="104981">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71639842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837956287"/>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06523604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4208903712"/>
                  </a:ext>
                </a:extLst>
              </a:tr>
            </a:tbl>
          </a:graphicData>
        </a:graphic>
      </p:graphicFrame>
      <p:sp>
        <p:nvSpPr>
          <p:cNvPr id="59" name="TextBox 58">
            <a:extLst>
              <a:ext uri="{FF2B5EF4-FFF2-40B4-BE49-F238E27FC236}">
                <a16:creationId xmlns:a16="http://schemas.microsoft.com/office/drawing/2014/main" id="{9EB4DBE6-33C5-4808-B8B9-864E8DB89758}"/>
              </a:ext>
            </a:extLst>
          </p:cNvPr>
          <p:cNvSpPr txBox="1"/>
          <p:nvPr/>
        </p:nvSpPr>
        <p:spPr>
          <a:xfrm>
            <a:off x="2593128" y="3132724"/>
            <a:ext cx="731290" cy="400110"/>
          </a:xfrm>
          <a:prstGeom prst="rect">
            <a:avLst/>
          </a:prstGeom>
          <a:noFill/>
        </p:spPr>
        <p:txBody>
          <a:bodyPr wrap="none" rtlCol="0">
            <a:spAutoFit/>
          </a:bodyPr>
          <a:lstStyle/>
          <a:p>
            <a:r>
              <a:rPr lang="en-US" sz="2000"/>
              <a:t>GPU</a:t>
            </a:r>
            <a:r>
              <a:rPr lang="en-US" sz="2000" baseline="-25000"/>
              <a:t>0</a:t>
            </a:r>
          </a:p>
        </p:txBody>
      </p:sp>
      <p:graphicFrame>
        <p:nvGraphicFramePr>
          <p:cNvPr id="61" name="Table 4">
            <a:extLst>
              <a:ext uri="{FF2B5EF4-FFF2-40B4-BE49-F238E27FC236}">
                <a16:creationId xmlns:a16="http://schemas.microsoft.com/office/drawing/2014/main" id="{F1F61029-DFCB-411C-8733-88830A9BD194}"/>
              </a:ext>
            </a:extLst>
          </p:cNvPr>
          <p:cNvGraphicFramePr>
            <a:graphicFrameLocks noGrp="1"/>
          </p:cNvGraphicFramePr>
          <p:nvPr/>
        </p:nvGraphicFramePr>
        <p:xfrm>
          <a:off x="185481" y="2292387"/>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472907501"/>
                  </a:ext>
                </a:extLst>
              </a:tr>
            </a:tbl>
          </a:graphicData>
        </a:graphic>
      </p:graphicFrame>
      <p:sp>
        <p:nvSpPr>
          <p:cNvPr id="63" name="TextBox 62">
            <a:extLst>
              <a:ext uri="{FF2B5EF4-FFF2-40B4-BE49-F238E27FC236}">
                <a16:creationId xmlns:a16="http://schemas.microsoft.com/office/drawing/2014/main" id="{3D8A248F-0A4A-4D3C-9191-A997E74B7CED}"/>
              </a:ext>
            </a:extLst>
          </p:cNvPr>
          <p:cNvSpPr txBox="1"/>
          <p:nvPr/>
        </p:nvSpPr>
        <p:spPr>
          <a:xfrm>
            <a:off x="212387" y="2479135"/>
            <a:ext cx="756233" cy="400110"/>
          </a:xfrm>
          <a:prstGeom prst="rect">
            <a:avLst/>
          </a:prstGeom>
          <a:noFill/>
        </p:spPr>
        <p:txBody>
          <a:bodyPr wrap="none" rtlCol="0">
            <a:spAutoFit/>
          </a:bodyPr>
          <a:lstStyle/>
          <a:p>
            <a:r>
              <a:rPr lang="en-US" sz="2000"/>
              <a:t>Data</a:t>
            </a:r>
            <a:r>
              <a:rPr lang="en-US" sz="2000" baseline="-25000"/>
              <a:t>0</a:t>
            </a:r>
          </a:p>
        </p:txBody>
      </p:sp>
      <p:sp>
        <p:nvSpPr>
          <p:cNvPr id="65" name="Rectangle: Rounded Corners 64">
            <a:extLst>
              <a:ext uri="{FF2B5EF4-FFF2-40B4-BE49-F238E27FC236}">
                <a16:creationId xmlns:a16="http://schemas.microsoft.com/office/drawing/2014/main" id="{E566033A-4D00-437E-B158-CBA9AAF01FBB}"/>
              </a:ext>
            </a:extLst>
          </p:cNvPr>
          <p:cNvSpPr/>
          <p:nvPr/>
        </p:nvSpPr>
        <p:spPr>
          <a:xfrm>
            <a:off x="134262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7" name="Rectangle: Rounded Corners 66">
            <a:extLst>
              <a:ext uri="{FF2B5EF4-FFF2-40B4-BE49-F238E27FC236}">
                <a16:creationId xmlns:a16="http://schemas.microsoft.com/office/drawing/2014/main" id="{143E93AB-35DA-4E71-BA0C-A63E1E7AE567}"/>
              </a:ext>
            </a:extLst>
          </p:cNvPr>
          <p:cNvSpPr/>
          <p:nvPr/>
        </p:nvSpPr>
        <p:spPr>
          <a:xfrm>
            <a:off x="154807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9" name="Rectangle: Rounded Corners 68">
            <a:extLst>
              <a:ext uri="{FF2B5EF4-FFF2-40B4-BE49-F238E27FC236}">
                <a16:creationId xmlns:a16="http://schemas.microsoft.com/office/drawing/2014/main" id="{FC68FDCB-E216-4C1A-B9E8-118AC764DDB2}"/>
              </a:ext>
            </a:extLst>
          </p:cNvPr>
          <p:cNvSpPr/>
          <p:nvPr/>
        </p:nvSpPr>
        <p:spPr>
          <a:xfrm>
            <a:off x="195898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1" name="Rectangle: Rounded Corners 70">
            <a:extLst>
              <a:ext uri="{FF2B5EF4-FFF2-40B4-BE49-F238E27FC236}">
                <a16:creationId xmlns:a16="http://schemas.microsoft.com/office/drawing/2014/main" id="{D2988A7E-A1B1-48B0-ADA6-9FC37804C66B}"/>
              </a:ext>
            </a:extLst>
          </p:cNvPr>
          <p:cNvSpPr/>
          <p:nvPr/>
        </p:nvSpPr>
        <p:spPr>
          <a:xfrm>
            <a:off x="216444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3" name="Rectangle: Rounded Corners 72">
            <a:extLst>
              <a:ext uri="{FF2B5EF4-FFF2-40B4-BE49-F238E27FC236}">
                <a16:creationId xmlns:a16="http://schemas.microsoft.com/office/drawing/2014/main" id="{F1EA9622-D704-43B2-8EB7-C4519547A395}"/>
              </a:ext>
            </a:extLst>
          </p:cNvPr>
          <p:cNvSpPr/>
          <p:nvPr/>
        </p:nvSpPr>
        <p:spPr>
          <a:xfrm>
            <a:off x="236989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5" name="Rectangle: Rounded Corners 74">
            <a:extLst>
              <a:ext uri="{FF2B5EF4-FFF2-40B4-BE49-F238E27FC236}">
                <a16:creationId xmlns:a16="http://schemas.microsoft.com/office/drawing/2014/main" id="{B239BED4-9C48-404F-9B99-ACD01B43AAAE}"/>
              </a:ext>
            </a:extLst>
          </p:cNvPr>
          <p:cNvSpPr/>
          <p:nvPr/>
        </p:nvSpPr>
        <p:spPr>
          <a:xfrm>
            <a:off x="2575351"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7" name="Rectangle: Rounded Corners 76">
            <a:extLst>
              <a:ext uri="{FF2B5EF4-FFF2-40B4-BE49-F238E27FC236}">
                <a16:creationId xmlns:a16="http://schemas.microsoft.com/office/drawing/2014/main" id="{C2E83B30-606C-458F-9B4A-CF7FA111A6E4}"/>
              </a:ext>
            </a:extLst>
          </p:cNvPr>
          <p:cNvSpPr/>
          <p:nvPr/>
        </p:nvSpPr>
        <p:spPr>
          <a:xfrm>
            <a:off x="2780806"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9" name="Rectangle: Rounded Corners 78">
            <a:extLst>
              <a:ext uri="{FF2B5EF4-FFF2-40B4-BE49-F238E27FC236}">
                <a16:creationId xmlns:a16="http://schemas.microsoft.com/office/drawing/2014/main" id="{C7411EFC-CD23-4C12-BCA8-3573104262A5}"/>
              </a:ext>
            </a:extLst>
          </p:cNvPr>
          <p:cNvSpPr/>
          <p:nvPr/>
        </p:nvSpPr>
        <p:spPr>
          <a:xfrm>
            <a:off x="2986260"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1" name="Rectangle: Rounded Corners 80">
            <a:extLst>
              <a:ext uri="{FF2B5EF4-FFF2-40B4-BE49-F238E27FC236}">
                <a16:creationId xmlns:a16="http://schemas.microsoft.com/office/drawing/2014/main" id="{1C60EA4D-5380-4E96-9CAA-43664281DCF5}"/>
              </a:ext>
            </a:extLst>
          </p:cNvPr>
          <p:cNvSpPr/>
          <p:nvPr/>
        </p:nvSpPr>
        <p:spPr>
          <a:xfrm>
            <a:off x="319171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3" name="Rectangle: Rounded Corners 82">
            <a:extLst>
              <a:ext uri="{FF2B5EF4-FFF2-40B4-BE49-F238E27FC236}">
                <a16:creationId xmlns:a16="http://schemas.microsoft.com/office/drawing/2014/main" id="{509E9AD3-DC17-4D5F-88E4-AFE25C803394}"/>
              </a:ext>
            </a:extLst>
          </p:cNvPr>
          <p:cNvSpPr/>
          <p:nvPr/>
        </p:nvSpPr>
        <p:spPr>
          <a:xfrm>
            <a:off x="339716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5" name="Rectangle: Rounded Corners 84">
            <a:extLst>
              <a:ext uri="{FF2B5EF4-FFF2-40B4-BE49-F238E27FC236}">
                <a16:creationId xmlns:a16="http://schemas.microsoft.com/office/drawing/2014/main" id="{9A6F87EE-5B84-49D0-A0A6-4FDB20A0CF1C}"/>
              </a:ext>
            </a:extLst>
          </p:cNvPr>
          <p:cNvSpPr/>
          <p:nvPr/>
        </p:nvSpPr>
        <p:spPr>
          <a:xfrm>
            <a:off x="360262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7" name="Rectangle: Rounded Corners 86">
            <a:extLst>
              <a:ext uri="{FF2B5EF4-FFF2-40B4-BE49-F238E27FC236}">
                <a16:creationId xmlns:a16="http://schemas.microsoft.com/office/drawing/2014/main" id="{837F56D3-13D9-495F-827D-2CEBB9B0F946}"/>
              </a:ext>
            </a:extLst>
          </p:cNvPr>
          <p:cNvSpPr/>
          <p:nvPr/>
        </p:nvSpPr>
        <p:spPr>
          <a:xfrm>
            <a:off x="380807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9" name="Rectangle: Rounded Corners 88">
            <a:extLst>
              <a:ext uri="{FF2B5EF4-FFF2-40B4-BE49-F238E27FC236}">
                <a16:creationId xmlns:a16="http://schemas.microsoft.com/office/drawing/2014/main" id="{210D9A33-67C2-499B-AB35-67AED7BAB4C8}"/>
              </a:ext>
            </a:extLst>
          </p:cNvPr>
          <p:cNvSpPr/>
          <p:nvPr/>
        </p:nvSpPr>
        <p:spPr>
          <a:xfrm>
            <a:off x="401353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1" name="Rectangle: Rounded Corners 90">
            <a:extLst>
              <a:ext uri="{FF2B5EF4-FFF2-40B4-BE49-F238E27FC236}">
                <a16:creationId xmlns:a16="http://schemas.microsoft.com/office/drawing/2014/main" id="{046BDFFB-545D-4B8E-AE3B-923162C9D629}"/>
              </a:ext>
            </a:extLst>
          </p:cNvPr>
          <p:cNvSpPr/>
          <p:nvPr/>
        </p:nvSpPr>
        <p:spPr>
          <a:xfrm>
            <a:off x="421898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3" name="Rectangle: Rounded Corners 92">
            <a:extLst>
              <a:ext uri="{FF2B5EF4-FFF2-40B4-BE49-F238E27FC236}">
                <a16:creationId xmlns:a16="http://schemas.microsoft.com/office/drawing/2014/main" id="{C7D66791-89B9-4CC7-BCD0-5E7C8027BC25}"/>
              </a:ext>
            </a:extLst>
          </p:cNvPr>
          <p:cNvSpPr/>
          <p:nvPr/>
        </p:nvSpPr>
        <p:spPr>
          <a:xfrm>
            <a:off x="442444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5" name="Rectangle: Rounded Corners 94">
            <a:extLst>
              <a:ext uri="{FF2B5EF4-FFF2-40B4-BE49-F238E27FC236}">
                <a16:creationId xmlns:a16="http://schemas.microsoft.com/office/drawing/2014/main" id="{EFD03532-4381-449E-8818-EA8C1F3CD8F4}"/>
              </a:ext>
            </a:extLst>
          </p:cNvPr>
          <p:cNvSpPr/>
          <p:nvPr/>
        </p:nvSpPr>
        <p:spPr>
          <a:xfrm>
            <a:off x="175353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7" name="TextBox 96">
            <a:extLst>
              <a:ext uri="{FF2B5EF4-FFF2-40B4-BE49-F238E27FC236}">
                <a16:creationId xmlns:a16="http://schemas.microsoft.com/office/drawing/2014/main" id="{899FA1FA-3086-4C53-8E9A-E1BD52AFB8CA}"/>
              </a:ext>
            </a:extLst>
          </p:cNvPr>
          <p:cNvSpPr txBox="1"/>
          <p:nvPr/>
        </p:nvSpPr>
        <p:spPr>
          <a:xfrm>
            <a:off x="2279188" y="2396292"/>
            <a:ext cx="1419684" cy="297454"/>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99" name="Arrow: Right 98">
            <a:extLst>
              <a:ext uri="{FF2B5EF4-FFF2-40B4-BE49-F238E27FC236}">
                <a16:creationId xmlns:a16="http://schemas.microsoft.com/office/drawing/2014/main" id="{0174A105-FE2E-4B14-80E3-50D663DAF065}"/>
              </a:ext>
            </a:extLst>
          </p:cNvPr>
          <p:cNvSpPr/>
          <p:nvPr/>
        </p:nvSpPr>
        <p:spPr>
          <a:xfrm>
            <a:off x="1070985" y="2530288"/>
            <a:ext cx="192830" cy="153889"/>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aphicFrame>
        <p:nvGraphicFramePr>
          <p:cNvPr id="105" name="Table 4">
            <a:extLst>
              <a:ext uri="{FF2B5EF4-FFF2-40B4-BE49-F238E27FC236}">
                <a16:creationId xmlns:a16="http://schemas.microsoft.com/office/drawing/2014/main" id="{C8B020F2-AB00-4AA0-BC2E-B3B8ADF7D4D4}"/>
              </a:ext>
            </a:extLst>
          </p:cNvPr>
          <p:cNvGraphicFramePr>
            <a:graphicFrameLocks noGrp="1"/>
          </p:cNvGraphicFramePr>
          <p:nvPr/>
        </p:nvGraphicFramePr>
        <p:xfrm>
          <a:off x="5560519" y="2319206"/>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472907501"/>
                  </a:ext>
                </a:extLst>
              </a:tr>
            </a:tbl>
          </a:graphicData>
        </a:graphic>
      </p:graphicFrame>
      <p:sp>
        <p:nvSpPr>
          <p:cNvPr id="107" name="Arrow: Right 106">
            <a:extLst>
              <a:ext uri="{FF2B5EF4-FFF2-40B4-BE49-F238E27FC236}">
                <a16:creationId xmlns:a16="http://schemas.microsoft.com/office/drawing/2014/main" id="{49DB7914-172E-418B-AE5B-B00A8F6070F4}"/>
              </a:ext>
            </a:extLst>
          </p:cNvPr>
          <p:cNvSpPr/>
          <p:nvPr/>
        </p:nvSpPr>
        <p:spPr>
          <a:xfrm>
            <a:off x="6929109" y="2607232"/>
            <a:ext cx="2934869" cy="57862"/>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graphicFrame>
        <p:nvGraphicFramePr>
          <p:cNvPr id="109" name="Table 4">
            <a:extLst>
              <a:ext uri="{FF2B5EF4-FFF2-40B4-BE49-F238E27FC236}">
                <a16:creationId xmlns:a16="http://schemas.microsoft.com/office/drawing/2014/main" id="{475C5818-0231-4230-A0B8-FFD3A4958054}"/>
              </a:ext>
            </a:extLst>
          </p:cNvPr>
          <p:cNvGraphicFramePr>
            <a:graphicFrameLocks noGrp="1"/>
          </p:cNvGraphicFramePr>
          <p:nvPr/>
        </p:nvGraphicFramePr>
        <p:xfrm>
          <a:off x="6772434" y="2803951"/>
          <a:ext cx="3251200" cy="1019381"/>
        </p:xfrm>
        <a:graphic>
          <a:graphicData uri="http://schemas.openxmlformats.org/drawingml/2006/table">
            <a:tbl>
              <a:tblPr>
                <a:tableStyleId>{5C22544A-7EE6-4342-B048-85BDC9FD1C3A}</a:tableStyleId>
              </a:tblPr>
              <a:tblGrid>
                <a:gridCol w="101600">
                  <a:extLst>
                    <a:ext uri="{9D8B030D-6E8A-4147-A177-3AD203B41FA5}">
                      <a16:colId xmlns:a16="http://schemas.microsoft.com/office/drawing/2014/main" val="1674177465"/>
                    </a:ext>
                  </a:extLst>
                </a:gridCol>
                <a:gridCol w="101600">
                  <a:extLst>
                    <a:ext uri="{9D8B030D-6E8A-4147-A177-3AD203B41FA5}">
                      <a16:colId xmlns:a16="http://schemas.microsoft.com/office/drawing/2014/main" val="679696355"/>
                    </a:ext>
                  </a:extLst>
                </a:gridCol>
                <a:gridCol w="101600">
                  <a:extLst>
                    <a:ext uri="{9D8B030D-6E8A-4147-A177-3AD203B41FA5}">
                      <a16:colId xmlns:a16="http://schemas.microsoft.com/office/drawing/2014/main" val="369367662"/>
                    </a:ext>
                  </a:extLst>
                </a:gridCol>
                <a:gridCol w="101600">
                  <a:extLst>
                    <a:ext uri="{9D8B030D-6E8A-4147-A177-3AD203B41FA5}">
                      <a16:colId xmlns:a16="http://schemas.microsoft.com/office/drawing/2014/main" val="3040839966"/>
                    </a:ext>
                  </a:extLst>
                </a:gridCol>
                <a:gridCol w="101600">
                  <a:extLst>
                    <a:ext uri="{9D8B030D-6E8A-4147-A177-3AD203B41FA5}">
                      <a16:colId xmlns:a16="http://schemas.microsoft.com/office/drawing/2014/main" val="1879501497"/>
                    </a:ext>
                  </a:extLst>
                </a:gridCol>
                <a:gridCol w="101600">
                  <a:extLst>
                    <a:ext uri="{9D8B030D-6E8A-4147-A177-3AD203B41FA5}">
                      <a16:colId xmlns:a16="http://schemas.microsoft.com/office/drawing/2014/main" val="584895181"/>
                    </a:ext>
                  </a:extLst>
                </a:gridCol>
                <a:gridCol w="101600">
                  <a:extLst>
                    <a:ext uri="{9D8B030D-6E8A-4147-A177-3AD203B41FA5}">
                      <a16:colId xmlns:a16="http://schemas.microsoft.com/office/drawing/2014/main" val="412747557"/>
                    </a:ext>
                  </a:extLst>
                </a:gridCol>
                <a:gridCol w="101600">
                  <a:extLst>
                    <a:ext uri="{9D8B030D-6E8A-4147-A177-3AD203B41FA5}">
                      <a16:colId xmlns:a16="http://schemas.microsoft.com/office/drawing/2014/main" val="3058117331"/>
                    </a:ext>
                  </a:extLst>
                </a:gridCol>
                <a:gridCol w="101600">
                  <a:extLst>
                    <a:ext uri="{9D8B030D-6E8A-4147-A177-3AD203B41FA5}">
                      <a16:colId xmlns:a16="http://schemas.microsoft.com/office/drawing/2014/main" val="590022139"/>
                    </a:ext>
                  </a:extLst>
                </a:gridCol>
                <a:gridCol w="101600">
                  <a:extLst>
                    <a:ext uri="{9D8B030D-6E8A-4147-A177-3AD203B41FA5}">
                      <a16:colId xmlns:a16="http://schemas.microsoft.com/office/drawing/2014/main" val="3011413094"/>
                    </a:ext>
                  </a:extLst>
                </a:gridCol>
                <a:gridCol w="101600">
                  <a:extLst>
                    <a:ext uri="{9D8B030D-6E8A-4147-A177-3AD203B41FA5}">
                      <a16:colId xmlns:a16="http://schemas.microsoft.com/office/drawing/2014/main" val="1950593856"/>
                    </a:ext>
                  </a:extLst>
                </a:gridCol>
                <a:gridCol w="101600">
                  <a:extLst>
                    <a:ext uri="{9D8B030D-6E8A-4147-A177-3AD203B41FA5}">
                      <a16:colId xmlns:a16="http://schemas.microsoft.com/office/drawing/2014/main" val="3393412449"/>
                    </a:ext>
                  </a:extLst>
                </a:gridCol>
                <a:gridCol w="101600">
                  <a:extLst>
                    <a:ext uri="{9D8B030D-6E8A-4147-A177-3AD203B41FA5}">
                      <a16:colId xmlns:a16="http://schemas.microsoft.com/office/drawing/2014/main" val="1300342352"/>
                    </a:ext>
                  </a:extLst>
                </a:gridCol>
                <a:gridCol w="101600">
                  <a:extLst>
                    <a:ext uri="{9D8B030D-6E8A-4147-A177-3AD203B41FA5}">
                      <a16:colId xmlns:a16="http://schemas.microsoft.com/office/drawing/2014/main" val="1194925392"/>
                    </a:ext>
                  </a:extLst>
                </a:gridCol>
                <a:gridCol w="101600">
                  <a:extLst>
                    <a:ext uri="{9D8B030D-6E8A-4147-A177-3AD203B41FA5}">
                      <a16:colId xmlns:a16="http://schemas.microsoft.com/office/drawing/2014/main" val="3024785613"/>
                    </a:ext>
                  </a:extLst>
                </a:gridCol>
                <a:gridCol w="101600">
                  <a:extLst>
                    <a:ext uri="{9D8B030D-6E8A-4147-A177-3AD203B41FA5}">
                      <a16:colId xmlns:a16="http://schemas.microsoft.com/office/drawing/2014/main" val="3150019158"/>
                    </a:ext>
                  </a:extLst>
                </a:gridCol>
                <a:gridCol w="101600">
                  <a:extLst>
                    <a:ext uri="{9D8B030D-6E8A-4147-A177-3AD203B41FA5}">
                      <a16:colId xmlns:a16="http://schemas.microsoft.com/office/drawing/2014/main" val="419703603"/>
                    </a:ext>
                  </a:extLst>
                </a:gridCol>
                <a:gridCol w="101600">
                  <a:extLst>
                    <a:ext uri="{9D8B030D-6E8A-4147-A177-3AD203B41FA5}">
                      <a16:colId xmlns:a16="http://schemas.microsoft.com/office/drawing/2014/main" val="2545938341"/>
                    </a:ext>
                  </a:extLst>
                </a:gridCol>
                <a:gridCol w="101600">
                  <a:extLst>
                    <a:ext uri="{9D8B030D-6E8A-4147-A177-3AD203B41FA5}">
                      <a16:colId xmlns:a16="http://schemas.microsoft.com/office/drawing/2014/main" val="1287469585"/>
                    </a:ext>
                  </a:extLst>
                </a:gridCol>
                <a:gridCol w="101600">
                  <a:extLst>
                    <a:ext uri="{9D8B030D-6E8A-4147-A177-3AD203B41FA5}">
                      <a16:colId xmlns:a16="http://schemas.microsoft.com/office/drawing/2014/main" val="871806921"/>
                    </a:ext>
                  </a:extLst>
                </a:gridCol>
                <a:gridCol w="101600">
                  <a:extLst>
                    <a:ext uri="{9D8B030D-6E8A-4147-A177-3AD203B41FA5}">
                      <a16:colId xmlns:a16="http://schemas.microsoft.com/office/drawing/2014/main" val="1108829295"/>
                    </a:ext>
                  </a:extLst>
                </a:gridCol>
                <a:gridCol w="101600">
                  <a:extLst>
                    <a:ext uri="{9D8B030D-6E8A-4147-A177-3AD203B41FA5}">
                      <a16:colId xmlns:a16="http://schemas.microsoft.com/office/drawing/2014/main" val="897308560"/>
                    </a:ext>
                  </a:extLst>
                </a:gridCol>
                <a:gridCol w="101600">
                  <a:extLst>
                    <a:ext uri="{9D8B030D-6E8A-4147-A177-3AD203B41FA5}">
                      <a16:colId xmlns:a16="http://schemas.microsoft.com/office/drawing/2014/main" val="2064812470"/>
                    </a:ext>
                  </a:extLst>
                </a:gridCol>
                <a:gridCol w="101600">
                  <a:extLst>
                    <a:ext uri="{9D8B030D-6E8A-4147-A177-3AD203B41FA5}">
                      <a16:colId xmlns:a16="http://schemas.microsoft.com/office/drawing/2014/main" val="3407271676"/>
                    </a:ext>
                  </a:extLst>
                </a:gridCol>
                <a:gridCol w="101600">
                  <a:extLst>
                    <a:ext uri="{9D8B030D-6E8A-4147-A177-3AD203B41FA5}">
                      <a16:colId xmlns:a16="http://schemas.microsoft.com/office/drawing/2014/main" val="4071487720"/>
                    </a:ext>
                  </a:extLst>
                </a:gridCol>
                <a:gridCol w="101600">
                  <a:extLst>
                    <a:ext uri="{9D8B030D-6E8A-4147-A177-3AD203B41FA5}">
                      <a16:colId xmlns:a16="http://schemas.microsoft.com/office/drawing/2014/main" val="550641986"/>
                    </a:ext>
                  </a:extLst>
                </a:gridCol>
                <a:gridCol w="101600">
                  <a:extLst>
                    <a:ext uri="{9D8B030D-6E8A-4147-A177-3AD203B41FA5}">
                      <a16:colId xmlns:a16="http://schemas.microsoft.com/office/drawing/2014/main" val="3772874886"/>
                    </a:ext>
                  </a:extLst>
                </a:gridCol>
                <a:gridCol w="101600">
                  <a:extLst>
                    <a:ext uri="{9D8B030D-6E8A-4147-A177-3AD203B41FA5}">
                      <a16:colId xmlns:a16="http://schemas.microsoft.com/office/drawing/2014/main" val="1287182727"/>
                    </a:ext>
                  </a:extLst>
                </a:gridCol>
                <a:gridCol w="101600">
                  <a:extLst>
                    <a:ext uri="{9D8B030D-6E8A-4147-A177-3AD203B41FA5}">
                      <a16:colId xmlns:a16="http://schemas.microsoft.com/office/drawing/2014/main" val="3334945289"/>
                    </a:ext>
                  </a:extLst>
                </a:gridCol>
                <a:gridCol w="101600">
                  <a:extLst>
                    <a:ext uri="{9D8B030D-6E8A-4147-A177-3AD203B41FA5}">
                      <a16:colId xmlns:a16="http://schemas.microsoft.com/office/drawing/2014/main" val="1513960327"/>
                    </a:ext>
                  </a:extLst>
                </a:gridCol>
                <a:gridCol w="101600">
                  <a:extLst>
                    <a:ext uri="{9D8B030D-6E8A-4147-A177-3AD203B41FA5}">
                      <a16:colId xmlns:a16="http://schemas.microsoft.com/office/drawing/2014/main" val="133770494"/>
                    </a:ext>
                  </a:extLst>
                </a:gridCol>
                <a:gridCol w="101600">
                  <a:extLst>
                    <a:ext uri="{9D8B030D-6E8A-4147-A177-3AD203B41FA5}">
                      <a16:colId xmlns:a16="http://schemas.microsoft.com/office/drawing/2014/main" val="1900382228"/>
                    </a:ext>
                  </a:extLst>
                </a:gridCol>
              </a:tblGrid>
              <a:tr h="101600">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extLst>
                  <a:ext uri="{0D108BD9-81ED-4DB2-BD59-A6C34878D82A}">
                    <a16:rowId xmlns:a16="http://schemas.microsoft.com/office/drawing/2014/main" val="3228128447"/>
                  </a:ext>
                </a:extLst>
              </a:tr>
              <a:tr h="101600">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extLst>
                  <a:ext uri="{0D108BD9-81ED-4DB2-BD59-A6C34878D82A}">
                    <a16:rowId xmlns:a16="http://schemas.microsoft.com/office/drawing/2014/main" val="1950969948"/>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653988684"/>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652911015"/>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78869501"/>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2863977445"/>
                  </a:ext>
                </a:extLst>
              </a:tr>
              <a:tr h="104981">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71639842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837956287"/>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06523604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4208903712"/>
                  </a:ext>
                </a:extLst>
              </a:tr>
            </a:tbl>
          </a:graphicData>
        </a:graphic>
      </p:graphicFrame>
      <p:sp>
        <p:nvSpPr>
          <p:cNvPr id="111" name="TextBox 110">
            <a:extLst>
              <a:ext uri="{FF2B5EF4-FFF2-40B4-BE49-F238E27FC236}">
                <a16:creationId xmlns:a16="http://schemas.microsoft.com/office/drawing/2014/main" id="{3BD4F5B0-1EA1-4CCD-8474-252658A82453}"/>
              </a:ext>
            </a:extLst>
          </p:cNvPr>
          <p:cNvSpPr txBox="1"/>
          <p:nvPr/>
        </p:nvSpPr>
        <p:spPr>
          <a:xfrm>
            <a:off x="8022938" y="3132724"/>
            <a:ext cx="731290" cy="400110"/>
          </a:xfrm>
          <a:prstGeom prst="rect">
            <a:avLst/>
          </a:prstGeom>
          <a:noFill/>
        </p:spPr>
        <p:txBody>
          <a:bodyPr wrap="none" rtlCol="0">
            <a:spAutoFit/>
          </a:bodyPr>
          <a:lstStyle/>
          <a:p>
            <a:r>
              <a:rPr lang="en-US" sz="2000"/>
              <a:t>GPU</a:t>
            </a:r>
            <a:r>
              <a:rPr lang="en-US" sz="2000" baseline="-25000"/>
              <a:t>1</a:t>
            </a:r>
          </a:p>
        </p:txBody>
      </p:sp>
      <p:sp>
        <p:nvSpPr>
          <p:cNvPr id="113" name="Rectangle: Rounded Corners 112">
            <a:extLst>
              <a:ext uri="{FF2B5EF4-FFF2-40B4-BE49-F238E27FC236}">
                <a16:creationId xmlns:a16="http://schemas.microsoft.com/office/drawing/2014/main" id="{F28634E1-47A9-4F47-B032-1173DE089CA9}"/>
              </a:ext>
            </a:extLst>
          </p:cNvPr>
          <p:cNvSpPr/>
          <p:nvPr/>
        </p:nvSpPr>
        <p:spPr>
          <a:xfrm>
            <a:off x="677243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5" name="Rectangle: Rounded Corners 114">
            <a:extLst>
              <a:ext uri="{FF2B5EF4-FFF2-40B4-BE49-F238E27FC236}">
                <a16:creationId xmlns:a16="http://schemas.microsoft.com/office/drawing/2014/main" id="{4A8BB836-AB2E-4A90-B2F1-0F909625EDE5}"/>
              </a:ext>
            </a:extLst>
          </p:cNvPr>
          <p:cNvSpPr/>
          <p:nvPr/>
        </p:nvSpPr>
        <p:spPr>
          <a:xfrm>
            <a:off x="697788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7" name="Rectangle: Rounded Corners 116">
            <a:extLst>
              <a:ext uri="{FF2B5EF4-FFF2-40B4-BE49-F238E27FC236}">
                <a16:creationId xmlns:a16="http://schemas.microsoft.com/office/drawing/2014/main" id="{77716D64-DA09-4BF5-86D3-051FDC6CEE25}"/>
              </a:ext>
            </a:extLst>
          </p:cNvPr>
          <p:cNvSpPr/>
          <p:nvPr/>
        </p:nvSpPr>
        <p:spPr>
          <a:xfrm>
            <a:off x="738879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9" name="Rectangle: Rounded Corners 118">
            <a:extLst>
              <a:ext uri="{FF2B5EF4-FFF2-40B4-BE49-F238E27FC236}">
                <a16:creationId xmlns:a16="http://schemas.microsoft.com/office/drawing/2014/main" id="{242B5808-137A-4F94-9CE5-23529D80EAEB}"/>
              </a:ext>
            </a:extLst>
          </p:cNvPr>
          <p:cNvSpPr/>
          <p:nvPr/>
        </p:nvSpPr>
        <p:spPr>
          <a:xfrm>
            <a:off x="759425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8A8D5490-9A6C-4695-975C-D69CA10EC860}"/>
              </a:ext>
            </a:extLst>
          </p:cNvPr>
          <p:cNvSpPr/>
          <p:nvPr/>
        </p:nvSpPr>
        <p:spPr>
          <a:xfrm>
            <a:off x="779970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3" name="Rectangle: Rounded Corners 122">
            <a:extLst>
              <a:ext uri="{FF2B5EF4-FFF2-40B4-BE49-F238E27FC236}">
                <a16:creationId xmlns:a16="http://schemas.microsoft.com/office/drawing/2014/main" id="{02082FFD-90B5-4772-932E-CBCAA0ACC4CC}"/>
              </a:ext>
            </a:extLst>
          </p:cNvPr>
          <p:cNvSpPr/>
          <p:nvPr/>
        </p:nvSpPr>
        <p:spPr>
          <a:xfrm>
            <a:off x="8005161"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5" name="Rectangle: Rounded Corners 124">
            <a:extLst>
              <a:ext uri="{FF2B5EF4-FFF2-40B4-BE49-F238E27FC236}">
                <a16:creationId xmlns:a16="http://schemas.microsoft.com/office/drawing/2014/main" id="{D10AABCB-3D1F-429A-A876-D599DA19A470}"/>
              </a:ext>
            </a:extLst>
          </p:cNvPr>
          <p:cNvSpPr/>
          <p:nvPr/>
        </p:nvSpPr>
        <p:spPr>
          <a:xfrm>
            <a:off x="8210616"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7" name="Rectangle: Rounded Corners 126">
            <a:extLst>
              <a:ext uri="{FF2B5EF4-FFF2-40B4-BE49-F238E27FC236}">
                <a16:creationId xmlns:a16="http://schemas.microsoft.com/office/drawing/2014/main" id="{1D6CECA5-CE84-4919-92D0-D1381D21380F}"/>
              </a:ext>
            </a:extLst>
          </p:cNvPr>
          <p:cNvSpPr/>
          <p:nvPr/>
        </p:nvSpPr>
        <p:spPr>
          <a:xfrm>
            <a:off x="8416070"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9" name="Rectangle: Rounded Corners 128">
            <a:extLst>
              <a:ext uri="{FF2B5EF4-FFF2-40B4-BE49-F238E27FC236}">
                <a16:creationId xmlns:a16="http://schemas.microsoft.com/office/drawing/2014/main" id="{961DE073-7C2C-497E-972C-509993795BEC}"/>
              </a:ext>
            </a:extLst>
          </p:cNvPr>
          <p:cNvSpPr/>
          <p:nvPr/>
        </p:nvSpPr>
        <p:spPr>
          <a:xfrm>
            <a:off x="862152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1" name="Rectangle: Rounded Corners 130">
            <a:extLst>
              <a:ext uri="{FF2B5EF4-FFF2-40B4-BE49-F238E27FC236}">
                <a16:creationId xmlns:a16="http://schemas.microsoft.com/office/drawing/2014/main" id="{1A4E8F50-4C38-4C74-9966-D8909567E9BA}"/>
              </a:ext>
            </a:extLst>
          </p:cNvPr>
          <p:cNvSpPr/>
          <p:nvPr/>
        </p:nvSpPr>
        <p:spPr>
          <a:xfrm>
            <a:off x="882697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3" name="Rectangle: Rounded Corners 132">
            <a:extLst>
              <a:ext uri="{FF2B5EF4-FFF2-40B4-BE49-F238E27FC236}">
                <a16:creationId xmlns:a16="http://schemas.microsoft.com/office/drawing/2014/main" id="{959773A5-465A-4269-A0D7-ECA74842E58B}"/>
              </a:ext>
            </a:extLst>
          </p:cNvPr>
          <p:cNvSpPr/>
          <p:nvPr/>
        </p:nvSpPr>
        <p:spPr>
          <a:xfrm>
            <a:off x="903243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5" name="Rectangle: Rounded Corners 134">
            <a:extLst>
              <a:ext uri="{FF2B5EF4-FFF2-40B4-BE49-F238E27FC236}">
                <a16:creationId xmlns:a16="http://schemas.microsoft.com/office/drawing/2014/main" id="{E54400EF-C1A9-4BFF-A360-A5C101344F7C}"/>
              </a:ext>
            </a:extLst>
          </p:cNvPr>
          <p:cNvSpPr/>
          <p:nvPr/>
        </p:nvSpPr>
        <p:spPr>
          <a:xfrm>
            <a:off x="923788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7" name="Rectangle: Rounded Corners 136">
            <a:extLst>
              <a:ext uri="{FF2B5EF4-FFF2-40B4-BE49-F238E27FC236}">
                <a16:creationId xmlns:a16="http://schemas.microsoft.com/office/drawing/2014/main" id="{B7210718-C0CA-44FF-9277-819EC9159CBE}"/>
              </a:ext>
            </a:extLst>
          </p:cNvPr>
          <p:cNvSpPr/>
          <p:nvPr/>
        </p:nvSpPr>
        <p:spPr>
          <a:xfrm>
            <a:off x="944334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9" name="Rectangle: Rounded Corners 138">
            <a:extLst>
              <a:ext uri="{FF2B5EF4-FFF2-40B4-BE49-F238E27FC236}">
                <a16:creationId xmlns:a16="http://schemas.microsoft.com/office/drawing/2014/main" id="{C4D8D14B-2D78-45E0-99DF-99873285A470}"/>
              </a:ext>
            </a:extLst>
          </p:cNvPr>
          <p:cNvSpPr/>
          <p:nvPr/>
        </p:nvSpPr>
        <p:spPr>
          <a:xfrm>
            <a:off x="964879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1" name="Rectangle: Rounded Corners 140">
            <a:extLst>
              <a:ext uri="{FF2B5EF4-FFF2-40B4-BE49-F238E27FC236}">
                <a16:creationId xmlns:a16="http://schemas.microsoft.com/office/drawing/2014/main" id="{0F7E70CB-8419-4D31-929F-414F12018DAD}"/>
              </a:ext>
            </a:extLst>
          </p:cNvPr>
          <p:cNvSpPr/>
          <p:nvPr/>
        </p:nvSpPr>
        <p:spPr>
          <a:xfrm>
            <a:off x="985425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3" name="Rectangle: Rounded Corners 142">
            <a:extLst>
              <a:ext uri="{FF2B5EF4-FFF2-40B4-BE49-F238E27FC236}">
                <a16:creationId xmlns:a16="http://schemas.microsoft.com/office/drawing/2014/main" id="{C0DF5399-9116-4531-8176-97FCE3B868C1}"/>
              </a:ext>
            </a:extLst>
          </p:cNvPr>
          <p:cNvSpPr/>
          <p:nvPr/>
        </p:nvSpPr>
        <p:spPr>
          <a:xfrm>
            <a:off x="718334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5" name="TextBox 144">
            <a:extLst>
              <a:ext uri="{FF2B5EF4-FFF2-40B4-BE49-F238E27FC236}">
                <a16:creationId xmlns:a16="http://schemas.microsoft.com/office/drawing/2014/main" id="{3BB0F2C0-AB2F-4513-A302-01E760EB5A6D}"/>
              </a:ext>
            </a:extLst>
          </p:cNvPr>
          <p:cNvSpPr txBox="1"/>
          <p:nvPr/>
        </p:nvSpPr>
        <p:spPr>
          <a:xfrm>
            <a:off x="7708998" y="2396292"/>
            <a:ext cx="1419684" cy="297454"/>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147" name="Arrow: Right 146">
            <a:extLst>
              <a:ext uri="{FF2B5EF4-FFF2-40B4-BE49-F238E27FC236}">
                <a16:creationId xmlns:a16="http://schemas.microsoft.com/office/drawing/2014/main" id="{A33CDDC1-435B-4A59-9340-5A9358AA34C8}"/>
              </a:ext>
            </a:extLst>
          </p:cNvPr>
          <p:cNvSpPr/>
          <p:nvPr/>
        </p:nvSpPr>
        <p:spPr>
          <a:xfrm>
            <a:off x="6500795" y="2530288"/>
            <a:ext cx="192830" cy="153889"/>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3" name="TextBox 152">
            <a:extLst>
              <a:ext uri="{FF2B5EF4-FFF2-40B4-BE49-F238E27FC236}">
                <a16:creationId xmlns:a16="http://schemas.microsoft.com/office/drawing/2014/main" id="{07099056-3F8E-44F4-B9B1-3E8D02EB1010}"/>
              </a:ext>
            </a:extLst>
          </p:cNvPr>
          <p:cNvSpPr txBox="1"/>
          <p:nvPr/>
        </p:nvSpPr>
        <p:spPr>
          <a:xfrm>
            <a:off x="5574259" y="2452602"/>
            <a:ext cx="756233" cy="400110"/>
          </a:xfrm>
          <a:prstGeom prst="rect">
            <a:avLst/>
          </a:prstGeom>
          <a:noFill/>
        </p:spPr>
        <p:txBody>
          <a:bodyPr wrap="none" rtlCol="0">
            <a:spAutoFit/>
          </a:bodyPr>
          <a:lstStyle/>
          <a:p>
            <a:r>
              <a:rPr lang="en-US" sz="2000"/>
              <a:t>Data</a:t>
            </a:r>
            <a:r>
              <a:rPr lang="en-US" sz="2000" baseline="-25000"/>
              <a:t>1</a:t>
            </a:r>
          </a:p>
        </p:txBody>
      </p:sp>
      <p:sp>
        <p:nvSpPr>
          <p:cNvPr id="2" name="TextBox 1">
            <a:extLst>
              <a:ext uri="{FF2B5EF4-FFF2-40B4-BE49-F238E27FC236}">
                <a16:creationId xmlns:a16="http://schemas.microsoft.com/office/drawing/2014/main" id="{8E20F07C-3F3D-435D-9202-7B7ACA0A9E45}"/>
              </a:ext>
            </a:extLst>
          </p:cNvPr>
          <p:cNvSpPr txBox="1"/>
          <p:nvPr/>
        </p:nvSpPr>
        <p:spPr>
          <a:xfrm>
            <a:off x="9987817" y="2684177"/>
            <a:ext cx="1259704" cy="280398"/>
          </a:xfrm>
          <a:prstGeom prst="rect">
            <a:avLst/>
          </a:prstGeom>
          <a:noFill/>
        </p:spPr>
        <p:txBody>
          <a:bodyPr wrap="none" rtlCol="0">
            <a:spAutoFit/>
          </a:bodyPr>
          <a:lstStyle/>
          <a:p>
            <a:r>
              <a:rPr lang="en-US" sz="1222"/>
              <a:t>FP16 Parameters</a:t>
            </a:r>
          </a:p>
        </p:txBody>
      </p:sp>
      <p:sp>
        <p:nvSpPr>
          <p:cNvPr id="6" name="TextBox 5">
            <a:extLst>
              <a:ext uri="{FF2B5EF4-FFF2-40B4-BE49-F238E27FC236}">
                <a16:creationId xmlns:a16="http://schemas.microsoft.com/office/drawing/2014/main" id="{1F6EAC1C-E6D7-4E86-8F8F-6DF4A10DBB8F}"/>
              </a:ext>
            </a:extLst>
          </p:cNvPr>
          <p:cNvSpPr txBox="1"/>
          <p:nvPr/>
        </p:nvSpPr>
        <p:spPr>
          <a:xfrm>
            <a:off x="9987817" y="3613338"/>
            <a:ext cx="1276055" cy="280398"/>
          </a:xfrm>
          <a:prstGeom prst="rect">
            <a:avLst/>
          </a:prstGeom>
          <a:noFill/>
        </p:spPr>
        <p:txBody>
          <a:bodyPr wrap="none" rtlCol="0">
            <a:spAutoFit/>
          </a:bodyPr>
          <a:lstStyle/>
          <a:p>
            <a:r>
              <a:rPr lang="en-US" sz="1222" b="1"/>
              <a:t>FP32 Parameters</a:t>
            </a:r>
          </a:p>
        </p:txBody>
      </p:sp>
      <p:sp>
        <p:nvSpPr>
          <p:cNvPr id="7" name="TextBox 6">
            <a:extLst>
              <a:ext uri="{FF2B5EF4-FFF2-40B4-BE49-F238E27FC236}">
                <a16:creationId xmlns:a16="http://schemas.microsoft.com/office/drawing/2014/main" id="{E6FA1BCA-46CA-46C7-8141-494D5D19134D}"/>
              </a:ext>
            </a:extLst>
          </p:cNvPr>
          <p:cNvSpPr txBox="1"/>
          <p:nvPr/>
        </p:nvSpPr>
        <p:spPr>
          <a:xfrm>
            <a:off x="9987817" y="3412808"/>
            <a:ext cx="1311706" cy="280398"/>
          </a:xfrm>
          <a:prstGeom prst="rect">
            <a:avLst/>
          </a:prstGeom>
          <a:noFill/>
        </p:spPr>
        <p:txBody>
          <a:bodyPr wrap="none" rtlCol="0">
            <a:spAutoFit/>
          </a:bodyPr>
          <a:lstStyle/>
          <a:p>
            <a:r>
              <a:rPr lang="en-US" sz="1222" b="1"/>
              <a:t>FP32 Momentum</a:t>
            </a:r>
          </a:p>
        </p:txBody>
      </p:sp>
      <p:sp>
        <p:nvSpPr>
          <p:cNvPr id="8" name="TextBox 7">
            <a:extLst>
              <a:ext uri="{FF2B5EF4-FFF2-40B4-BE49-F238E27FC236}">
                <a16:creationId xmlns:a16="http://schemas.microsoft.com/office/drawing/2014/main" id="{259145E9-60C8-4AAD-A575-BD652C090C83}"/>
              </a:ext>
            </a:extLst>
          </p:cNvPr>
          <p:cNvSpPr txBox="1"/>
          <p:nvPr/>
        </p:nvSpPr>
        <p:spPr>
          <a:xfrm>
            <a:off x="9987816" y="2810849"/>
            <a:ext cx="1088888" cy="280398"/>
          </a:xfrm>
          <a:prstGeom prst="rect">
            <a:avLst/>
          </a:prstGeom>
          <a:noFill/>
        </p:spPr>
        <p:txBody>
          <a:bodyPr wrap="none" rtlCol="0">
            <a:spAutoFit/>
          </a:bodyPr>
          <a:lstStyle/>
          <a:p>
            <a:r>
              <a:rPr lang="en-US" sz="1222"/>
              <a:t>FP16 Gradient</a:t>
            </a:r>
          </a:p>
        </p:txBody>
      </p:sp>
      <p:sp>
        <p:nvSpPr>
          <p:cNvPr id="9" name="TextBox 8">
            <a:extLst>
              <a:ext uri="{FF2B5EF4-FFF2-40B4-BE49-F238E27FC236}">
                <a16:creationId xmlns:a16="http://schemas.microsoft.com/office/drawing/2014/main" id="{3E40E0B2-C963-4CF3-8EDE-EE5767288C03}"/>
              </a:ext>
            </a:extLst>
          </p:cNvPr>
          <p:cNvSpPr txBox="1"/>
          <p:nvPr/>
        </p:nvSpPr>
        <p:spPr>
          <a:xfrm>
            <a:off x="9987817" y="3198045"/>
            <a:ext cx="1096134" cy="280398"/>
          </a:xfrm>
          <a:prstGeom prst="rect">
            <a:avLst/>
          </a:prstGeom>
          <a:noFill/>
        </p:spPr>
        <p:txBody>
          <a:bodyPr wrap="none" rtlCol="0">
            <a:spAutoFit/>
          </a:bodyPr>
          <a:lstStyle/>
          <a:p>
            <a:r>
              <a:rPr lang="en-US" sz="1222" b="1"/>
              <a:t>FP32 Variance</a:t>
            </a:r>
          </a:p>
        </p:txBody>
      </p:sp>
      <p:sp>
        <p:nvSpPr>
          <p:cNvPr id="10" name="TextBox 9">
            <a:extLst>
              <a:ext uri="{FF2B5EF4-FFF2-40B4-BE49-F238E27FC236}">
                <a16:creationId xmlns:a16="http://schemas.microsoft.com/office/drawing/2014/main" id="{832B8AFC-6CCC-4E0D-A2EB-3ECA64612C4B}"/>
              </a:ext>
            </a:extLst>
          </p:cNvPr>
          <p:cNvSpPr txBox="1"/>
          <p:nvPr/>
        </p:nvSpPr>
        <p:spPr>
          <a:xfrm>
            <a:off x="9987817" y="2996027"/>
            <a:ext cx="1101455" cy="280398"/>
          </a:xfrm>
          <a:prstGeom prst="rect">
            <a:avLst/>
          </a:prstGeom>
          <a:noFill/>
        </p:spPr>
        <p:txBody>
          <a:bodyPr wrap="none" rtlCol="0">
            <a:spAutoFit/>
          </a:bodyPr>
          <a:lstStyle/>
          <a:p>
            <a:r>
              <a:rPr lang="en-US" sz="1222" b="1"/>
              <a:t>FP32 Gradient</a:t>
            </a:r>
          </a:p>
        </p:txBody>
      </p:sp>
      <p:sp>
        <p:nvSpPr>
          <p:cNvPr id="11" name="TextBox 10">
            <a:extLst>
              <a:ext uri="{FF2B5EF4-FFF2-40B4-BE49-F238E27FC236}">
                <a16:creationId xmlns:a16="http://schemas.microsoft.com/office/drawing/2014/main" id="{EBBC3461-8719-4C1D-A28B-7D6C302048F8}"/>
              </a:ext>
            </a:extLst>
          </p:cNvPr>
          <p:cNvSpPr txBox="1"/>
          <p:nvPr/>
        </p:nvSpPr>
        <p:spPr>
          <a:xfrm>
            <a:off x="4519797" y="2684177"/>
            <a:ext cx="1259704" cy="280398"/>
          </a:xfrm>
          <a:prstGeom prst="rect">
            <a:avLst/>
          </a:prstGeom>
          <a:noFill/>
        </p:spPr>
        <p:txBody>
          <a:bodyPr wrap="none" rtlCol="0">
            <a:spAutoFit/>
          </a:bodyPr>
          <a:lstStyle/>
          <a:p>
            <a:r>
              <a:rPr lang="en-US" sz="1222"/>
              <a:t>FP16 Parameters</a:t>
            </a:r>
          </a:p>
        </p:txBody>
      </p:sp>
      <p:sp>
        <p:nvSpPr>
          <p:cNvPr id="12" name="TextBox 11">
            <a:extLst>
              <a:ext uri="{FF2B5EF4-FFF2-40B4-BE49-F238E27FC236}">
                <a16:creationId xmlns:a16="http://schemas.microsoft.com/office/drawing/2014/main" id="{62FFCB11-1D32-4E38-A491-528F66CE7B84}"/>
              </a:ext>
            </a:extLst>
          </p:cNvPr>
          <p:cNvSpPr txBox="1"/>
          <p:nvPr/>
        </p:nvSpPr>
        <p:spPr>
          <a:xfrm>
            <a:off x="4519797" y="3613338"/>
            <a:ext cx="1276055" cy="280398"/>
          </a:xfrm>
          <a:prstGeom prst="rect">
            <a:avLst/>
          </a:prstGeom>
          <a:noFill/>
        </p:spPr>
        <p:txBody>
          <a:bodyPr wrap="none" rtlCol="0">
            <a:spAutoFit/>
          </a:bodyPr>
          <a:lstStyle/>
          <a:p>
            <a:r>
              <a:rPr lang="en-US" sz="1222" b="1"/>
              <a:t>FP32 Parameters</a:t>
            </a:r>
          </a:p>
        </p:txBody>
      </p:sp>
      <p:sp>
        <p:nvSpPr>
          <p:cNvPr id="13" name="TextBox 12">
            <a:extLst>
              <a:ext uri="{FF2B5EF4-FFF2-40B4-BE49-F238E27FC236}">
                <a16:creationId xmlns:a16="http://schemas.microsoft.com/office/drawing/2014/main" id="{46A04BD8-F5BD-4E5B-BA4D-557BF4FD8A3D}"/>
              </a:ext>
            </a:extLst>
          </p:cNvPr>
          <p:cNvSpPr txBox="1"/>
          <p:nvPr/>
        </p:nvSpPr>
        <p:spPr>
          <a:xfrm>
            <a:off x="4519797" y="3412808"/>
            <a:ext cx="1311706" cy="280398"/>
          </a:xfrm>
          <a:prstGeom prst="rect">
            <a:avLst/>
          </a:prstGeom>
          <a:noFill/>
        </p:spPr>
        <p:txBody>
          <a:bodyPr wrap="none" rtlCol="0">
            <a:spAutoFit/>
          </a:bodyPr>
          <a:lstStyle/>
          <a:p>
            <a:r>
              <a:rPr lang="en-US" sz="1222" b="1"/>
              <a:t>FP32 Momentum</a:t>
            </a:r>
          </a:p>
        </p:txBody>
      </p:sp>
      <p:sp>
        <p:nvSpPr>
          <p:cNvPr id="14" name="TextBox 13">
            <a:extLst>
              <a:ext uri="{FF2B5EF4-FFF2-40B4-BE49-F238E27FC236}">
                <a16:creationId xmlns:a16="http://schemas.microsoft.com/office/drawing/2014/main" id="{EFE2015B-3F86-46B5-9777-4C4459AC2DB6}"/>
              </a:ext>
            </a:extLst>
          </p:cNvPr>
          <p:cNvSpPr txBox="1"/>
          <p:nvPr/>
        </p:nvSpPr>
        <p:spPr>
          <a:xfrm>
            <a:off x="4519796" y="2810849"/>
            <a:ext cx="1088888" cy="280398"/>
          </a:xfrm>
          <a:prstGeom prst="rect">
            <a:avLst/>
          </a:prstGeom>
          <a:noFill/>
        </p:spPr>
        <p:txBody>
          <a:bodyPr wrap="none" rtlCol="0">
            <a:spAutoFit/>
          </a:bodyPr>
          <a:lstStyle/>
          <a:p>
            <a:r>
              <a:rPr lang="en-US" sz="1222"/>
              <a:t>FP16 Gradient</a:t>
            </a:r>
          </a:p>
        </p:txBody>
      </p:sp>
      <p:sp>
        <p:nvSpPr>
          <p:cNvPr id="15" name="TextBox 14">
            <a:extLst>
              <a:ext uri="{FF2B5EF4-FFF2-40B4-BE49-F238E27FC236}">
                <a16:creationId xmlns:a16="http://schemas.microsoft.com/office/drawing/2014/main" id="{DBA17461-03FB-4BC4-A6FC-24355BEA7753}"/>
              </a:ext>
            </a:extLst>
          </p:cNvPr>
          <p:cNvSpPr txBox="1"/>
          <p:nvPr/>
        </p:nvSpPr>
        <p:spPr>
          <a:xfrm>
            <a:off x="4519797" y="3198045"/>
            <a:ext cx="1096134" cy="280398"/>
          </a:xfrm>
          <a:prstGeom prst="rect">
            <a:avLst/>
          </a:prstGeom>
          <a:noFill/>
        </p:spPr>
        <p:txBody>
          <a:bodyPr wrap="none" rtlCol="0">
            <a:spAutoFit/>
          </a:bodyPr>
          <a:lstStyle/>
          <a:p>
            <a:r>
              <a:rPr lang="en-US" sz="1222" b="1"/>
              <a:t>FP32 Variance</a:t>
            </a:r>
          </a:p>
        </p:txBody>
      </p:sp>
      <p:sp>
        <p:nvSpPr>
          <p:cNvPr id="16" name="TextBox 15">
            <a:extLst>
              <a:ext uri="{FF2B5EF4-FFF2-40B4-BE49-F238E27FC236}">
                <a16:creationId xmlns:a16="http://schemas.microsoft.com/office/drawing/2014/main" id="{314E441A-C5AA-4635-BC2A-BF13B05D83F2}"/>
              </a:ext>
            </a:extLst>
          </p:cNvPr>
          <p:cNvSpPr txBox="1"/>
          <p:nvPr/>
        </p:nvSpPr>
        <p:spPr>
          <a:xfrm>
            <a:off x="4519797" y="2996027"/>
            <a:ext cx="1101455" cy="280398"/>
          </a:xfrm>
          <a:prstGeom prst="rect">
            <a:avLst/>
          </a:prstGeom>
          <a:noFill/>
        </p:spPr>
        <p:txBody>
          <a:bodyPr wrap="none" rtlCol="0">
            <a:spAutoFit/>
          </a:bodyPr>
          <a:lstStyle/>
          <a:p>
            <a:r>
              <a:rPr lang="en-US" sz="1222" b="1"/>
              <a:t>FP32 Gradient</a:t>
            </a:r>
          </a:p>
        </p:txBody>
      </p:sp>
      <p:sp>
        <p:nvSpPr>
          <p:cNvPr id="64" name="Rectangle 63">
            <a:extLst>
              <a:ext uri="{FF2B5EF4-FFF2-40B4-BE49-F238E27FC236}">
                <a16:creationId xmlns:a16="http://schemas.microsoft.com/office/drawing/2014/main" id="{A2845375-9C61-47FB-87F7-E91B19B004D0}"/>
              </a:ext>
            </a:extLst>
          </p:cNvPr>
          <p:cNvSpPr/>
          <p:nvPr/>
        </p:nvSpPr>
        <p:spPr>
          <a:xfrm>
            <a:off x="1070985" y="4378858"/>
            <a:ext cx="5705152" cy="3170099"/>
          </a:xfrm>
          <a:prstGeom prst="rect">
            <a:avLst/>
          </a:prstGeom>
        </p:spPr>
        <p:txBody>
          <a:bodyPr wrap="none">
            <a:spAutoFit/>
          </a:bodyPr>
          <a:lstStyle/>
          <a:p>
            <a:pPr marL="342900" indent="-342900">
              <a:buFont typeface="Arial" panose="020B0604020202020204" pitchFamily="34" charset="0"/>
              <a:buChar char="•"/>
            </a:pPr>
            <a:r>
              <a:rPr lang="en-US" sz="2000"/>
              <a:t>FP16 parameter</a:t>
            </a:r>
          </a:p>
          <a:p>
            <a:pPr marL="342900" indent="-342900">
              <a:buFont typeface="Arial" panose="020B0604020202020204" pitchFamily="34" charset="0"/>
              <a:buChar char="•"/>
            </a:pPr>
            <a:r>
              <a:rPr lang="en-US" sz="2000"/>
              <a:t>FP16 Gradients</a:t>
            </a:r>
          </a:p>
          <a:p>
            <a:pPr marL="342900" indent="-342900">
              <a:buFont typeface="Arial" panose="020B0604020202020204" pitchFamily="34" charset="0"/>
              <a:buChar char="•"/>
            </a:pPr>
            <a:r>
              <a:rPr lang="en-US" sz="2000"/>
              <a:t>FP32 Optimizer States</a:t>
            </a:r>
          </a:p>
          <a:p>
            <a:pPr marL="800100" lvl="1" indent="-342900">
              <a:buFont typeface="Arial" panose="020B0604020202020204" pitchFamily="34" charset="0"/>
              <a:buChar char="•"/>
            </a:pPr>
            <a:r>
              <a:rPr lang="en-US" sz="2000"/>
              <a:t>Gradients, Variance, Momentum, Parameters</a:t>
            </a:r>
          </a:p>
          <a:p>
            <a:endParaRPr lang="en-US" sz="2000"/>
          </a:p>
          <a:p>
            <a:endParaRPr lang="en-US" sz="2000"/>
          </a:p>
          <a:p>
            <a:endParaRPr lang="en-US" sz="2000"/>
          </a:p>
          <a:p>
            <a:endParaRPr lang="en-US" sz="2000"/>
          </a:p>
          <a:p>
            <a:endParaRPr lang="en-US" sz="2000"/>
          </a:p>
          <a:p>
            <a:endParaRPr lang="en-US" sz="2000"/>
          </a:p>
        </p:txBody>
      </p:sp>
      <p:sp>
        <p:nvSpPr>
          <p:cNvPr id="3" name="Slide Number Placeholder 2">
            <a:extLst>
              <a:ext uri="{FF2B5EF4-FFF2-40B4-BE49-F238E27FC236}">
                <a16:creationId xmlns:a16="http://schemas.microsoft.com/office/drawing/2014/main" id="{09E53ED1-41DA-4FF3-A32B-05BEC82C775C}"/>
              </a:ext>
            </a:extLst>
          </p:cNvPr>
          <p:cNvSpPr>
            <a:spLocks noGrp="1"/>
          </p:cNvSpPr>
          <p:nvPr>
            <p:ph type="sldNum" sz="quarter" idx="12"/>
          </p:nvPr>
        </p:nvSpPr>
        <p:spPr/>
        <p:txBody>
          <a:bodyPr/>
          <a:lstStyle/>
          <a:p>
            <a:fld id="{ACB2108F-1277-43B9-9576-ACEA03E5DD41}" type="slidenum">
              <a:rPr lang="en-US" smtClean="0"/>
              <a:t>18</a:t>
            </a:fld>
            <a:endParaRPr lang="en-US"/>
          </a:p>
        </p:txBody>
      </p:sp>
      <p:sp>
        <p:nvSpPr>
          <p:cNvPr id="66" name="Title 1">
            <a:extLst>
              <a:ext uri="{FF2B5EF4-FFF2-40B4-BE49-F238E27FC236}">
                <a16:creationId xmlns:a16="http://schemas.microsoft.com/office/drawing/2014/main" id="{17FBEBAD-79BC-413E-99E9-3FDF06A1A933}"/>
              </a:ext>
            </a:extLst>
          </p:cNvPr>
          <p:cNvSpPr txBox="1">
            <a:spLocks/>
          </p:cNvSpPr>
          <p:nvPr/>
        </p:nvSpPr>
        <p:spPr>
          <a:xfrm>
            <a:off x="838200" y="2860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Understanding Memory Consumption </a:t>
            </a:r>
          </a:p>
        </p:txBody>
      </p:sp>
      <p:sp>
        <p:nvSpPr>
          <p:cNvPr id="5" name="TextBox 4">
            <a:extLst>
              <a:ext uri="{FF2B5EF4-FFF2-40B4-BE49-F238E27FC236}">
                <a16:creationId xmlns:a16="http://schemas.microsoft.com/office/drawing/2014/main" id="{24EC5F01-F750-4924-B613-3F18F1CF7E0F}"/>
              </a:ext>
            </a:extLst>
          </p:cNvPr>
          <p:cNvSpPr txBox="1"/>
          <p:nvPr/>
        </p:nvSpPr>
        <p:spPr>
          <a:xfrm>
            <a:off x="3917519" y="6412088"/>
            <a:ext cx="4958345" cy="338554"/>
          </a:xfrm>
          <a:prstGeom prst="rect">
            <a:avLst/>
          </a:prstGeom>
          <a:noFill/>
        </p:spPr>
        <p:txBody>
          <a:bodyPr wrap="none" rtlCol="0">
            <a:spAutoFit/>
          </a:bodyPr>
          <a:lstStyle/>
          <a:p>
            <a:r>
              <a:rPr lang="en-US" sz="1600"/>
              <a:t>*</a:t>
            </a:r>
            <a:r>
              <a:rPr lang="en-US" sz="1600">
                <a:hlinkClick r:id="rId2"/>
              </a:rPr>
              <a:t>Mixed Precision Training</a:t>
            </a:r>
            <a:r>
              <a:rPr lang="en-US" sz="1600"/>
              <a:t> (ICLR ‘18) with Adam Optimizer</a:t>
            </a:r>
          </a:p>
        </p:txBody>
      </p:sp>
    </p:spTree>
    <p:extLst>
      <p:ext uri="{BB962C8B-B14F-4D97-AF65-F5344CB8AC3E}">
        <p14:creationId xmlns:p14="http://schemas.microsoft.com/office/powerpoint/2010/main" val="1208108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Arrow: Right 54">
            <a:extLst>
              <a:ext uri="{FF2B5EF4-FFF2-40B4-BE49-F238E27FC236}">
                <a16:creationId xmlns:a16="http://schemas.microsoft.com/office/drawing/2014/main" id="{8621E8C8-EEDC-4EA0-A89D-3ECCF979EEE4}"/>
              </a:ext>
            </a:extLst>
          </p:cNvPr>
          <p:cNvSpPr/>
          <p:nvPr/>
        </p:nvSpPr>
        <p:spPr>
          <a:xfrm>
            <a:off x="1499299" y="2607232"/>
            <a:ext cx="2934869" cy="57862"/>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graphicFrame>
        <p:nvGraphicFramePr>
          <p:cNvPr id="57" name="Table 4">
            <a:extLst>
              <a:ext uri="{FF2B5EF4-FFF2-40B4-BE49-F238E27FC236}">
                <a16:creationId xmlns:a16="http://schemas.microsoft.com/office/drawing/2014/main" id="{13038B12-3D5D-44FF-BB49-74E287EF5EE9}"/>
              </a:ext>
            </a:extLst>
          </p:cNvPr>
          <p:cNvGraphicFramePr>
            <a:graphicFrameLocks noGrp="1"/>
          </p:cNvGraphicFramePr>
          <p:nvPr/>
        </p:nvGraphicFramePr>
        <p:xfrm>
          <a:off x="1342624" y="2803951"/>
          <a:ext cx="3251200" cy="1019381"/>
        </p:xfrm>
        <a:graphic>
          <a:graphicData uri="http://schemas.openxmlformats.org/drawingml/2006/table">
            <a:tbl>
              <a:tblPr>
                <a:tableStyleId>{5C22544A-7EE6-4342-B048-85BDC9FD1C3A}</a:tableStyleId>
              </a:tblPr>
              <a:tblGrid>
                <a:gridCol w="101600">
                  <a:extLst>
                    <a:ext uri="{9D8B030D-6E8A-4147-A177-3AD203B41FA5}">
                      <a16:colId xmlns:a16="http://schemas.microsoft.com/office/drawing/2014/main" val="1674177465"/>
                    </a:ext>
                  </a:extLst>
                </a:gridCol>
                <a:gridCol w="101600">
                  <a:extLst>
                    <a:ext uri="{9D8B030D-6E8A-4147-A177-3AD203B41FA5}">
                      <a16:colId xmlns:a16="http://schemas.microsoft.com/office/drawing/2014/main" val="679696355"/>
                    </a:ext>
                  </a:extLst>
                </a:gridCol>
                <a:gridCol w="101600">
                  <a:extLst>
                    <a:ext uri="{9D8B030D-6E8A-4147-A177-3AD203B41FA5}">
                      <a16:colId xmlns:a16="http://schemas.microsoft.com/office/drawing/2014/main" val="369367662"/>
                    </a:ext>
                  </a:extLst>
                </a:gridCol>
                <a:gridCol w="101600">
                  <a:extLst>
                    <a:ext uri="{9D8B030D-6E8A-4147-A177-3AD203B41FA5}">
                      <a16:colId xmlns:a16="http://schemas.microsoft.com/office/drawing/2014/main" val="3040839966"/>
                    </a:ext>
                  </a:extLst>
                </a:gridCol>
                <a:gridCol w="101600">
                  <a:extLst>
                    <a:ext uri="{9D8B030D-6E8A-4147-A177-3AD203B41FA5}">
                      <a16:colId xmlns:a16="http://schemas.microsoft.com/office/drawing/2014/main" val="1879501497"/>
                    </a:ext>
                  </a:extLst>
                </a:gridCol>
                <a:gridCol w="101600">
                  <a:extLst>
                    <a:ext uri="{9D8B030D-6E8A-4147-A177-3AD203B41FA5}">
                      <a16:colId xmlns:a16="http://schemas.microsoft.com/office/drawing/2014/main" val="584895181"/>
                    </a:ext>
                  </a:extLst>
                </a:gridCol>
                <a:gridCol w="101600">
                  <a:extLst>
                    <a:ext uri="{9D8B030D-6E8A-4147-A177-3AD203B41FA5}">
                      <a16:colId xmlns:a16="http://schemas.microsoft.com/office/drawing/2014/main" val="412747557"/>
                    </a:ext>
                  </a:extLst>
                </a:gridCol>
                <a:gridCol w="101600">
                  <a:extLst>
                    <a:ext uri="{9D8B030D-6E8A-4147-A177-3AD203B41FA5}">
                      <a16:colId xmlns:a16="http://schemas.microsoft.com/office/drawing/2014/main" val="3058117331"/>
                    </a:ext>
                  </a:extLst>
                </a:gridCol>
                <a:gridCol w="101600">
                  <a:extLst>
                    <a:ext uri="{9D8B030D-6E8A-4147-A177-3AD203B41FA5}">
                      <a16:colId xmlns:a16="http://schemas.microsoft.com/office/drawing/2014/main" val="590022139"/>
                    </a:ext>
                  </a:extLst>
                </a:gridCol>
                <a:gridCol w="101600">
                  <a:extLst>
                    <a:ext uri="{9D8B030D-6E8A-4147-A177-3AD203B41FA5}">
                      <a16:colId xmlns:a16="http://schemas.microsoft.com/office/drawing/2014/main" val="3011413094"/>
                    </a:ext>
                  </a:extLst>
                </a:gridCol>
                <a:gridCol w="101600">
                  <a:extLst>
                    <a:ext uri="{9D8B030D-6E8A-4147-A177-3AD203B41FA5}">
                      <a16:colId xmlns:a16="http://schemas.microsoft.com/office/drawing/2014/main" val="1950593856"/>
                    </a:ext>
                  </a:extLst>
                </a:gridCol>
                <a:gridCol w="101600">
                  <a:extLst>
                    <a:ext uri="{9D8B030D-6E8A-4147-A177-3AD203B41FA5}">
                      <a16:colId xmlns:a16="http://schemas.microsoft.com/office/drawing/2014/main" val="3393412449"/>
                    </a:ext>
                  </a:extLst>
                </a:gridCol>
                <a:gridCol w="101600">
                  <a:extLst>
                    <a:ext uri="{9D8B030D-6E8A-4147-A177-3AD203B41FA5}">
                      <a16:colId xmlns:a16="http://schemas.microsoft.com/office/drawing/2014/main" val="1300342352"/>
                    </a:ext>
                  </a:extLst>
                </a:gridCol>
                <a:gridCol w="101600">
                  <a:extLst>
                    <a:ext uri="{9D8B030D-6E8A-4147-A177-3AD203B41FA5}">
                      <a16:colId xmlns:a16="http://schemas.microsoft.com/office/drawing/2014/main" val="1194925392"/>
                    </a:ext>
                  </a:extLst>
                </a:gridCol>
                <a:gridCol w="101600">
                  <a:extLst>
                    <a:ext uri="{9D8B030D-6E8A-4147-A177-3AD203B41FA5}">
                      <a16:colId xmlns:a16="http://schemas.microsoft.com/office/drawing/2014/main" val="3024785613"/>
                    </a:ext>
                  </a:extLst>
                </a:gridCol>
                <a:gridCol w="101600">
                  <a:extLst>
                    <a:ext uri="{9D8B030D-6E8A-4147-A177-3AD203B41FA5}">
                      <a16:colId xmlns:a16="http://schemas.microsoft.com/office/drawing/2014/main" val="3150019158"/>
                    </a:ext>
                  </a:extLst>
                </a:gridCol>
                <a:gridCol w="101600">
                  <a:extLst>
                    <a:ext uri="{9D8B030D-6E8A-4147-A177-3AD203B41FA5}">
                      <a16:colId xmlns:a16="http://schemas.microsoft.com/office/drawing/2014/main" val="419703603"/>
                    </a:ext>
                  </a:extLst>
                </a:gridCol>
                <a:gridCol w="101600">
                  <a:extLst>
                    <a:ext uri="{9D8B030D-6E8A-4147-A177-3AD203B41FA5}">
                      <a16:colId xmlns:a16="http://schemas.microsoft.com/office/drawing/2014/main" val="2545938341"/>
                    </a:ext>
                  </a:extLst>
                </a:gridCol>
                <a:gridCol w="101600">
                  <a:extLst>
                    <a:ext uri="{9D8B030D-6E8A-4147-A177-3AD203B41FA5}">
                      <a16:colId xmlns:a16="http://schemas.microsoft.com/office/drawing/2014/main" val="1287469585"/>
                    </a:ext>
                  </a:extLst>
                </a:gridCol>
                <a:gridCol w="101600">
                  <a:extLst>
                    <a:ext uri="{9D8B030D-6E8A-4147-A177-3AD203B41FA5}">
                      <a16:colId xmlns:a16="http://schemas.microsoft.com/office/drawing/2014/main" val="871806921"/>
                    </a:ext>
                  </a:extLst>
                </a:gridCol>
                <a:gridCol w="101600">
                  <a:extLst>
                    <a:ext uri="{9D8B030D-6E8A-4147-A177-3AD203B41FA5}">
                      <a16:colId xmlns:a16="http://schemas.microsoft.com/office/drawing/2014/main" val="1108829295"/>
                    </a:ext>
                  </a:extLst>
                </a:gridCol>
                <a:gridCol w="101600">
                  <a:extLst>
                    <a:ext uri="{9D8B030D-6E8A-4147-A177-3AD203B41FA5}">
                      <a16:colId xmlns:a16="http://schemas.microsoft.com/office/drawing/2014/main" val="897308560"/>
                    </a:ext>
                  </a:extLst>
                </a:gridCol>
                <a:gridCol w="101600">
                  <a:extLst>
                    <a:ext uri="{9D8B030D-6E8A-4147-A177-3AD203B41FA5}">
                      <a16:colId xmlns:a16="http://schemas.microsoft.com/office/drawing/2014/main" val="2064812470"/>
                    </a:ext>
                  </a:extLst>
                </a:gridCol>
                <a:gridCol w="101600">
                  <a:extLst>
                    <a:ext uri="{9D8B030D-6E8A-4147-A177-3AD203B41FA5}">
                      <a16:colId xmlns:a16="http://schemas.microsoft.com/office/drawing/2014/main" val="3407271676"/>
                    </a:ext>
                  </a:extLst>
                </a:gridCol>
                <a:gridCol w="101600">
                  <a:extLst>
                    <a:ext uri="{9D8B030D-6E8A-4147-A177-3AD203B41FA5}">
                      <a16:colId xmlns:a16="http://schemas.microsoft.com/office/drawing/2014/main" val="4071487720"/>
                    </a:ext>
                  </a:extLst>
                </a:gridCol>
                <a:gridCol w="101600">
                  <a:extLst>
                    <a:ext uri="{9D8B030D-6E8A-4147-A177-3AD203B41FA5}">
                      <a16:colId xmlns:a16="http://schemas.microsoft.com/office/drawing/2014/main" val="550641986"/>
                    </a:ext>
                  </a:extLst>
                </a:gridCol>
                <a:gridCol w="101600">
                  <a:extLst>
                    <a:ext uri="{9D8B030D-6E8A-4147-A177-3AD203B41FA5}">
                      <a16:colId xmlns:a16="http://schemas.microsoft.com/office/drawing/2014/main" val="3772874886"/>
                    </a:ext>
                  </a:extLst>
                </a:gridCol>
                <a:gridCol w="101600">
                  <a:extLst>
                    <a:ext uri="{9D8B030D-6E8A-4147-A177-3AD203B41FA5}">
                      <a16:colId xmlns:a16="http://schemas.microsoft.com/office/drawing/2014/main" val="1287182727"/>
                    </a:ext>
                  </a:extLst>
                </a:gridCol>
                <a:gridCol w="101600">
                  <a:extLst>
                    <a:ext uri="{9D8B030D-6E8A-4147-A177-3AD203B41FA5}">
                      <a16:colId xmlns:a16="http://schemas.microsoft.com/office/drawing/2014/main" val="3334945289"/>
                    </a:ext>
                  </a:extLst>
                </a:gridCol>
                <a:gridCol w="101600">
                  <a:extLst>
                    <a:ext uri="{9D8B030D-6E8A-4147-A177-3AD203B41FA5}">
                      <a16:colId xmlns:a16="http://schemas.microsoft.com/office/drawing/2014/main" val="1513960327"/>
                    </a:ext>
                  </a:extLst>
                </a:gridCol>
                <a:gridCol w="101600">
                  <a:extLst>
                    <a:ext uri="{9D8B030D-6E8A-4147-A177-3AD203B41FA5}">
                      <a16:colId xmlns:a16="http://schemas.microsoft.com/office/drawing/2014/main" val="133770494"/>
                    </a:ext>
                  </a:extLst>
                </a:gridCol>
                <a:gridCol w="101600">
                  <a:extLst>
                    <a:ext uri="{9D8B030D-6E8A-4147-A177-3AD203B41FA5}">
                      <a16:colId xmlns:a16="http://schemas.microsoft.com/office/drawing/2014/main" val="1900382228"/>
                    </a:ext>
                  </a:extLst>
                </a:gridCol>
              </a:tblGrid>
              <a:tr h="101600">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extLst>
                  <a:ext uri="{0D108BD9-81ED-4DB2-BD59-A6C34878D82A}">
                    <a16:rowId xmlns:a16="http://schemas.microsoft.com/office/drawing/2014/main" val="3228128447"/>
                  </a:ext>
                </a:extLst>
              </a:tr>
              <a:tr h="101600">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extLst>
                  <a:ext uri="{0D108BD9-81ED-4DB2-BD59-A6C34878D82A}">
                    <a16:rowId xmlns:a16="http://schemas.microsoft.com/office/drawing/2014/main" val="1950969948"/>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653988684"/>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652911015"/>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78869501"/>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2863977445"/>
                  </a:ext>
                </a:extLst>
              </a:tr>
              <a:tr h="104981">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71639842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837956287"/>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06523604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4208903712"/>
                  </a:ext>
                </a:extLst>
              </a:tr>
            </a:tbl>
          </a:graphicData>
        </a:graphic>
      </p:graphicFrame>
      <p:sp>
        <p:nvSpPr>
          <p:cNvPr id="59" name="TextBox 58">
            <a:extLst>
              <a:ext uri="{FF2B5EF4-FFF2-40B4-BE49-F238E27FC236}">
                <a16:creationId xmlns:a16="http://schemas.microsoft.com/office/drawing/2014/main" id="{9EB4DBE6-33C5-4808-B8B9-864E8DB89758}"/>
              </a:ext>
            </a:extLst>
          </p:cNvPr>
          <p:cNvSpPr txBox="1"/>
          <p:nvPr/>
        </p:nvSpPr>
        <p:spPr>
          <a:xfrm>
            <a:off x="2593128" y="3132724"/>
            <a:ext cx="731290" cy="400110"/>
          </a:xfrm>
          <a:prstGeom prst="rect">
            <a:avLst/>
          </a:prstGeom>
          <a:noFill/>
        </p:spPr>
        <p:txBody>
          <a:bodyPr wrap="none" rtlCol="0">
            <a:spAutoFit/>
          </a:bodyPr>
          <a:lstStyle/>
          <a:p>
            <a:r>
              <a:rPr lang="en-US" sz="2000"/>
              <a:t>GPU</a:t>
            </a:r>
            <a:r>
              <a:rPr lang="en-US" sz="2000" baseline="-25000"/>
              <a:t>0</a:t>
            </a:r>
          </a:p>
        </p:txBody>
      </p:sp>
      <p:graphicFrame>
        <p:nvGraphicFramePr>
          <p:cNvPr id="61" name="Table 4">
            <a:extLst>
              <a:ext uri="{FF2B5EF4-FFF2-40B4-BE49-F238E27FC236}">
                <a16:creationId xmlns:a16="http://schemas.microsoft.com/office/drawing/2014/main" id="{F1F61029-DFCB-411C-8733-88830A9BD194}"/>
              </a:ext>
            </a:extLst>
          </p:cNvPr>
          <p:cNvGraphicFramePr>
            <a:graphicFrameLocks noGrp="1"/>
          </p:cNvGraphicFramePr>
          <p:nvPr/>
        </p:nvGraphicFramePr>
        <p:xfrm>
          <a:off x="185481" y="2292387"/>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tc>
                  <a:txBody>
                    <a:bodyPr/>
                    <a:lstStyle/>
                    <a:p>
                      <a:endParaRPr lang="en-US" sz="100"/>
                    </a:p>
                  </a:txBody>
                  <a:tcPr marL="0" marR="0" marT="0" marB="0">
                    <a:solidFill>
                      <a:srgbClr val="FFCCFF"/>
                    </a:solidFill>
                  </a:tcPr>
                </a:tc>
                <a:extLst>
                  <a:ext uri="{0D108BD9-81ED-4DB2-BD59-A6C34878D82A}">
                    <a16:rowId xmlns:a16="http://schemas.microsoft.com/office/drawing/2014/main" val="3472907501"/>
                  </a:ext>
                </a:extLst>
              </a:tr>
            </a:tbl>
          </a:graphicData>
        </a:graphic>
      </p:graphicFrame>
      <p:sp>
        <p:nvSpPr>
          <p:cNvPr id="63" name="TextBox 62">
            <a:extLst>
              <a:ext uri="{FF2B5EF4-FFF2-40B4-BE49-F238E27FC236}">
                <a16:creationId xmlns:a16="http://schemas.microsoft.com/office/drawing/2014/main" id="{3D8A248F-0A4A-4D3C-9191-A997E74B7CED}"/>
              </a:ext>
            </a:extLst>
          </p:cNvPr>
          <p:cNvSpPr txBox="1"/>
          <p:nvPr/>
        </p:nvSpPr>
        <p:spPr>
          <a:xfrm>
            <a:off x="212387" y="2479135"/>
            <a:ext cx="756233" cy="400110"/>
          </a:xfrm>
          <a:prstGeom prst="rect">
            <a:avLst/>
          </a:prstGeom>
          <a:noFill/>
        </p:spPr>
        <p:txBody>
          <a:bodyPr wrap="none" rtlCol="0">
            <a:spAutoFit/>
          </a:bodyPr>
          <a:lstStyle/>
          <a:p>
            <a:r>
              <a:rPr lang="en-US" sz="2000"/>
              <a:t>Data</a:t>
            </a:r>
            <a:r>
              <a:rPr lang="en-US" sz="2000" baseline="-25000"/>
              <a:t>0</a:t>
            </a:r>
          </a:p>
        </p:txBody>
      </p:sp>
      <p:sp>
        <p:nvSpPr>
          <p:cNvPr id="65" name="Rectangle: Rounded Corners 64">
            <a:extLst>
              <a:ext uri="{FF2B5EF4-FFF2-40B4-BE49-F238E27FC236}">
                <a16:creationId xmlns:a16="http://schemas.microsoft.com/office/drawing/2014/main" id="{E566033A-4D00-437E-B158-CBA9AAF01FBB}"/>
              </a:ext>
            </a:extLst>
          </p:cNvPr>
          <p:cNvSpPr/>
          <p:nvPr/>
        </p:nvSpPr>
        <p:spPr>
          <a:xfrm>
            <a:off x="134262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7" name="Rectangle: Rounded Corners 66">
            <a:extLst>
              <a:ext uri="{FF2B5EF4-FFF2-40B4-BE49-F238E27FC236}">
                <a16:creationId xmlns:a16="http://schemas.microsoft.com/office/drawing/2014/main" id="{143E93AB-35DA-4E71-BA0C-A63E1E7AE567}"/>
              </a:ext>
            </a:extLst>
          </p:cNvPr>
          <p:cNvSpPr/>
          <p:nvPr/>
        </p:nvSpPr>
        <p:spPr>
          <a:xfrm>
            <a:off x="154807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69" name="Rectangle: Rounded Corners 68">
            <a:extLst>
              <a:ext uri="{FF2B5EF4-FFF2-40B4-BE49-F238E27FC236}">
                <a16:creationId xmlns:a16="http://schemas.microsoft.com/office/drawing/2014/main" id="{FC68FDCB-E216-4C1A-B9E8-118AC764DDB2}"/>
              </a:ext>
            </a:extLst>
          </p:cNvPr>
          <p:cNvSpPr/>
          <p:nvPr/>
        </p:nvSpPr>
        <p:spPr>
          <a:xfrm>
            <a:off x="195898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1" name="Rectangle: Rounded Corners 70">
            <a:extLst>
              <a:ext uri="{FF2B5EF4-FFF2-40B4-BE49-F238E27FC236}">
                <a16:creationId xmlns:a16="http://schemas.microsoft.com/office/drawing/2014/main" id="{D2988A7E-A1B1-48B0-ADA6-9FC37804C66B}"/>
              </a:ext>
            </a:extLst>
          </p:cNvPr>
          <p:cNvSpPr/>
          <p:nvPr/>
        </p:nvSpPr>
        <p:spPr>
          <a:xfrm>
            <a:off x="216444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3" name="Rectangle: Rounded Corners 72">
            <a:extLst>
              <a:ext uri="{FF2B5EF4-FFF2-40B4-BE49-F238E27FC236}">
                <a16:creationId xmlns:a16="http://schemas.microsoft.com/office/drawing/2014/main" id="{F1EA9622-D704-43B2-8EB7-C4519547A395}"/>
              </a:ext>
            </a:extLst>
          </p:cNvPr>
          <p:cNvSpPr/>
          <p:nvPr/>
        </p:nvSpPr>
        <p:spPr>
          <a:xfrm>
            <a:off x="236989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5" name="Rectangle: Rounded Corners 74">
            <a:extLst>
              <a:ext uri="{FF2B5EF4-FFF2-40B4-BE49-F238E27FC236}">
                <a16:creationId xmlns:a16="http://schemas.microsoft.com/office/drawing/2014/main" id="{B239BED4-9C48-404F-9B99-ACD01B43AAAE}"/>
              </a:ext>
            </a:extLst>
          </p:cNvPr>
          <p:cNvSpPr/>
          <p:nvPr/>
        </p:nvSpPr>
        <p:spPr>
          <a:xfrm>
            <a:off x="2575351"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7" name="Rectangle: Rounded Corners 76">
            <a:extLst>
              <a:ext uri="{FF2B5EF4-FFF2-40B4-BE49-F238E27FC236}">
                <a16:creationId xmlns:a16="http://schemas.microsoft.com/office/drawing/2014/main" id="{C2E83B30-606C-458F-9B4A-CF7FA111A6E4}"/>
              </a:ext>
            </a:extLst>
          </p:cNvPr>
          <p:cNvSpPr/>
          <p:nvPr/>
        </p:nvSpPr>
        <p:spPr>
          <a:xfrm>
            <a:off x="2780806"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79" name="Rectangle: Rounded Corners 78">
            <a:extLst>
              <a:ext uri="{FF2B5EF4-FFF2-40B4-BE49-F238E27FC236}">
                <a16:creationId xmlns:a16="http://schemas.microsoft.com/office/drawing/2014/main" id="{C7411EFC-CD23-4C12-BCA8-3573104262A5}"/>
              </a:ext>
            </a:extLst>
          </p:cNvPr>
          <p:cNvSpPr/>
          <p:nvPr/>
        </p:nvSpPr>
        <p:spPr>
          <a:xfrm>
            <a:off x="2986260"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1" name="Rectangle: Rounded Corners 80">
            <a:extLst>
              <a:ext uri="{FF2B5EF4-FFF2-40B4-BE49-F238E27FC236}">
                <a16:creationId xmlns:a16="http://schemas.microsoft.com/office/drawing/2014/main" id="{1C60EA4D-5380-4E96-9CAA-43664281DCF5}"/>
              </a:ext>
            </a:extLst>
          </p:cNvPr>
          <p:cNvSpPr/>
          <p:nvPr/>
        </p:nvSpPr>
        <p:spPr>
          <a:xfrm>
            <a:off x="319171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3" name="Rectangle: Rounded Corners 82">
            <a:extLst>
              <a:ext uri="{FF2B5EF4-FFF2-40B4-BE49-F238E27FC236}">
                <a16:creationId xmlns:a16="http://schemas.microsoft.com/office/drawing/2014/main" id="{509E9AD3-DC17-4D5F-88E4-AFE25C803394}"/>
              </a:ext>
            </a:extLst>
          </p:cNvPr>
          <p:cNvSpPr/>
          <p:nvPr/>
        </p:nvSpPr>
        <p:spPr>
          <a:xfrm>
            <a:off x="339716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5" name="Rectangle: Rounded Corners 84">
            <a:extLst>
              <a:ext uri="{FF2B5EF4-FFF2-40B4-BE49-F238E27FC236}">
                <a16:creationId xmlns:a16="http://schemas.microsoft.com/office/drawing/2014/main" id="{9A6F87EE-5B84-49D0-A0A6-4FDB20A0CF1C}"/>
              </a:ext>
            </a:extLst>
          </p:cNvPr>
          <p:cNvSpPr/>
          <p:nvPr/>
        </p:nvSpPr>
        <p:spPr>
          <a:xfrm>
            <a:off x="360262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7" name="Rectangle: Rounded Corners 86">
            <a:extLst>
              <a:ext uri="{FF2B5EF4-FFF2-40B4-BE49-F238E27FC236}">
                <a16:creationId xmlns:a16="http://schemas.microsoft.com/office/drawing/2014/main" id="{837F56D3-13D9-495F-827D-2CEBB9B0F946}"/>
              </a:ext>
            </a:extLst>
          </p:cNvPr>
          <p:cNvSpPr/>
          <p:nvPr/>
        </p:nvSpPr>
        <p:spPr>
          <a:xfrm>
            <a:off x="380807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89" name="Rectangle: Rounded Corners 88">
            <a:extLst>
              <a:ext uri="{FF2B5EF4-FFF2-40B4-BE49-F238E27FC236}">
                <a16:creationId xmlns:a16="http://schemas.microsoft.com/office/drawing/2014/main" id="{210D9A33-67C2-499B-AB35-67AED7BAB4C8}"/>
              </a:ext>
            </a:extLst>
          </p:cNvPr>
          <p:cNvSpPr/>
          <p:nvPr/>
        </p:nvSpPr>
        <p:spPr>
          <a:xfrm>
            <a:off x="401353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1" name="Rectangle: Rounded Corners 90">
            <a:extLst>
              <a:ext uri="{FF2B5EF4-FFF2-40B4-BE49-F238E27FC236}">
                <a16:creationId xmlns:a16="http://schemas.microsoft.com/office/drawing/2014/main" id="{046BDFFB-545D-4B8E-AE3B-923162C9D629}"/>
              </a:ext>
            </a:extLst>
          </p:cNvPr>
          <p:cNvSpPr/>
          <p:nvPr/>
        </p:nvSpPr>
        <p:spPr>
          <a:xfrm>
            <a:off x="421898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3" name="Rectangle: Rounded Corners 92">
            <a:extLst>
              <a:ext uri="{FF2B5EF4-FFF2-40B4-BE49-F238E27FC236}">
                <a16:creationId xmlns:a16="http://schemas.microsoft.com/office/drawing/2014/main" id="{C7D66791-89B9-4CC7-BCD0-5E7C8027BC25}"/>
              </a:ext>
            </a:extLst>
          </p:cNvPr>
          <p:cNvSpPr/>
          <p:nvPr/>
        </p:nvSpPr>
        <p:spPr>
          <a:xfrm>
            <a:off x="442444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5" name="Rectangle: Rounded Corners 94">
            <a:extLst>
              <a:ext uri="{FF2B5EF4-FFF2-40B4-BE49-F238E27FC236}">
                <a16:creationId xmlns:a16="http://schemas.microsoft.com/office/drawing/2014/main" id="{EFD03532-4381-449E-8818-EA8C1F3CD8F4}"/>
              </a:ext>
            </a:extLst>
          </p:cNvPr>
          <p:cNvSpPr/>
          <p:nvPr/>
        </p:nvSpPr>
        <p:spPr>
          <a:xfrm>
            <a:off x="175353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97" name="TextBox 96">
            <a:extLst>
              <a:ext uri="{FF2B5EF4-FFF2-40B4-BE49-F238E27FC236}">
                <a16:creationId xmlns:a16="http://schemas.microsoft.com/office/drawing/2014/main" id="{899FA1FA-3086-4C53-8E9A-E1BD52AFB8CA}"/>
              </a:ext>
            </a:extLst>
          </p:cNvPr>
          <p:cNvSpPr txBox="1"/>
          <p:nvPr/>
        </p:nvSpPr>
        <p:spPr>
          <a:xfrm>
            <a:off x="2279188" y="2396292"/>
            <a:ext cx="1419684" cy="297454"/>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99" name="Arrow: Right 98">
            <a:extLst>
              <a:ext uri="{FF2B5EF4-FFF2-40B4-BE49-F238E27FC236}">
                <a16:creationId xmlns:a16="http://schemas.microsoft.com/office/drawing/2014/main" id="{0174A105-FE2E-4B14-80E3-50D663DAF065}"/>
              </a:ext>
            </a:extLst>
          </p:cNvPr>
          <p:cNvSpPr/>
          <p:nvPr/>
        </p:nvSpPr>
        <p:spPr>
          <a:xfrm>
            <a:off x="1070985" y="2530288"/>
            <a:ext cx="192830" cy="153889"/>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aphicFrame>
        <p:nvGraphicFramePr>
          <p:cNvPr id="105" name="Table 4">
            <a:extLst>
              <a:ext uri="{FF2B5EF4-FFF2-40B4-BE49-F238E27FC236}">
                <a16:creationId xmlns:a16="http://schemas.microsoft.com/office/drawing/2014/main" id="{C8B020F2-AB00-4AA0-BC2E-B3B8ADF7D4D4}"/>
              </a:ext>
            </a:extLst>
          </p:cNvPr>
          <p:cNvGraphicFramePr>
            <a:graphicFrameLocks noGrp="1"/>
          </p:cNvGraphicFramePr>
          <p:nvPr/>
        </p:nvGraphicFramePr>
        <p:xfrm>
          <a:off x="5560519" y="2319206"/>
          <a:ext cx="812800" cy="812800"/>
        </p:xfrm>
        <a:graphic>
          <a:graphicData uri="http://schemas.openxmlformats.org/drawingml/2006/table">
            <a:tbl>
              <a:tblPr>
                <a:tableStyleId>{5C22544A-7EE6-4342-B048-85BDC9FD1C3A}</a:tableStyleId>
              </a:tblPr>
              <a:tblGrid>
                <a:gridCol w="203200">
                  <a:extLst>
                    <a:ext uri="{9D8B030D-6E8A-4147-A177-3AD203B41FA5}">
                      <a16:colId xmlns:a16="http://schemas.microsoft.com/office/drawing/2014/main" val="1674177465"/>
                    </a:ext>
                  </a:extLst>
                </a:gridCol>
                <a:gridCol w="203200">
                  <a:extLst>
                    <a:ext uri="{9D8B030D-6E8A-4147-A177-3AD203B41FA5}">
                      <a16:colId xmlns:a16="http://schemas.microsoft.com/office/drawing/2014/main" val="679696355"/>
                    </a:ext>
                  </a:extLst>
                </a:gridCol>
                <a:gridCol w="203200">
                  <a:extLst>
                    <a:ext uri="{9D8B030D-6E8A-4147-A177-3AD203B41FA5}">
                      <a16:colId xmlns:a16="http://schemas.microsoft.com/office/drawing/2014/main" val="369367662"/>
                    </a:ext>
                  </a:extLst>
                </a:gridCol>
                <a:gridCol w="203200">
                  <a:extLst>
                    <a:ext uri="{9D8B030D-6E8A-4147-A177-3AD203B41FA5}">
                      <a16:colId xmlns:a16="http://schemas.microsoft.com/office/drawing/2014/main" val="3040839966"/>
                    </a:ext>
                  </a:extLst>
                </a:gridCol>
              </a:tblGrid>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22812844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1950969948"/>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4092040107"/>
                  </a:ext>
                </a:extLst>
              </a:tr>
              <a:tr h="203200">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tc>
                  <a:txBody>
                    <a:bodyPr/>
                    <a:lstStyle/>
                    <a:p>
                      <a:endParaRPr lang="en-US" sz="100"/>
                    </a:p>
                  </a:txBody>
                  <a:tcPr marL="0" marR="0" marT="0" marB="0">
                    <a:solidFill>
                      <a:srgbClr val="C198E0"/>
                    </a:solidFill>
                  </a:tcPr>
                </a:tc>
                <a:extLst>
                  <a:ext uri="{0D108BD9-81ED-4DB2-BD59-A6C34878D82A}">
                    <a16:rowId xmlns:a16="http://schemas.microsoft.com/office/drawing/2014/main" val="3472907501"/>
                  </a:ext>
                </a:extLst>
              </a:tr>
            </a:tbl>
          </a:graphicData>
        </a:graphic>
      </p:graphicFrame>
      <p:sp>
        <p:nvSpPr>
          <p:cNvPr id="107" name="Arrow: Right 106">
            <a:extLst>
              <a:ext uri="{FF2B5EF4-FFF2-40B4-BE49-F238E27FC236}">
                <a16:creationId xmlns:a16="http://schemas.microsoft.com/office/drawing/2014/main" id="{49DB7914-172E-418B-AE5B-B00A8F6070F4}"/>
              </a:ext>
            </a:extLst>
          </p:cNvPr>
          <p:cNvSpPr/>
          <p:nvPr/>
        </p:nvSpPr>
        <p:spPr>
          <a:xfrm>
            <a:off x="6929109" y="2607232"/>
            <a:ext cx="2934869" cy="57862"/>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a:p>
        </p:txBody>
      </p:sp>
      <p:graphicFrame>
        <p:nvGraphicFramePr>
          <p:cNvPr id="109" name="Table 4">
            <a:extLst>
              <a:ext uri="{FF2B5EF4-FFF2-40B4-BE49-F238E27FC236}">
                <a16:creationId xmlns:a16="http://schemas.microsoft.com/office/drawing/2014/main" id="{475C5818-0231-4230-A0B8-FFD3A4958054}"/>
              </a:ext>
            </a:extLst>
          </p:cNvPr>
          <p:cNvGraphicFramePr>
            <a:graphicFrameLocks noGrp="1"/>
          </p:cNvGraphicFramePr>
          <p:nvPr/>
        </p:nvGraphicFramePr>
        <p:xfrm>
          <a:off x="6772434" y="2803951"/>
          <a:ext cx="3251200" cy="1019381"/>
        </p:xfrm>
        <a:graphic>
          <a:graphicData uri="http://schemas.openxmlformats.org/drawingml/2006/table">
            <a:tbl>
              <a:tblPr>
                <a:tableStyleId>{5C22544A-7EE6-4342-B048-85BDC9FD1C3A}</a:tableStyleId>
              </a:tblPr>
              <a:tblGrid>
                <a:gridCol w="101600">
                  <a:extLst>
                    <a:ext uri="{9D8B030D-6E8A-4147-A177-3AD203B41FA5}">
                      <a16:colId xmlns:a16="http://schemas.microsoft.com/office/drawing/2014/main" val="1674177465"/>
                    </a:ext>
                  </a:extLst>
                </a:gridCol>
                <a:gridCol w="101600">
                  <a:extLst>
                    <a:ext uri="{9D8B030D-6E8A-4147-A177-3AD203B41FA5}">
                      <a16:colId xmlns:a16="http://schemas.microsoft.com/office/drawing/2014/main" val="679696355"/>
                    </a:ext>
                  </a:extLst>
                </a:gridCol>
                <a:gridCol w="101600">
                  <a:extLst>
                    <a:ext uri="{9D8B030D-6E8A-4147-A177-3AD203B41FA5}">
                      <a16:colId xmlns:a16="http://schemas.microsoft.com/office/drawing/2014/main" val="369367662"/>
                    </a:ext>
                  </a:extLst>
                </a:gridCol>
                <a:gridCol w="101600">
                  <a:extLst>
                    <a:ext uri="{9D8B030D-6E8A-4147-A177-3AD203B41FA5}">
                      <a16:colId xmlns:a16="http://schemas.microsoft.com/office/drawing/2014/main" val="3040839966"/>
                    </a:ext>
                  </a:extLst>
                </a:gridCol>
                <a:gridCol w="101600">
                  <a:extLst>
                    <a:ext uri="{9D8B030D-6E8A-4147-A177-3AD203B41FA5}">
                      <a16:colId xmlns:a16="http://schemas.microsoft.com/office/drawing/2014/main" val="1879501497"/>
                    </a:ext>
                  </a:extLst>
                </a:gridCol>
                <a:gridCol w="101600">
                  <a:extLst>
                    <a:ext uri="{9D8B030D-6E8A-4147-A177-3AD203B41FA5}">
                      <a16:colId xmlns:a16="http://schemas.microsoft.com/office/drawing/2014/main" val="584895181"/>
                    </a:ext>
                  </a:extLst>
                </a:gridCol>
                <a:gridCol w="101600">
                  <a:extLst>
                    <a:ext uri="{9D8B030D-6E8A-4147-A177-3AD203B41FA5}">
                      <a16:colId xmlns:a16="http://schemas.microsoft.com/office/drawing/2014/main" val="412747557"/>
                    </a:ext>
                  </a:extLst>
                </a:gridCol>
                <a:gridCol w="101600">
                  <a:extLst>
                    <a:ext uri="{9D8B030D-6E8A-4147-A177-3AD203B41FA5}">
                      <a16:colId xmlns:a16="http://schemas.microsoft.com/office/drawing/2014/main" val="3058117331"/>
                    </a:ext>
                  </a:extLst>
                </a:gridCol>
                <a:gridCol w="101600">
                  <a:extLst>
                    <a:ext uri="{9D8B030D-6E8A-4147-A177-3AD203B41FA5}">
                      <a16:colId xmlns:a16="http://schemas.microsoft.com/office/drawing/2014/main" val="590022139"/>
                    </a:ext>
                  </a:extLst>
                </a:gridCol>
                <a:gridCol w="101600">
                  <a:extLst>
                    <a:ext uri="{9D8B030D-6E8A-4147-A177-3AD203B41FA5}">
                      <a16:colId xmlns:a16="http://schemas.microsoft.com/office/drawing/2014/main" val="3011413094"/>
                    </a:ext>
                  </a:extLst>
                </a:gridCol>
                <a:gridCol w="101600">
                  <a:extLst>
                    <a:ext uri="{9D8B030D-6E8A-4147-A177-3AD203B41FA5}">
                      <a16:colId xmlns:a16="http://schemas.microsoft.com/office/drawing/2014/main" val="1950593856"/>
                    </a:ext>
                  </a:extLst>
                </a:gridCol>
                <a:gridCol w="101600">
                  <a:extLst>
                    <a:ext uri="{9D8B030D-6E8A-4147-A177-3AD203B41FA5}">
                      <a16:colId xmlns:a16="http://schemas.microsoft.com/office/drawing/2014/main" val="3393412449"/>
                    </a:ext>
                  </a:extLst>
                </a:gridCol>
                <a:gridCol w="101600">
                  <a:extLst>
                    <a:ext uri="{9D8B030D-6E8A-4147-A177-3AD203B41FA5}">
                      <a16:colId xmlns:a16="http://schemas.microsoft.com/office/drawing/2014/main" val="1300342352"/>
                    </a:ext>
                  </a:extLst>
                </a:gridCol>
                <a:gridCol w="101600">
                  <a:extLst>
                    <a:ext uri="{9D8B030D-6E8A-4147-A177-3AD203B41FA5}">
                      <a16:colId xmlns:a16="http://schemas.microsoft.com/office/drawing/2014/main" val="1194925392"/>
                    </a:ext>
                  </a:extLst>
                </a:gridCol>
                <a:gridCol w="101600">
                  <a:extLst>
                    <a:ext uri="{9D8B030D-6E8A-4147-A177-3AD203B41FA5}">
                      <a16:colId xmlns:a16="http://schemas.microsoft.com/office/drawing/2014/main" val="3024785613"/>
                    </a:ext>
                  </a:extLst>
                </a:gridCol>
                <a:gridCol w="101600">
                  <a:extLst>
                    <a:ext uri="{9D8B030D-6E8A-4147-A177-3AD203B41FA5}">
                      <a16:colId xmlns:a16="http://schemas.microsoft.com/office/drawing/2014/main" val="3150019158"/>
                    </a:ext>
                  </a:extLst>
                </a:gridCol>
                <a:gridCol w="101600">
                  <a:extLst>
                    <a:ext uri="{9D8B030D-6E8A-4147-A177-3AD203B41FA5}">
                      <a16:colId xmlns:a16="http://schemas.microsoft.com/office/drawing/2014/main" val="419703603"/>
                    </a:ext>
                  </a:extLst>
                </a:gridCol>
                <a:gridCol w="101600">
                  <a:extLst>
                    <a:ext uri="{9D8B030D-6E8A-4147-A177-3AD203B41FA5}">
                      <a16:colId xmlns:a16="http://schemas.microsoft.com/office/drawing/2014/main" val="2545938341"/>
                    </a:ext>
                  </a:extLst>
                </a:gridCol>
                <a:gridCol w="101600">
                  <a:extLst>
                    <a:ext uri="{9D8B030D-6E8A-4147-A177-3AD203B41FA5}">
                      <a16:colId xmlns:a16="http://schemas.microsoft.com/office/drawing/2014/main" val="1287469585"/>
                    </a:ext>
                  </a:extLst>
                </a:gridCol>
                <a:gridCol w="101600">
                  <a:extLst>
                    <a:ext uri="{9D8B030D-6E8A-4147-A177-3AD203B41FA5}">
                      <a16:colId xmlns:a16="http://schemas.microsoft.com/office/drawing/2014/main" val="871806921"/>
                    </a:ext>
                  </a:extLst>
                </a:gridCol>
                <a:gridCol w="101600">
                  <a:extLst>
                    <a:ext uri="{9D8B030D-6E8A-4147-A177-3AD203B41FA5}">
                      <a16:colId xmlns:a16="http://schemas.microsoft.com/office/drawing/2014/main" val="1108829295"/>
                    </a:ext>
                  </a:extLst>
                </a:gridCol>
                <a:gridCol w="101600">
                  <a:extLst>
                    <a:ext uri="{9D8B030D-6E8A-4147-A177-3AD203B41FA5}">
                      <a16:colId xmlns:a16="http://schemas.microsoft.com/office/drawing/2014/main" val="897308560"/>
                    </a:ext>
                  </a:extLst>
                </a:gridCol>
                <a:gridCol w="101600">
                  <a:extLst>
                    <a:ext uri="{9D8B030D-6E8A-4147-A177-3AD203B41FA5}">
                      <a16:colId xmlns:a16="http://schemas.microsoft.com/office/drawing/2014/main" val="2064812470"/>
                    </a:ext>
                  </a:extLst>
                </a:gridCol>
                <a:gridCol w="101600">
                  <a:extLst>
                    <a:ext uri="{9D8B030D-6E8A-4147-A177-3AD203B41FA5}">
                      <a16:colId xmlns:a16="http://schemas.microsoft.com/office/drawing/2014/main" val="3407271676"/>
                    </a:ext>
                  </a:extLst>
                </a:gridCol>
                <a:gridCol w="101600">
                  <a:extLst>
                    <a:ext uri="{9D8B030D-6E8A-4147-A177-3AD203B41FA5}">
                      <a16:colId xmlns:a16="http://schemas.microsoft.com/office/drawing/2014/main" val="4071487720"/>
                    </a:ext>
                  </a:extLst>
                </a:gridCol>
                <a:gridCol w="101600">
                  <a:extLst>
                    <a:ext uri="{9D8B030D-6E8A-4147-A177-3AD203B41FA5}">
                      <a16:colId xmlns:a16="http://schemas.microsoft.com/office/drawing/2014/main" val="550641986"/>
                    </a:ext>
                  </a:extLst>
                </a:gridCol>
                <a:gridCol w="101600">
                  <a:extLst>
                    <a:ext uri="{9D8B030D-6E8A-4147-A177-3AD203B41FA5}">
                      <a16:colId xmlns:a16="http://schemas.microsoft.com/office/drawing/2014/main" val="3772874886"/>
                    </a:ext>
                  </a:extLst>
                </a:gridCol>
                <a:gridCol w="101600">
                  <a:extLst>
                    <a:ext uri="{9D8B030D-6E8A-4147-A177-3AD203B41FA5}">
                      <a16:colId xmlns:a16="http://schemas.microsoft.com/office/drawing/2014/main" val="1287182727"/>
                    </a:ext>
                  </a:extLst>
                </a:gridCol>
                <a:gridCol w="101600">
                  <a:extLst>
                    <a:ext uri="{9D8B030D-6E8A-4147-A177-3AD203B41FA5}">
                      <a16:colId xmlns:a16="http://schemas.microsoft.com/office/drawing/2014/main" val="3334945289"/>
                    </a:ext>
                  </a:extLst>
                </a:gridCol>
                <a:gridCol w="101600">
                  <a:extLst>
                    <a:ext uri="{9D8B030D-6E8A-4147-A177-3AD203B41FA5}">
                      <a16:colId xmlns:a16="http://schemas.microsoft.com/office/drawing/2014/main" val="1513960327"/>
                    </a:ext>
                  </a:extLst>
                </a:gridCol>
                <a:gridCol w="101600">
                  <a:extLst>
                    <a:ext uri="{9D8B030D-6E8A-4147-A177-3AD203B41FA5}">
                      <a16:colId xmlns:a16="http://schemas.microsoft.com/office/drawing/2014/main" val="133770494"/>
                    </a:ext>
                  </a:extLst>
                </a:gridCol>
                <a:gridCol w="101600">
                  <a:extLst>
                    <a:ext uri="{9D8B030D-6E8A-4147-A177-3AD203B41FA5}">
                      <a16:colId xmlns:a16="http://schemas.microsoft.com/office/drawing/2014/main" val="1900382228"/>
                    </a:ext>
                  </a:extLst>
                </a:gridCol>
              </a:tblGrid>
              <a:tr h="101600">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tc>
                  <a:txBody>
                    <a:bodyPr/>
                    <a:lstStyle/>
                    <a:p>
                      <a:endParaRPr lang="en-US" sz="100"/>
                    </a:p>
                  </a:txBody>
                  <a:tcPr marL="0" marR="0" marT="0" marB="0">
                    <a:solidFill>
                      <a:schemeClr val="accent5">
                        <a:lumMod val="20000"/>
                        <a:lumOff val="80000"/>
                      </a:schemeClr>
                    </a:solidFill>
                  </a:tcPr>
                </a:tc>
                <a:extLst>
                  <a:ext uri="{0D108BD9-81ED-4DB2-BD59-A6C34878D82A}">
                    <a16:rowId xmlns:a16="http://schemas.microsoft.com/office/drawing/2014/main" val="3228128447"/>
                  </a:ext>
                </a:extLst>
              </a:tr>
              <a:tr h="101600">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tc>
                  <a:txBody>
                    <a:bodyPr/>
                    <a:lstStyle/>
                    <a:p>
                      <a:endParaRPr lang="en-US" sz="100"/>
                    </a:p>
                  </a:txBody>
                  <a:tcPr marL="0" marR="0" marT="0" marB="0">
                    <a:solidFill>
                      <a:schemeClr val="accent2">
                        <a:lumMod val="20000"/>
                        <a:lumOff val="80000"/>
                      </a:schemeClr>
                    </a:solidFill>
                  </a:tcPr>
                </a:tc>
                <a:extLst>
                  <a:ext uri="{0D108BD9-81ED-4DB2-BD59-A6C34878D82A}">
                    <a16:rowId xmlns:a16="http://schemas.microsoft.com/office/drawing/2014/main" val="1950969948"/>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653988684"/>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652911015"/>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78869501"/>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2863977445"/>
                  </a:ext>
                </a:extLst>
              </a:tr>
              <a:tr h="104981">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71639842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837956287"/>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1065236046"/>
                  </a:ext>
                </a:extLst>
              </a:tr>
              <a:tr h="101600">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tc>
                  <a:txBody>
                    <a:bodyPr/>
                    <a:lstStyle/>
                    <a:p>
                      <a:endParaRPr lang="en-US" sz="100"/>
                    </a:p>
                  </a:txBody>
                  <a:tcPr marL="0" marR="0" marT="0" marB="0">
                    <a:solidFill>
                      <a:srgbClr val="92D050"/>
                    </a:solidFill>
                  </a:tcPr>
                </a:tc>
                <a:extLst>
                  <a:ext uri="{0D108BD9-81ED-4DB2-BD59-A6C34878D82A}">
                    <a16:rowId xmlns:a16="http://schemas.microsoft.com/office/drawing/2014/main" val="4208903712"/>
                  </a:ext>
                </a:extLst>
              </a:tr>
            </a:tbl>
          </a:graphicData>
        </a:graphic>
      </p:graphicFrame>
      <p:sp>
        <p:nvSpPr>
          <p:cNvPr id="111" name="TextBox 110">
            <a:extLst>
              <a:ext uri="{FF2B5EF4-FFF2-40B4-BE49-F238E27FC236}">
                <a16:creationId xmlns:a16="http://schemas.microsoft.com/office/drawing/2014/main" id="{3BD4F5B0-1EA1-4CCD-8474-252658A82453}"/>
              </a:ext>
            </a:extLst>
          </p:cNvPr>
          <p:cNvSpPr txBox="1"/>
          <p:nvPr/>
        </p:nvSpPr>
        <p:spPr>
          <a:xfrm>
            <a:off x="8022938" y="3132724"/>
            <a:ext cx="731290" cy="400110"/>
          </a:xfrm>
          <a:prstGeom prst="rect">
            <a:avLst/>
          </a:prstGeom>
          <a:noFill/>
        </p:spPr>
        <p:txBody>
          <a:bodyPr wrap="none" rtlCol="0">
            <a:spAutoFit/>
          </a:bodyPr>
          <a:lstStyle/>
          <a:p>
            <a:r>
              <a:rPr lang="en-US" sz="2000"/>
              <a:t>GPU</a:t>
            </a:r>
            <a:r>
              <a:rPr lang="en-US" sz="2000" baseline="-25000"/>
              <a:t>1</a:t>
            </a:r>
          </a:p>
        </p:txBody>
      </p:sp>
      <p:sp>
        <p:nvSpPr>
          <p:cNvPr id="113" name="Rectangle: Rounded Corners 112">
            <a:extLst>
              <a:ext uri="{FF2B5EF4-FFF2-40B4-BE49-F238E27FC236}">
                <a16:creationId xmlns:a16="http://schemas.microsoft.com/office/drawing/2014/main" id="{F28634E1-47A9-4F47-B032-1173DE089CA9}"/>
              </a:ext>
            </a:extLst>
          </p:cNvPr>
          <p:cNvSpPr/>
          <p:nvPr/>
        </p:nvSpPr>
        <p:spPr>
          <a:xfrm>
            <a:off x="677243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5" name="Rectangle: Rounded Corners 114">
            <a:extLst>
              <a:ext uri="{FF2B5EF4-FFF2-40B4-BE49-F238E27FC236}">
                <a16:creationId xmlns:a16="http://schemas.microsoft.com/office/drawing/2014/main" id="{4A8BB836-AB2E-4A90-B2F1-0F909625EDE5}"/>
              </a:ext>
            </a:extLst>
          </p:cNvPr>
          <p:cNvSpPr/>
          <p:nvPr/>
        </p:nvSpPr>
        <p:spPr>
          <a:xfrm>
            <a:off x="697788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7" name="Rectangle: Rounded Corners 116">
            <a:extLst>
              <a:ext uri="{FF2B5EF4-FFF2-40B4-BE49-F238E27FC236}">
                <a16:creationId xmlns:a16="http://schemas.microsoft.com/office/drawing/2014/main" id="{77716D64-DA09-4BF5-86D3-051FDC6CEE25}"/>
              </a:ext>
            </a:extLst>
          </p:cNvPr>
          <p:cNvSpPr/>
          <p:nvPr/>
        </p:nvSpPr>
        <p:spPr>
          <a:xfrm>
            <a:off x="738879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19" name="Rectangle: Rounded Corners 118">
            <a:extLst>
              <a:ext uri="{FF2B5EF4-FFF2-40B4-BE49-F238E27FC236}">
                <a16:creationId xmlns:a16="http://schemas.microsoft.com/office/drawing/2014/main" id="{242B5808-137A-4F94-9CE5-23529D80EAEB}"/>
              </a:ext>
            </a:extLst>
          </p:cNvPr>
          <p:cNvSpPr/>
          <p:nvPr/>
        </p:nvSpPr>
        <p:spPr>
          <a:xfrm>
            <a:off x="759425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8A8D5490-9A6C-4695-975C-D69CA10EC860}"/>
              </a:ext>
            </a:extLst>
          </p:cNvPr>
          <p:cNvSpPr/>
          <p:nvPr/>
        </p:nvSpPr>
        <p:spPr>
          <a:xfrm>
            <a:off x="779970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3" name="Rectangle: Rounded Corners 122">
            <a:extLst>
              <a:ext uri="{FF2B5EF4-FFF2-40B4-BE49-F238E27FC236}">
                <a16:creationId xmlns:a16="http://schemas.microsoft.com/office/drawing/2014/main" id="{02082FFD-90B5-4772-932E-CBCAA0ACC4CC}"/>
              </a:ext>
            </a:extLst>
          </p:cNvPr>
          <p:cNvSpPr/>
          <p:nvPr/>
        </p:nvSpPr>
        <p:spPr>
          <a:xfrm>
            <a:off x="8005161"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5" name="Rectangle: Rounded Corners 124">
            <a:extLst>
              <a:ext uri="{FF2B5EF4-FFF2-40B4-BE49-F238E27FC236}">
                <a16:creationId xmlns:a16="http://schemas.microsoft.com/office/drawing/2014/main" id="{D10AABCB-3D1F-429A-A876-D599DA19A470}"/>
              </a:ext>
            </a:extLst>
          </p:cNvPr>
          <p:cNvSpPr/>
          <p:nvPr/>
        </p:nvSpPr>
        <p:spPr>
          <a:xfrm>
            <a:off x="8210616"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7" name="Rectangle: Rounded Corners 126">
            <a:extLst>
              <a:ext uri="{FF2B5EF4-FFF2-40B4-BE49-F238E27FC236}">
                <a16:creationId xmlns:a16="http://schemas.microsoft.com/office/drawing/2014/main" id="{1D6CECA5-CE84-4919-92D0-D1381D21380F}"/>
              </a:ext>
            </a:extLst>
          </p:cNvPr>
          <p:cNvSpPr/>
          <p:nvPr/>
        </p:nvSpPr>
        <p:spPr>
          <a:xfrm>
            <a:off x="8416070"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29" name="Rectangle: Rounded Corners 128">
            <a:extLst>
              <a:ext uri="{FF2B5EF4-FFF2-40B4-BE49-F238E27FC236}">
                <a16:creationId xmlns:a16="http://schemas.microsoft.com/office/drawing/2014/main" id="{961DE073-7C2C-497E-972C-509993795BEC}"/>
              </a:ext>
            </a:extLst>
          </p:cNvPr>
          <p:cNvSpPr/>
          <p:nvPr/>
        </p:nvSpPr>
        <p:spPr>
          <a:xfrm>
            <a:off x="862152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1" name="Rectangle: Rounded Corners 130">
            <a:extLst>
              <a:ext uri="{FF2B5EF4-FFF2-40B4-BE49-F238E27FC236}">
                <a16:creationId xmlns:a16="http://schemas.microsoft.com/office/drawing/2014/main" id="{1A4E8F50-4C38-4C74-9966-D8909567E9BA}"/>
              </a:ext>
            </a:extLst>
          </p:cNvPr>
          <p:cNvSpPr/>
          <p:nvPr/>
        </p:nvSpPr>
        <p:spPr>
          <a:xfrm>
            <a:off x="8826979"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3" name="Rectangle: Rounded Corners 132">
            <a:extLst>
              <a:ext uri="{FF2B5EF4-FFF2-40B4-BE49-F238E27FC236}">
                <a16:creationId xmlns:a16="http://schemas.microsoft.com/office/drawing/2014/main" id="{959773A5-465A-4269-A0D7-ECA74842E58B}"/>
              </a:ext>
            </a:extLst>
          </p:cNvPr>
          <p:cNvSpPr/>
          <p:nvPr/>
        </p:nvSpPr>
        <p:spPr>
          <a:xfrm>
            <a:off x="903243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5" name="Rectangle: Rounded Corners 134">
            <a:extLst>
              <a:ext uri="{FF2B5EF4-FFF2-40B4-BE49-F238E27FC236}">
                <a16:creationId xmlns:a16="http://schemas.microsoft.com/office/drawing/2014/main" id="{E54400EF-C1A9-4BFF-A360-A5C101344F7C}"/>
              </a:ext>
            </a:extLst>
          </p:cNvPr>
          <p:cNvSpPr/>
          <p:nvPr/>
        </p:nvSpPr>
        <p:spPr>
          <a:xfrm>
            <a:off x="9237888"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7" name="Rectangle: Rounded Corners 136">
            <a:extLst>
              <a:ext uri="{FF2B5EF4-FFF2-40B4-BE49-F238E27FC236}">
                <a16:creationId xmlns:a16="http://schemas.microsoft.com/office/drawing/2014/main" id="{B7210718-C0CA-44FF-9277-819EC9159CBE}"/>
              </a:ext>
            </a:extLst>
          </p:cNvPr>
          <p:cNvSpPr/>
          <p:nvPr/>
        </p:nvSpPr>
        <p:spPr>
          <a:xfrm>
            <a:off x="9443342"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39" name="Rectangle: Rounded Corners 138">
            <a:extLst>
              <a:ext uri="{FF2B5EF4-FFF2-40B4-BE49-F238E27FC236}">
                <a16:creationId xmlns:a16="http://schemas.microsoft.com/office/drawing/2014/main" id="{C4D8D14B-2D78-45E0-99DF-99873285A470}"/>
              </a:ext>
            </a:extLst>
          </p:cNvPr>
          <p:cNvSpPr/>
          <p:nvPr/>
        </p:nvSpPr>
        <p:spPr>
          <a:xfrm>
            <a:off x="9648797"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1" name="Rectangle: Rounded Corners 140">
            <a:extLst>
              <a:ext uri="{FF2B5EF4-FFF2-40B4-BE49-F238E27FC236}">
                <a16:creationId xmlns:a16="http://schemas.microsoft.com/office/drawing/2014/main" id="{0F7E70CB-8419-4D31-929F-414F12018DAD}"/>
              </a:ext>
            </a:extLst>
          </p:cNvPr>
          <p:cNvSpPr/>
          <p:nvPr/>
        </p:nvSpPr>
        <p:spPr>
          <a:xfrm>
            <a:off x="9854254"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3" name="Rectangle: Rounded Corners 142">
            <a:extLst>
              <a:ext uri="{FF2B5EF4-FFF2-40B4-BE49-F238E27FC236}">
                <a16:creationId xmlns:a16="http://schemas.microsoft.com/office/drawing/2014/main" id="{C0DF5399-9116-4531-8176-97FCE3B868C1}"/>
              </a:ext>
            </a:extLst>
          </p:cNvPr>
          <p:cNvSpPr/>
          <p:nvPr/>
        </p:nvSpPr>
        <p:spPr>
          <a:xfrm>
            <a:off x="7183343" y="2479143"/>
            <a:ext cx="162560" cy="277474"/>
          </a:xfrm>
          <a:prstGeom prst="roundRect">
            <a:avLst/>
          </a:prstGeom>
          <a:solidFill>
            <a:srgbClr val="F2F2F2">
              <a:alpha val="54118"/>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45" name="TextBox 144">
            <a:extLst>
              <a:ext uri="{FF2B5EF4-FFF2-40B4-BE49-F238E27FC236}">
                <a16:creationId xmlns:a16="http://schemas.microsoft.com/office/drawing/2014/main" id="{3BB0F2C0-AB2F-4513-A302-01E760EB5A6D}"/>
              </a:ext>
            </a:extLst>
          </p:cNvPr>
          <p:cNvSpPr txBox="1"/>
          <p:nvPr/>
        </p:nvSpPr>
        <p:spPr>
          <a:xfrm>
            <a:off x="7708998" y="2396292"/>
            <a:ext cx="1419684" cy="297454"/>
          </a:xfrm>
          <a:prstGeom prst="rect">
            <a:avLst/>
          </a:prstGeom>
          <a:noFill/>
        </p:spPr>
        <p:txBody>
          <a:bodyPr wrap="none" rtlCol="0">
            <a:spAutoFit/>
          </a:bodyPr>
          <a:lstStyle/>
          <a:p>
            <a:r>
              <a:rPr lang="en-US" sz="1333">
                <a:solidFill>
                  <a:schemeClr val="tx1">
                    <a:lumMod val="50000"/>
                    <a:lumOff val="50000"/>
                  </a:schemeClr>
                </a:solidFill>
              </a:rPr>
              <a:t>Transformer stack</a:t>
            </a:r>
          </a:p>
        </p:txBody>
      </p:sp>
      <p:sp>
        <p:nvSpPr>
          <p:cNvPr id="147" name="Arrow: Right 146">
            <a:extLst>
              <a:ext uri="{FF2B5EF4-FFF2-40B4-BE49-F238E27FC236}">
                <a16:creationId xmlns:a16="http://schemas.microsoft.com/office/drawing/2014/main" id="{A33CDDC1-435B-4A59-9340-5A9358AA34C8}"/>
              </a:ext>
            </a:extLst>
          </p:cNvPr>
          <p:cNvSpPr/>
          <p:nvPr/>
        </p:nvSpPr>
        <p:spPr>
          <a:xfrm>
            <a:off x="6500795" y="2530288"/>
            <a:ext cx="192830" cy="153889"/>
          </a:xfrm>
          <a:prstGeom prst="rightArrow">
            <a:avLst/>
          </a:prstGeom>
          <a:solidFill>
            <a:srgbClr val="66CCFF"/>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3" name="TextBox 152">
            <a:extLst>
              <a:ext uri="{FF2B5EF4-FFF2-40B4-BE49-F238E27FC236}">
                <a16:creationId xmlns:a16="http://schemas.microsoft.com/office/drawing/2014/main" id="{07099056-3F8E-44F4-B9B1-3E8D02EB1010}"/>
              </a:ext>
            </a:extLst>
          </p:cNvPr>
          <p:cNvSpPr txBox="1"/>
          <p:nvPr/>
        </p:nvSpPr>
        <p:spPr>
          <a:xfrm>
            <a:off x="5574259" y="2452602"/>
            <a:ext cx="756233" cy="400110"/>
          </a:xfrm>
          <a:prstGeom prst="rect">
            <a:avLst/>
          </a:prstGeom>
          <a:noFill/>
        </p:spPr>
        <p:txBody>
          <a:bodyPr wrap="none" rtlCol="0">
            <a:spAutoFit/>
          </a:bodyPr>
          <a:lstStyle/>
          <a:p>
            <a:r>
              <a:rPr lang="en-US" sz="2000"/>
              <a:t>Data</a:t>
            </a:r>
            <a:r>
              <a:rPr lang="en-US" sz="2000" baseline="-25000"/>
              <a:t>1</a:t>
            </a:r>
          </a:p>
        </p:txBody>
      </p:sp>
      <p:sp>
        <p:nvSpPr>
          <p:cNvPr id="2" name="TextBox 1">
            <a:extLst>
              <a:ext uri="{FF2B5EF4-FFF2-40B4-BE49-F238E27FC236}">
                <a16:creationId xmlns:a16="http://schemas.microsoft.com/office/drawing/2014/main" id="{8E20F07C-3F3D-435D-9202-7B7ACA0A9E45}"/>
              </a:ext>
            </a:extLst>
          </p:cNvPr>
          <p:cNvSpPr txBox="1"/>
          <p:nvPr/>
        </p:nvSpPr>
        <p:spPr>
          <a:xfrm>
            <a:off x="9987817" y="2684177"/>
            <a:ext cx="1259704" cy="280398"/>
          </a:xfrm>
          <a:prstGeom prst="rect">
            <a:avLst/>
          </a:prstGeom>
          <a:noFill/>
        </p:spPr>
        <p:txBody>
          <a:bodyPr wrap="none" rtlCol="0">
            <a:spAutoFit/>
          </a:bodyPr>
          <a:lstStyle/>
          <a:p>
            <a:r>
              <a:rPr lang="en-US" sz="1222"/>
              <a:t>FP16 Parameters</a:t>
            </a:r>
          </a:p>
        </p:txBody>
      </p:sp>
      <p:sp>
        <p:nvSpPr>
          <p:cNvPr id="6" name="TextBox 5">
            <a:extLst>
              <a:ext uri="{FF2B5EF4-FFF2-40B4-BE49-F238E27FC236}">
                <a16:creationId xmlns:a16="http://schemas.microsoft.com/office/drawing/2014/main" id="{1F6EAC1C-E6D7-4E86-8F8F-6DF4A10DBB8F}"/>
              </a:ext>
            </a:extLst>
          </p:cNvPr>
          <p:cNvSpPr txBox="1"/>
          <p:nvPr/>
        </p:nvSpPr>
        <p:spPr>
          <a:xfrm>
            <a:off x="9987817" y="3613338"/>
            <a:ext cx="1276055" cy="280398"/>
          </a:xfrm>
          <a:prstGeom prst="rect">
            <a:avLst/>
          </a:prstGeom>
          <a:noFill/>
        </p:spPr>
        <p:txBody>
          <a:bodyPr wrap="none" rtlCol="0">
            <a:spAutoFit/>
          </a:bodyPr>
          <a:lstStyle/>
          <a:p>
            <a:r>
              <a:rPr lang="en-US" sz="1222" b="1"/>
              <a:t>FP32 Parameters</a:t>
            </a:r>
          </a:p>
        </p:txBody>
      </p:sp>
      <p:sp>
        <p:nvSpPr>
          <p:cNvPr id="7" name="TextBox 6">
            <a:extLst>
              <a:ext uri="{FF2B5EF4-FFF2-40B4-BE49-F238E27FC236}">
                <a16:creationId xmlns:a16="http://schemas.microsoft.com/office/drawing/2014/main" id="{E6FA1BCA-46CA-46C7-8141-494D5D19134D}"/>
              </a:ext>
            </a:extLst>
          </p:cNvPr>
          <p:cNvSpPr txBox="1"/>
          <p:nvPr/>
        </p:nvSpPr>
        <p:spPr>
          <a:xfrm>
            <a:off x="9987817" y="3412808"/>
            <a:ext cx="1311706" cy="280398"/>
          </a:xfrm>
          <a:prstGeom prst="rect">
            <a:avLst/>
          </a:prstGeom>
          <a:noFill/>
        </p:spPr>
        <p:txBody>
          <a:bodyPr wrap="none" rtlCol="0">
            <a:spAutoFit/>
          </a:bodyPr>
          <a:lstStyle/>
          <a:p>
            <a:r>
              <a:rPr lang="en-US" sz="1222" b="1"/>
              <a:t>FP32 Momentum</a:t>
            </a:r>
          </a:p>
        </p:txBody>
      </p:sp>
      <p:sp>
        <p:nvSpPr>
          <p:cNvPr id="8" name="TextBox 7">
            <a:extLst>
              <a:ext uri="{FF2B5EF4-FFF2-40B4-BE49-F238E27FC236}">
                <a16:creationId xmlns:a16="http://schemas.microsoft.com/office/drawing/2014/main" id="{259145E9-60C8-4AAD-A575-BD652C090C83}"/>
              </a:ext>
            </a:extLst>
          </p:cNvPr>
          <p:cNvSpPr txBox="1"/>
          <p:nvPr/>
        </p:nvSpPr>
        <p:spPr>
          <a:xfrm>
            <a:off x="9987816" y="2810849"/>
            <a:ext cx="1088888" cy="280398"/>
          </a:xfrm>
          <a:prstGeom prst="rect">
            <a:avLst/>
          </a:prstGeom>
          <a:noFill/>
        </p:spPr>
        <p:txBody>
          <a:bodyPr wrap="none" rtlCol="0">
            <a:spAutoFit/>
          </a:bodyPr>
          <a:lstStyle/>
          <a:p>
            <a:r>
              <a:rPr lang="en-US" sz="1222"/>
              <a:t>FP16 Gradient</a:t>
            </a:r>
          </a:p>
        </p:txBody>
      </p:sp>
      <p:sp>
        <p:nvSpPr>
          <p:cNvPr id="9" name="TextBox 8">
            <a:extLst>
              <a:ext uri="{FF2B5EF4-FFF2-40B4-BE49-F238E27FC236}">
                <a16:creationId xmlns:a16="http://schemas.microsoft.com/office/drawing/2014/main" id="{3E40E0B2-C963-4CF3-8EDE-EE5767288C03}"/>
              </a:ext>
            </a:extLst>
          </p:cNvPr>
          <p:cNvSpPr txBox="1"/>
          <p:nvPr/>
        </p:nvSpPr>
        <p:spPr>
          <a:xfrm>
            <a:off x="9987817" y="3198045"/>
            <a:ext cx="1096134" cy="280398"/>
          </a:xfrm>
          <a:prstGeom prst="rect">
            <a:avLst/>
          </a:prstGeom>
          <a:noFill/>
        </p:spPr>
        <p:txBody>
          <a:bodyPr wrap="none" rtlCol="0">
            <a:spAutoFit/>
          </a:bodyPr>
          <a:lstStyle/>
          <a:p>
            <a:r>
              <a:rPr lang="en-US" sz="1222" b="1"/>
              <a:t>FP32 Variance</a:t>
            </a:r>
          </a:p>
        </p:txBody>
      </p:sp>
      <p:sp>
        <p:nvSpPr>
          <p:cNvPr id="10" name="TextBox 9">
            <a:extLst>
              <a:ext uri="{FF2B5EF4-FFF2-40B4-BE49-F238E27FC236}">
                <a16:creationId xmlns:a16="http://schemas.microsoft.com/office/drawing/2014/main" id="{832B8AFC-6CCC-4E0D-A2EB-3ECA64612C4B}"/>
              </a:ext>
            </a:extLst>
          </p:cNvPr>
          <p:cNvSpPr txBox="1"/>
          <p:nvPr/>
        </p:nvSpPr>
        <p:spPr>
          <a:xfrm>
            <a:off x="9987817" y="2996027"/>
            <a:ext cx="1101455" cy="280398"/>
          </a:xfrm>
          <a:prstGeom prst="rect">
            <a:avLst/>
          </a:prstGeom>
          <a:noFill/>
        </p:spPr>
        <p:txBody>
          <a:bodyPr wrap="none" rtlCol="0">
            <a:spAutoFit/>
          </a:bodyPr>
          <a:lstStyle/>
          <a:p>
            <a:r>
              <a:rPr lang="en-US" sz="1222" b="1"/>
              <a:t>FP32 Gradient</a:t>
            </a:r>
          </a:p>
        </p:txBody>
      </p:sp>
      <p:sp>
        <p:nvSpPr>
          <p:cNvPr id="11" name="TextBox 10">
            <a:extLst>
              <a:ext uri="{FF2B5EF4-FFF2-40B4-BE49-F238E27FC236}">
                <a16:creationId xmlns:a16="http://schemas.microsoft.com/office/drawing/2014/main" id="{EBBC3461-8719-4C1D-A28B-7D6C302048F8}"/>
              </a:ext>
            </a:extLst>
          </p:cNvPr>
          <p:cNvSpPr txBox="1"/>
          <p:nvPr/>
        </p:nvSpPr>
        <p:spPr>
          <a:xfrm>
            <a:off x="4519797" y="2684177"/>
            <a:ext cx="1259704" cy="280398"/>
          </a:xfrm>
          <a:prstGeom prst="rect">
            <a:avLst/>
          </a:prstGeom>
          <a:noFill/>
        </p:spPr>
        <p:txBody>
          <a:bodyPr wrap="none" rtlCol="0">
            <a:spAutoFit/>
          </a:bodyPr>
          <a:lstStyle/>
          <a:p>
            <a:r>
              <a:rPr lang="en-US" sz="1222"/>
              <a:t>FP16 Parameters</a:t>
            </a:r>
          </a:p>
        </p:txBody>
      </p:sp>
      <p:sp>
        <p:nvSpPr>
          <p:cNvPr id="12" name="TextBox 11">
            <a:extLst>
              <a:ext uri="{FF2B5EF4-FFF2-40B4-BE49-F238E27FC236}">
                <a16:creationId xmlns:a16="http://schemas.microsoft.com/office/drawing/2014/main" id="{62FFCB11-1D32-4E38-A491-528F66CE7B84}"/>
              </a:ext>
            </a:extLst>
          </p:cNvPr>
          <p:cNvSpPr txBox="1"/>
          <p:nvPr/>
        </p:nvSpPr>
        <p:spPr>
          <a:xfrm>
            <a:off x="4519797" y="3613338"/>
            <a:ext cx="1276055" cy="280398"/>
          </a:xfrm>
          <a:prstGeom prst="rect">
            <a:avLst/>
          </a:prstGeom>
          <a:noFill/>
        </p:spPr>
        <p:txBody>
          <a:bodyPr wrap="none" rtlCol="0">
            <a:spAutoFit/>
          </a:bodyPr>
          <a:lstStyle/>
          <a:p>
            <a:r>
              <a:rPr lang="en-US" sz="1222" b="1"/>
              <a:t>FP32 Parameters</a:t>
            </a:r>
          </a:p>
        </p:txBody>
      </p:sp>
      <p:sp>
        <p:nvSpPr>
          <p:cNvPr id="13" name="TextBox 12">
            <a:extLst>
              <a:ext uri="{FF2B5EF4-FFF2-40B4-BE49-F238E27FC236}">
                <a16:creationId xmlns:a16="http://schemas.microsoft.com/office/drawing/2014/main" id="{46A04BD8-F5BD-4E5B-BA4D-557BF4FD8A3D}"/>
              </a:ext>
            </a:extLst>
          </p:cNvPr>
          <p:cNvSpPr txBox="1"/>
          <p:nvPr/>
        </p:nvSpPr>
        <p:spPr>
          <a:xfrm>
            <a:off x="4519797" y="3412808"/>
            <a:ext cx="1311706" cy="280398"/>
          </a:xfrm>
          <a:prstGeom prst="rect">
            <a:avLst/>
          </a:prstGeom>
          <a:noFill/>
        </p:spPr>
        <p:txBody>
          <a:bodyPr wrap="none" rtlCol="0">
            <a:spAutoFit/>
          </a:bodyPr>
          <a:lstStyle/>
          <a:p>
            <a:r>
              <a:rPr lang="en-US" sz="1222" b="1"/>
              <a:t>FP32 Momentum</a:t>
            </a:r>
          </a:p>
        </p:txBody>
      </p:sp>
      <p:sp>
        <p:nvSpPr>
          <p:cNvPr id="14" name="TextBox 13">
            <a:extLst>
              <a:ext uri="{FF2B5EF4-FFF2-40B4-BE49-F238E27FC236}">
                <a16:creationId xmlns:a16="http://schemas.microsoft.com/office/drawing/2014/main" id="{EFE2015B-3F86-46B5-9777-4C4459AC2DB6}"/>
              </a:ext>
            </a:extLst>
          </p:cNvPr>
          <p:cNvSpPr txBox="1"/>
          <p:nvPr/>
        </p:nvSpPr>
        <p:spPr>
          <a:xfrm>
            <a:off x="4519796" y="2810849"/>
            <a:ext cx="1088888" cy="280398"/>
          </a:xfrm>
          <a:prstGeom prst="rect">
            <a:avLst/>
          </a:prstGeom>
          <a:noFill/>
        </p:spPr>
        <p:txBody>
          <a:bodyPr wrap="none" rtlCol="0">
            <a:spAutoFit/>
          </a:bodyPr>
          <a:lstStyle/>
          <a:p>
            <a:r>
              <a:rPr lang="en-US" sz="1222"/>
              <a:t>FP16 Gradient</a:t>
            </a:r>
          </a:p>
        </p:txBody>
      </p:sp>
      <p:sp>
        <p:nvSpPr>
          <p:cNvPr id="15" name="TextBox 14">
            <a:extLst>
              <a:ext uri="{FF2B5EF4-FFF2-40B4-BE49-F238E27FC236}">
                <a16:creationId xmlns:a16="http://schemas.microsoft.com/office/drawing/2014/main" id="{DBA17461-03FB-4BC4-A6FC-24355BEA7753}"/>
              </a:ext>
            </a:extLst>
          </p:cNvPr>
          <p:cNvSpPr txBox="1"/>
          <p:nvPr/>
        </p:nvSpPr>
        <p:spPr>
          <a:xfrm>
            <a:off x="4519797" y="3198045"/>
            <a:ext cx="1096134" cy="280398"/>
          </a:xfrm>
          <a:prstGeom prst="rect">
            <a:avLst/>
          </a:prstGeom>
          <a:noFill/>
        </p:spPr>
        <p:txBody>
          <a:bodyPr wrap="none" rtlCol="0">
            <a:spAutoFit/>
          </a:bodyPr>
          <a:lstStyle/>
          <a:p>
            <a:r>
              <a:rPr lang="en-US" sz="1222" b="1"/>
              <a:t>FP32 Variance</a:t>
            </a:r>
          </a:p>
        </p:txBody>
      </p:sp>
      <p:sp>
        <p:nvSpPr>
          <p:cNvPr id="16" name="TextBox 15">
            <a:extLst>
              <a:ext uri="{FF2B5EF4-FFF2-40B4-BE49-F238E27FC236}">
                <a16:creationId xmlns:a16="http://schemas.microsoft.com/office/drawing/2014/main" id="{314E441A-C5AA-4635-BC2A-BF13B05D83F2}"/>
              </a:ext>
            </a:extLst>
          </p:cNvPr>
          <p:cNvSpPr txBox="1"/>
          <p:nvPr/>
        </p:nvSpPr>
        <p:spPr>
          <a:xfrm>
            <a:off x="4519797" y="2996027"/>
            <a:ext cx="1101455" cy="280398"/>
          </a:xfrm>
          <a:prstGeom prst="rect">
            <a:avLst/>
          </a:prstGeom>
          <a:noFill/>
        </p:spPr>
        <p:txBody>
          <a:bodyPr wrap="none" rtlCol="0">
            <a:spAutoFit/>
          </a:bodyPr>
          <a:lstStyle/>
          <a:p>
            <a:r>
              <a:rPr lang="en-US" sz="1222" b="1"/>
              <a:t>FP32 Gradient</a:t>
            </a:r>
          </a:p>
        </p:txBody>
      </p:sp>
      <p:sp>
        <p:nvSpPr>
          <p:cNvPr id="64" name="Rectangle 63">
            <a:extLst>
              <a:ext uri="{FF2B5EF4-FFF2-40B4-BE49-F238E27FC236}">
                <a16:creationId xmlns:a16="http://schemas.microsoft.com/office/drawing/2014/main" id="{A2845375-9C61-47FB-87F7-E91B19B004D0}"/>
              </a:ext>
            </a:extLst>
          </p:cNvPr>
          <p:cNvSpPr/>
          <p:nvPr/>
        </p:nvSpPr>
        <p:spPr>
          <a:xfrm>
            <a:off x="1070985" y="4378858"/>
            <a:ext cx="5705152" cy="3170099"/>
          </a:xfrm>
          <a:prstGeom prst="rect">
            <a:avLst/>
          </a:prstGeom>
        </p:spPr>
        <p:txBody>
          <a:bodyPr wrap="none">
            <a:spAutoFit/>
          </a:bodyPr>
          <a:lstStyle/>
          <a:p>
            <a:pPr marL="342900" indent="-342900">
              <a:buFont typeface="Arial" panose="020B0604020202020204" pitchFamily="34" charset="0"/>
              <a:buChar char="•"/>
            </a:pPr>
            <a:r>
              <a:rPr lang="en-US" sz="2000"/>
              <a:t>FP16 parameter </a:t>
            </a:r>
            <a:r>
              <a:rPr lang="en-US" sz="2000" b="1"/>
              <a:t>: 2M bytes</a:t>
            </a:r>
          </a:p>
          <a:p>
            <a:pPr marL="342900" indent="-342900">
              <a:buFont typeface="Arial" panose="020B0604020202020204" pitchFamily="34" charset="0"/>
              <a:buChar char="•"/>
            </a:pPr>
            <a:r>
              <a:rPr lang="en-US" sz="2000"/>
              <a:t>FP16 Gradients </a:t>
            </a:r>
            <a:r>
              <a:rPr lang="en-US" sz="2000" b="1"/>
              <a:t>: 2M bytes</a:t>
            </a:r>
          </a:p>
          <a:p>
            <a:pPr marL="342900" indent="-342900">
              <a:buFont typeface="Arial" panose="020B0604020202020204" pitchFamily="34" charset="0"/>
              <a:buChar char="•"/>
            </a:pPr>
            <a:r>
              <a:rPr lang="en-US" sz="2000"/>
              <a:t>FP32 Optimizer States </a:t>
            </a:r>
            <a:r>
              <a:rPr lang="en-US" sz="2000" b="1"/>
              <a:t>: 16M bytes</a:t>
            </a:r>
          </a:p>
          <a:p>
            <a:pPr marL="800100" lvl="1" indent="-342900">
              <a:buFont typeface="Arial" panose="020B0604020202020204" pitchFamily="34" charset="0"/>
              <a:buChar char="•"/>
            </a:pPr>
            <a:r>
              <a:rPr lang="en-US" sz="2000"/>
              <a:t>Gradients, Variance, Momentum, Parameters</a:t>
            </a:r>
          </a:p>
          <a:p>
            <a:endParaRPr lang="en-US" sz="2000"/>
          </a:p>
          <a:p>
            <a:r>
              <a:rPr lang="en-US" sz="2000"/>
              <a:t>M = number of parameters in the model</a:t>
            </a:r>
          </a:p>
          <a:p>
            <a:endParaRPr lang="en-US" sz="2000"/>
          </a:p>
          <a:p>
            <a:endParaRPr lang="en-US" sz="2000"/>
          </a:p>
          <a:p>
            <a:endParaRPr lang="en-US" sz="2000"/>
          </a:p>
          <a:p>
            <a:endParaRPr lang="en-US" sz="2000"/>
          </a:p>
        </p:txBody>
      </p:sp>
      <p:sp>
        <p:nvSpPr>
          <p:cNvPr id="3" name="Slide Number Placeholder 2">
            <a:extLst>
              <a:ext uri="{FF2B5EF4-FFF2-40B4-BE49-F238E27FC236}">
                <a16:creationId xmlns:a16="http://schemas.microsoft.com/office/drawing/2014/main" id="{09E53ED1-41DA-4FF3-A32B-05BEC82C775C}"/>
              </a:ext>
            </a:extLst>
          </p:cNvPr>
          <p:cNvSpPr>
            <a:spLocks noGrp="1"/>
          </p:cNvSpPr>
          <p:nvPr>
            <p:ph type="sldNum" sz="quarter" idx="12"/>
          </p:nvPr>
        </p:nvSpPr>
        <p:spPr/>
        <p:txBody>
          <a:bodyPr/>
          <a:lstStyle/>
          <a:p>
            <a:fld id="{ACB2108F-1277-43B9-9576-ACEA03E5DD41}" type="slidenum">
              <a:rPr lang="en-US" smtClean="0"/>
              <a:t>19</a:t>
            </a:fld>
            <a:endParaRPr lang="en-US"/>
          </a:p>
        </p:txBody>
      </p:sp>
      <p:sp>
        <p:nvSpPr>
          <p:cNvPr id="66" name="Title 1">
            <a:extLst>
              <a:ext uri="{FF2B5EF4-FFF2-40B4-BE49-F238E27FC236}">
                <a16:creationId xmlns:a16="http://schemas.microsoft.com/office/drawing/2014/main" id="{17FBEBAD-79BC-413E-99E9-3FDF06A1A933}"/>
              </a:ext>
            </a:extLst>
          </p:cNvPr>
          <p:cNvSpPr txBox="1">
            <a:spLocks/>
          </p:cNvSpPr>
          <p:nvPr/>
        </p:nvSpPr>
        <p:spPr>
          <a:xfrm>
            <a:off x="838200" y="2860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Understanding Memory Consumption </a:t>
            </a:r>
          </a:p>
        </p:txBody>
      </p:sp>
      <p:sp>
        <p:nvSpPr>
          <p:cNvPr id="4" name="TextBox 3">
            <a:extLst>
              <a:ext uri="{FF2B5EF4-FFF2-40B4-BE49-F238E27FC236}">
                <a16:creationId xmlns:a16="http://schemas.microsoft.com/office/drawing/2014/main" id="{5D95189C-3405-4E40-85B8-0A0D0608E999}"/>
              </a:ext>
            </a:extLst>
          </p:cNvPr>
          <p:cNvSpPr txBox="1"/>
          <p:nvPr/>
        </p:nvSpPr>
        <p:spPr>
          <a:xfrm>
            <a:off x="3917519" y="6412088"/>
            <a:ext cx="4958345" cy="338554"/>
          </a:xfrm>
          <a:prstGeom prst="rect">
            <a:avLst/>
          </a:prstGeom>
          <a:noFill/>
        </p:spPr>
        <p:txBody>
          <a:bodyPr wrap="none" rtlCol="0">
            <a:spAutoFit/>
          </a:bodyPr>
          <a:lstStyle/>
          <a:p>
            <a:r>
              <a:rPr lang="en-US" sz="1600"/>
              <a:t>*</a:t>
            </a:r>
            <a:r>
              <a:rPr lang="en-US" sz="1600">
                <a:hlinkClick r:id="rId3"/>
              </a:rPr>
              <a:t>Mixed Precision Training</a:t>
            </a:r>
            <a:r>
              <a:rPr lang="en-US" sz="1600"/>
              <a:t> (ICLR ‘18) with Adam Optimizer</a:t>
            </a:r>
          </a:p>
        </p:txBody>
      </p:sp>
      <p:sp>
        <p:nvSpPr>
          <p:cNvPr id="5" name="TextBox 4">
            <a:extLst>
              <a:ext uri="{FF2B5EF4-FFF2-40B4-BE49-F238E27FC236}">
                <a16:creationId xmlns:a16="http://schemas.microsoft.com/office/drawing/2014/main" id="{ACE6336B-D502-433B-ABDA-A78A410A82CF}"/>
              </a:ext>
            </a:extLst>
          </p:cNvPr>
          <p:cNvSpPr txBox="1"/>
          <p:nvPr/>
        </p:nvSpPr>
        <p:spPr>
          <a:xfrm>
            <a:off x="6999147" y="4413444"/>
            <a:ext cx="4282487" cy="1200329"/>
          </a:xfrm>
          <a:prstGeom prst="rect">
            <a:avLst/>
          </a:prstGeom>
          <a:noFill/>
        </p:spPr>
        <p:txBody>
          <a:bodyPr wrap="square" rtlCol="0">
            <a:spAutoFit/>
          </a:bodyPr>
          <a:lstStyle/>
          <a:p>
            <a:r>
              <a:rPr lang="en-US"/>
              <a:t>Example 1B parameter model -&gt; 20GB/GPU</a:t>
            </a:r>
          </a:p>
          <a:p>
            <a:endParaRPr lang="en-US"/>
          </a:p>
          <a:p>
            <a:r>
              <a:rPr lang="en-US"/>
              <a:t>Memory consumption doesn’t include:</a:t>
            </a:r>
          </a:p>
          <a:p>
            <a:pPr marL="285750" indent="-285750">
              <a:buFont typeface="Arial" panose="020B0604020202020204" pitchFamily="34" charset="0"/>
              <a:buChar char="•"/>
            </a:pPr>
            <a:r>
              <a:rPr lang="en-US"/>
              <a:t>Input batch + activations</a:t>
            </a:r>
          </a:p>
        </p:txBody>
      </p:sp>
    </p:spTree>
    <p:extLst>
      <p:ext uri="{BB962C8B-B14F-4D97-AF65-F5344CB8AC3E}">
        <p14:creationId xmlns:p14="http://schemas.microsoft.com/office/powerpoint/2010/main" val="316617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FD6D0-0D77-4101-A713-3DE4A7B9371D}"/>
              </a:ext>
            </a:extLst>
          </p:cNvPr>
          <p:cNvSpPr>
            <a:spLocks noGrp="1"/>
          </p:cNvSpPr>
          <p:nvPr>
            <p:ph idx="1"/>
          </p:nvPr>
        </p:nvSpPr>
        <p:spPr>
          <a:xfrm>
            <a:off x="838200" y="1825625"/>
            <a:ext cx="10515600" cy="1346783"/>
          </a:xfrm>
        </p:spPr>
        <p:txBody>
          <a:bodyPr>
            <a:normAutofit/>
          </a:bodyPr>
          <a:lstStyle/>
          <a:p>
            <a:r>
              <a:rPr lang="en-US" sz="2600"/>
              <a:t>Open-source DL library accelerating large scale training and inference on-top of </a:t>
            </a:r>
            <a:r>
              <a:rPr lang="en-US" sz="2600" err="1"/>
              <a:t>PyTorch</a:t>
            </a:r>
            <a:endParaRPr lang="en-US" sz="2600"/>
          </a:p>
          <a:p>
            <a:pPr lvl="1"/>
            <a:r>
              <a:rPr lang="en-US">
                <a:hlinkClick r:id="rId2"/>
              </a:rPr>
              <a:t>https://github.com/microsoft/DeepSpeed</a:t>
            </a:r>
            <a:endParaRPr lang="en-US" sz="2600"/>
          </a:p>
          <a:p>
            <a:endParaRPr lang="en-US"/>
          </a:p>
        </p:txBody>
      </p:sp>
      <p:pic>
        <p:nvPicPr>
          <p:cNvPr id="5" name="Graphic 4">
            <a:extLst>
              <a:ext uri="{FF2B5EF4-FFF2-40B4-BE49-F238E27FC236}">
                <a16:creationId xmlns:a16="http://schemas.microsoft.com/office/drawing/2014/main" id="{5E6C49F6-B70D-40B4-88B2-6D0C80AFD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944" y="305307"/>
            <a:ext cx="3876370" cy="1445197"/>
          </a:xfrm>
          <a:prstGeom prst="rect">
            <a:avLst/>
          </a:prstGeom>
        </p:spPr>
      </p:pic>
      <p:sp>
        <p:nvSpPr>
          <p:cNvPr id="8" name="TextBox 7">
            <a:extLst>
              <a:ext uri="{FF2B5EF4-FFF2-40B4-BE49-F238E27FC236}">
                <a16:creationId xmlns:a16="http://schemas.microsoft.com/office/drawing/2014/main" id="{10BB181F-5A0F-47B0-9F25-A79EB97739E0}"/>
              </a:ext>
            </a:extLst>
          </p:cNvPr>
          <p:cNvSpPr txBox="1"/>
          <p:nvPr/>
        </p:nvSpPr>
        <p:spPr>
          <a:xfrm>
            <a:off x="6612294" y="3172408"/>
            <a:ext cx="4827037" cy="3046988"/>
          </a:xfrm>
          <a:prstGeom prst="rect">
            <a:avLst/>
          </a:prstGeom>
          <a:noFill/>
        </p:spPr>
        <p:txBody>
          <a:bodyPr wrap="square" rtlCol="0">
            <a:spAutoFit/>
          </a:bodyPr>
          <a:lstStyle/>
          <a:p>
            <a:pPr marL="285750" indent="-285750">
              <a:buFont typeface="Arial" panose="020B0604020202020204" pitchFamily="34" charset="0"/>
              <a:buChar char="•"/>
            </a:pPr>
            <a:r>
              <a:rPr lang="en-US" sz="2400"/>
              <a:t>Mixed precision training</a:t>
            </a:r>
          </a:p>
          <a:p>
            <a:pPr marL="285750" indent="-285750">
              <a:buFont typeface="Arial" panose="020B0604020202020204" pitchFamily="34" charset="0"/>
              <a:buChar char="•"/>
            </a:pPr>
            <a:r>
              <a:rPr lang="en-US" sz="2400"/>
              <a:t>Profiling and Auto-tuning</a:t>
            </a:r>
          </a:p>
          <a:p>
            <a:pPr marL="285750" indent="-285750">
              <a:buFont typeface="Arial" panose="020B0604020202020204" pitchFamily="34" charset="0"/>
              <a:buChar char="•"/>
            </a:pPr>
            <a:r>
              <a:rPr lang="en-US" sz="2400"/>
              <a:t>Sparse Attention</a:t>
            </a:r>
          </a:p>
          <a:p>
            <a:pPr marL="285750" indent="-285750">
              <a:buFont typeface="Arial" panose="020B0604020202020204" pitchFamily="34" charset="0"/>
              <a:buChar char="•"/>
            </a:pPr>
            <a:r>
              <a:rPr lang="en-US" sz="2400"/>
              <a:t>Mixture of Quantization (</a:t>
            </a:r>
            <a:r>
              <a:rPr lang="en-US" sz="2400" err="1"/>
              <a:t>MoQ</a:t>
            </a:r>
            <a:r>
              <a:rPr lang="en-US" sz="2400"/>
              <a:t>)</a:t>
            </a:r>
          </a:p>
          <a:p>
            <a:pPr marL="285750" indent="-285750">
              <a:buFont typeface="Arial" panose="020B0604020202020204" pitchFamily="34" charset="0"/>
              <a:buChar char="•"/>
            </a:pPr>
            <a:r>
              <a:rPr lang="en-US" sz="2400"/>
              <a:t>Progressive Layer Drop (PLD)</a:t>
            </a:r>
          </a:p>
          <a:p>
            <a:pPr marL="285750" indent="-285750">
              <a:buFont typeface="Arial" panose="020B0604020202020204" pitchFamily="34" charset="0"/>
              <a:buChar char="•"/>
            </a:pPr>
            <a:r>
              <a:rPr lang="en-US" sz="2400"/>
              <a:t>Curriculum Learning</a:t>
            </a:r>
          </a:p>
          <a:p>
            <a:pPr marL="285750" indent="-285750">
              <a:buFont typeface="Arial" panose="020B0604020202020204" pitchFamily="34" charset="0"/>
              <a:buChar char="•"/>
            </a:pPr>
            <a:r>
              <a:rPr lang="en-US" sz="2400"/>
              <a:t>Elastic training</a:t>
            </a:r>
          </a:p>
          <a:p>
            <a:pPr marL="285750" indent="-285750">
              <a:buFont typeface="Arial" panose="020B0604020202020204" pitchFamily="34" charset="0"/>
              <a:buChar char="•"/>
            </a:pPr>
            <a:r>
              <a:rPr lang="en-US" sz="2400"/>
              <a:t>Advanced learning rate schedules</a:t>
            </a:r>
          </a:p>
        </p:txBody>
      </p:sp>
      <p:sp>
        <p:nvSpPr>
          <p:cNvPr id="11" name="TextBox 10">
            <a:extLst>
              <a:ext uri="{FF2B5EF4-FFF2-40B4-BE49-F238E27FC236}">
                <a16:creationId xmlns:a16="http://schemas.microsoft.com/office/drawing/2014/main" id="{DBF9B3E8-4A07-4337-B477-96E137CD65D1}"/>
              </a:ext>
            </a:extLst>
          </p:cNvPr>
          <p:cNvSpPr txBox="1"/>
          <p:nvPr/>
        </p:nvSpPr>
        <p:spPr>
          <a:xfrm>
            <a:off x="838200" y="3172408"/>
            <a:ext cx="5130281" cy="3046988"/>
          </a:xfrm>
          <a:prstGeom prst="rect">
            <a:avLst/>
          </a:prstGeom>
          <a:noFill/>
        </p:spPr>
        <p:txBody>
          <a:bodyPr wrap="square" rtlCol="0">
            <a:spAutoFit/>
          </a:bodyPr>
          <a:lstStyle/>
          <a:p>
            <a:pPr marL="285750" indent="-285750">
              <a:buFont typeface="Arial" panose="020B0604020202020204" pitchFamily="34" charset="0"/>
              <a:buChar char="•"/>
            </a:pPr>
            <a:r>
              <a:rPr lang="en-US" sz="2400" b="1" dirty="0" err="1"/>
              <a:t>ZeRO</a:t>
            </a:r>
            <a:endParaRPr lang="en-US" sz="2400" b="1" dirty="0"/>
          </a:p>
          <a:p>
            <a:pPr marL="285750" indent="-285750">
              <a:buFont typeface="Arial" panose="020B0604020202020204" pitchFamily="34" charset="0"/>
              <a:buChar char="•"/>
            </a:pPr>
            <a:r>
              <a:rPr lang="en-US" sz="2400" dirty="0"/>
              <a:t>3D Parallelism</a:t>
            </a:r>
          </a:p>
          <a:p>
            <a:pPr marL="285750" indent="-285750">
              <a:buFont typeface="Arial" panose="020B0604020202020204" pitchFamily="34" charset="0"/>
              <a:buChar char="•"/>
            </a:pPr>
            <a:r>
              <a:rPr lang="en-US" sz="2400" dirty="0" err="1"/>
              <a:t>MoE</a:t>
            </a:r>
            <a:r>
              <a:rPr lang="en-US" sz="2400" dirty="0"/>
              <a:t> training + inference</a:t>
            </a:r>
          </a:p>
          <a:p>
            <a:pPr marL="285750" indent="-285750">
              <a:buFont typeface="Arial" panose="020B0604020202020204" pitchFamily="34" charset="0"/>
              <a:buChar char="•"/>
            </a:pPr>
            <a:r>
              <a:rPr lang="en-US" sz="2400" dirty="0"/>
              <a:t>Optimized CUDA/</a:t>
            </a:r>
            <a:r>
              <a:rPr lang="en-US" sz="2400" dirty="0" err="1"/>
              <a:t>ROCm</a:t>
            </a:r>
            <a:r>
              <a:rPr lang="en-US" sz="2400" dirty="0"/>
              <a:t>/CPU kernels</a:t>
            </a:r>
          </a:p>
          <a:p>
            <a:pPr marL="742950" lvl="1" indent="-285750">
              <a:buFont typeface="Arial" panose="020B0604020202020204" pitchFamily="34" charset="0"/>
              <a:buChar char="•"/>
            </a:pPr>
            <a:r>
              <a:rPr lang="en-US" sz="2200" dirty="0"/>
              <a:t>Transformer, Adam, LAMB, </a:t>
            </a:r>
            <a:r>
              <a:rPr lang="en-US" sz="2200" dirty="0" err="1"/>
              <a:t>AdaGrad</a:t>
            </a:r>
            <a:r>
              <a:rPr lang="en-US" sz="2200" dirty="0"/>
              <a:t>, </a:t>
            </a:r>
            <a:r>
              <a:rPr lang="en-US" sz="2200" dirty="0" err="1"/>
              <a:t>MoE</a:t>
            </a:r>
            <a:endParaRPr lang="en-US" sz="2200" dirty="0"/>
          </a:p>
          <a:p>
            <a:pPr marL="285750" indent="-285750">
              <a:buFont typeface="Arial" panose="020B0604020202020204" pitchFamily="34" charset="0"/>
              <a:buChar char="•"/>
            </a:pPr>
            <a:r>
              <a:rPr lang="en-US" sz="2400" dirty="0"/>
              <a:t>Optimized communication libraries</a:t>
            </a:r>
          </a:p>
          <a:p>
            <a:pPr marL="285750" indent="-285750">
              <a:buFont typeface="Arial" panose="020B0604020202020204" pitchFamily="34" charset="0"/>
              <a:buChar char="•"/>
            </a:pPr>
            <a:r>
              <a:rPr lang="en-US" sz="2400" dirty="0"/>
              <a:t>1-bit Adam/LAMB</a:t>
            </a:r>
          </a:p>
        </p:txBody>
      </p:sp>
    </p:spTree>
    <p:extLst>
      <p:ext uri="{BB962C8B-B14F-4D97-AF65-F5344CB8AC3E}">
        <p14:creationId xmlns:p14="http://schemas.microsoft.com/office/powerpoint/2010/main" val="1791979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40B3-F010-4A56-AD6B-A8FDEF762688}"/>
              </a:ext>
            </a:extLst>
          </p:cNvPr>
          <p:cNvSpPr>
            <a:spLocks noGrp="1"/>
          </p:cNvSpPr>
          <p:nvPr>
            <p:ph type="title"/>
          </p:nvPr>
        </p:nvSpPr>
        <p:spPr>
          <a:xfrm>
            <a:off x="1115568" y="548640"/>
            <a:ext cx="10168128" cy="1179576"/>
          </a:xfrm>
        </p:spPr>
        <p:txBody>
          <a:bodyPr>
            <a:normAutofit/>
          </a:bodyPr>
          <a:lstStyle/>
          <a:p>
            <a:r>
              <a:rPr lang="en-US" sz="4000"/>
              <a:t>Outline</a:t>
            </a:r>
          </a:p>
        </p:txBody>
      </p:sp>
      <p:sp>
        <p:nvSpPr>
          <p:cNvPr id="3" name="Content Placeholder 2">
            <a:extLst>
              <a:ext uri="{FF2B5EF4-FFF2-40B4-BE49-F238E27FC236}">
                <a16:creationId xmlns:a16="http://schemas.microsoft.com/office/drawing/2014/main" id="{CC3E7380-8A07-4F32-998D-16C9D504446E}"/>
              </a:ext>
            </a:extLst>
          </p:cNvPr>
          <p:cNvSpPr>
            <a:spLocks noGrp="1"/>
          </p:cNvSpPr>
          <p:nvPr>
            <p:ph idx="1"/>
          </p:nvPr>
        </p:nvSpPr>
        <p:spPr>
          <a:xfrm>
            <a:off x="1115568" y="2010747"/>
            <a:ext cx="10168128" cy="3695020"/>
          </a:xfrm>
        </p:spPr>
        <p:txBody>
          <a:bodyPr>
            <a:normAutofit/>
          </a:bodyPr>
          <a:lstStyle/>
          <a:p>
            <a:endParaRPr lang="en-US" sz="2000"/>
          </a:p>
          <a:p>
            <a:r>
              <a:rPr lang="en-US" sz="2000"/>
              <a:t>Motivation</a:t>
            </a:r>
          </a:p>
          <a:p>
            <a:r>
              <a:rPr lang="en-US" sz="2000"/>
              <a:t>ZeRO capability overview</a:t>
            </a:r>
          </a:p>
          <a:p>
            <a:r>
              <a:rPr lang="en-US" sz="2000"/>
              <a:t>Understanding Memory Consumption</a:t>
            </a:r>
          </a:p>
          <a:p>
            <a:r>
              <a:rPr lang="en-US" sz="2000" b="1"/>
              <a:t>ZeRO-DP: ZeRO powered data parallelism</a:t>
            </a:r>
          </a:p>
          <a:p>
            <a:r>
              <a:rPr lang="en-US" sz="2000"/>
              <a:t>Evaluation</a:t>
            </a:r>
          </a:p>
        </p:txBody>
      </p:sp>
    </p:spTree>
    <p:extLst>
      <p:ext uri="{BB962C8B-B14F-4D97-AF65-F5344CB8AC3E}">
        <p14:creationId xmlns:p14="http://schemas.microsoft.com/office/powerpoint/2010/main" val="177727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061C38-240F-4995-91E8-9F9394D68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974" y="2772084"/>
            <a:ext cx="9753600" cy="4019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803FB1-DB80-4E79-8062-2754FA4EA9B7}"/>
              </a:ext>
            </a:extLst>
          </p:cNvPr>
          <p:cNvSpPr>
            <a:spLocks noGrp="1"/>
          </p:cNvSpPr>
          <p:nvPr>
            <p:ph type="title"/>
          </p:nvPr>
        </p:nvSpPr>
        <p:spPr/>
        <p:txBody>
          <a:bodyPr/>
          <a:lstStyle/>
          <a:p>
            <a:r>
              <a:rPr lang="en-US"/>
              <a:t>ZeRO-DP: ZeRO powered Data Parallelism</a:t>
            </a:r>
          </a:p>
        </p:txBody>
      </p:sp>
      <p:sp>
        <p:nvSpPr>
          <p:cNvPr id="3" name="Content Placeholder 2">
            <a:extLst>
              <a:ext uri="{FF2B5EF4-FFF2-40B4-BE49-F238E27FC236}">
                <a16:creationId xmlns:a16="http://schemas.microsoft.com/office/drawing/2014/main" id="{7BAF0960-ADA2-4235-A897-9DD6D39DA7F3}"/>
              </a:ext>
            </a:extLst>
          </p:cNvPr>
          <p:cNvSpPr>
            <a:spLocks noGrp="1"/>
          </p:cNvSpPr>
          <p:nvPr>
            <p:ph idx="1"/>
          </p:nvPr>
        </p:nvSpPr>
        <p:spPr/>
        <p:txBody>
          <a:bodyPr/>
          <a:lstStyle/>
          <a:p>
            <a:r>
              <a:rPr lang="en-US"/>
              <a:t>ZeRO removes the redundancy across data parallel process</a:t>
            </a:r>
          </a:p>
          <a:p>
            <a:r>
              <a:rPr lang="en-US"/>
              <a:t>Partitioning optimizer states, gradients and parameters (3 stages)</a:t>
            </a:r>
          </a:p>
          <a:p>
            <a:pPr marL="0" indent="0">
              <a:buNone/>
            </a:pPr>
            <a:endParaRPr lang="en-US"/>
          </a:p>
          <a:p>
            <a:pPr marL="457200" lvl="1" indent="0">
              <a:buNone/>
            </a:pPr>
            <a:endParaRPr lang="en-US"/>
          </a:p>
        </p:txBody>
      </p:sp>
      <p:sp>
        <p:nvSpPr>
          <p:cNvPr id="5" name="Rectangle 4">
            <a:extLst>
              <a:ext uri="{FF2B5EF4-FFF2-40B4-BE49-F238E27FC236}">
                <a16:creationId xmlns:a16="http://schemas.microsoft.com/office/drawing/2014/main" id="{059A5B28-F6C5-4491-8B9F-0BC974CD27C6}"/>
              </a:ext>
            </a:extLst>
          </p:cNvPr>
          <p:cNvSpPr/>
          <p:nvPr/>
        </p:nvSpPr>
        <p:spPr>
          <a:xfrm>
            <a:off x="7425480" y="2866973"/>
            <a:ext cx="3726524" cy="3671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44F3E22-B219-4DE1-A7D1-E3BC4A3CC7E7}"/>
              </a:ext>
            </a:extLst>
          </p:cNvPr>
          <p:cNvSpPr>
            <a:spLocks noGrp="1"/>
          </p:cNvSpPr>
          <p:nvPr>
            <p:ph type="sldNum" sz="quarter" idx="12"/>
          </p:nvPr>
        </p:nvSpPr>
        <p:spPr/>
        <p:txBody>
          <a:bodyPr/>
          <a:lstStyle/>
          <a:p>
            <a:fld id="{ACB2108F-1277-43B9-9576-ACEA03E5DD41}" type="slidenum">
              <a:rPr lang="en-US" smtClean="0"/>
              <a:t>21</a:t>
            </a:fld>
            <a:endParaRPr lang="en-US"/>
          </a:p>
        </p:txBody>
      </p:sp>
      <p:sp>
        <p:nvSpPr>
          <p:cNvPr id="6" name="Rectangle 5">
            <a:extLst>
              <a:ext uri="{FF2B5EF4-FFF2-40B4-BE49-F238E27FC236}">
                <a16:creationId xmlns:a16="http://schemas.microsoft.com/office/drawing/2014/main" id="{90578EDC-57F6-43AB-9915-B8EAFF37BDFA}"/>
              </a:ext>
            </a:extLst>
          </p:cNvPr>
          <p:cNvSpPr/>
          <p:nvPr/>
        </p:nvSpPr>
        <p:spPr>
          <a:xfrm>
            <a:off x="570322" y="1739245"/>
            <a:ext cx="10708849" cy="1057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FF83A9-3C54-4BE3-8858-314F6224B0D4}"/>
              </a:ext>
            </a:extLst>
          </p:cNvPr>
          <p:cNvSpPr/>
          <p:nvPr/>
        </p:nvSpPr>
        <p:spPr>
          <a:xfrm>
            <a:off x="2070589" y="4299438"/>
            <a:ext cx="5855677" cy="1877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D22D62-0CAC-4108-B289-CF1CBFEDC67A}"/>
              </a:ext>
            </a:extLst>
          </p:cNvPr>
          <p:cNvSpPr/>
          <p:nvPr/>
        </p:nvSpPr>
        <p:spPr>
          <a:xfrm>
            <a:off x="640794" y="4282682"/>
            <a:ext cx="1403839" cy="1877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841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061C38-240F-4995-91E8-9F9394D68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974" y="2772084"/>
            <a:ext cx="9753600" cy="40195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AF0960-ADA2-4235-A897-9DD6D39DA7F3}"/>
              </a:ext>
            </a:extLst>
          </p:cNvPr>
          <p:cNvSpPr>
            <a:spLocks noGrp="1"/>
          </p:cNvSpPr>
          <p:nvPr>
            <p:ph idx="1"/>
          </p:nvPr>
        </p:nvSpPr>
        <p:spPr/>
        <p:txBody>
          <a:bodyPr/>
          <a:lstStyle/>
          <a:p>
            <a:r>
              <a:rPr lang="en-US"/>
              <a:t>ZeRO removes the redundancy across data parallel process</a:t>
            </a:r>
          </a:p>
          <a:p>
            <a:r>
              <a:rPr lang="en-US"/>
              <a:t>Partitioning optimizer states, gradients and parameters (3 stages)</a:t>
            </a:r>
          </a:p>
          <a:p>
            <a:pPr marL="0" indent="0">
              <a:buNone/>
            </a:pPr>
            <a:endParaRPr lang="en-US"/>
          </a:p>
          <a:p>
            <a:pPr marL="457200" lvl="1" indent="0">
              <a:buNone/>
            </a:pPr>
            <a:endParaRPr lang="en-US"/>
          </a:p>
        </p:txBody>
      </p:sp>
      <p:sp>
        <p:nvSpPr>
          <p:cNvPr id="5" name="Rectangle 4">
            <a:extLst>
              <a:ext uri="{FF2B5EF4-FFF2-40B4-BE49-F238E27FC236}">
                <a16:creationId xmlns:a16="http://schemas.microsoft.com/office/drawing/2014/main" id="{059A5B28-F6C5-4491-8B9F-0BC974CD27C6}"/>
              </a:ext>
            </a:extLst>
          </p:cNvPr>
          <p:cNvSpPr/>
          <p:nvPr/>
        </p:nvSpPr>
        <p:spPr>
          <a:xfrm>
            <a:off x="7425480" y="2866973"/>
            <a:ext cx="3726524" cy="3671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44F3E22-B219-4DE1-A7D1-E3BC4A3CC7E7}"/>
              </a:ext>
            </a:extLst>
          </p:cNvPr>
          <p:cNvSpPr>
            <a:spLocks noGrp="1"/>
          </p:cNvSpPr>
          <p:nvPr>
            <p:ph type="sldNum" sz="quarter" idx="12"/>
          </p:nvPr>
        </p:nvSpPr>
        <p:spPr/>
        <p:txBody>
          <a:bodyPr/>
          <a:lstStyle/>
          <a:p>
            <a:fld id="{ACB2108F-1277-43B9-9576-ACEA03E5DD41}" type="slidenum">
              <a:rPr lang="en-US" smtClean="0"/>
              <a:t>22</a:t>
            </a:fld>
            <a:endParaRPr lang="en-US"/>
          </a:p>
        </p:txBody>
      </p:sp>
      <p:sp>
        <p:nvSpPr>
          <p:cNvPr id="9" name="Rectangle 8">
            <a:extLst>
              <a:ext uri="{FF2B5EF4-FFF2-40B4-BE49-F238E27FC236}">
                <a16:creationId xmlns:a16="http://schemas.microsoft.com/office/drawing/2014/main" id="{2CFF83A9-3C54-4BE3-8858-314F6224B0D4}"/>
              </a:ext>
            </a:extLst>
          </p:cNvPr>
          <p:cNvSpPr/>
          <p:nvPr/>
        </p:nvSpPr>
        <p:spPr>
          <a:xfrm>
            <a:off x="2070589" y="4299438"/>
            <a:ext cx="5855677" cy="1877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D22D62-0CAC-4108-B289-CF1CBFEDC67A}"/>
              </a:ext>
            </a:extLst>
          </p:cNvPr>
          <p:cNvSpPr/>
          <p:nvPr/>
        </p:nvSpPr>
        <p:spPr>
          <a:xfrm>
            <a:off x="640794" y="4282682"/>
            <a:ext cx="1403839" cy="1877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4FF122B-4777-45BF-826D-B4B19D4D27B3}"/>
              </a:ext>
            </a:extLst>
          </p:cNvPr>
          <p:cNvSpPr>
            <a:spLocks noGrp="1"/>
          </p:cNvSpPr>
          <p:nvPr>
            <p:ph type="title"/>
          </p:nvPr>
        </p:nvSpPr>
        <p:spPr>
          <a:xfrm>
            <a:off x="838200" y="365125"/>
            <a:ext cx="10515600" cy="1325563"/>
          </a:xfrm>
        </p:spPr>
        <p:txBody>
          <a:bodyPr/>
          <a:lstStyle/>
          <a:p>
            <a:r>
              <a:rPr lang="en-US"/>
              <a:t>ZeRO-DP: ZeRO powered Data Parallelism</a:t>
            </a:r>
          </a:p>
        </p:txBody>
      </p:sp>
    </p:spTree>
    <p:extLst>
      <p:ext uri="{BB962C8B-B14F-4D97-AF65-F5344CB8AC3E}">
        <p14:creationId xmlns:p14="http://schemas.microsoft.com/office/powerpoint/2010/main" val="1958542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061C38-240F-4995-91E8-9F9394D68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974" y="2772084"/>
            <a:ext cx="9753600" cy="40195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AF0960-ADA2-4235-A897-9DD6D39DA7F3}"/>
              </a:ext>
            </a:extLst>
          </p:cNvPr>
          <p:cNvSpPr>
            <a:spLocks noGrp="1"/>
          </p:cNvSpPr>
          <p:nvPr>
            <p:ph idx="1"/>
          </p:nvPr>
        </p:nvSpPr>
        <p:spPr/>
        <p:txBody>
          <a:bodyPr/>
          <a:lstStyle/>
          <a:p>
            <a:r>
              <a:rPr lang="en-US"/>
              <a:t>ZeRO removes the redundancy across data parallel process</a:t>
            </a:r>
          </a:p>
          <a:p>
            <a:r>
              <a:rPr lang="en-US"/>
              <a:t>Partitioning optimizer states, gradients and parameters (3 stages)</a:t>
            </a:r>
          </a:p>
          <a:p>
            <a:pPr marL="0" indent="0">
              <a:buNone/>
            </a:pPr>
            <a:endParaRPr lang="en-US"/>
          </a:p>
          <a:p>
            <a:pPr marL="457200" lvl="1" indent="0">
              <a:buNone/>
            </a:pPr>
            <a:endParaRPr lang="en-US"/>
          </a:p>
        </p:txBody>
      </p:sp>
      <p:sp>
        <p:nvSpPr>
          <p:cNvPr id="5" name="Rectangle 4">
            <a:extLst>
              <a:ext uri="{FF2B5EF4-FFF2-40B4-BE49-F238E27FC236}">
                <a16:creationId xmlns:a16="http://schemas.microsoft.com/office/drawing/2014/main" id="{059A5B28-F6C5-4491-8B9F-0BC974CD27C6}"/>
              </a:ext>
            </a:extLst>
          </p:cNvPr>
          <p:cNvSpPr/>
          <p:nvPr/>
        </p:nvSpPr>
        <p:spPr>
          <a:xfrm>
            <a:off x="7425480" y="2866973"/>
            <a:ext cx="3726524" cy="3671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44F3E22-B219-4DE1-A7D1-E3BC4A3CC7E7}"/>
              </a:ext>
            </a:extLst>
          </p:cNvPr>
          <p:cNvSpPr>
            <a:spLocks noGrp="1"/>
          </p:cNvSpPr>
          <p:nvPr>
            <p:ph type="sldNum" sz="quarter" idx="12"/>
          </p:nvPr>
        </p:nvSpPr>
        <p:spPr/>
        <p:txBody>
          <a:bodyPr/>
          <a:lstStyle/>
          <a:p>
            <a:fld id="{ACB2108F-1277-43B9-9576-ACEA03E5DD41}" type="slidenum">
              <a:rPr lang="en-US" smtClean="0"/>
              <a:t>23</a:t>
            </a:fld>
            <a:endParaRPr lang="en-US"/>
          </a:p>
        </p:txBody>
      </p:sp>
      <p:sp>
        <p:nvSpPr>
          <p:cNvPr id="9" name="Rectangle 8">
            <a:extLst>
              <a:ext uri="{FF2B5EF4-FFF2-40B4-BE49-F238E27FC236}">
                <a16:creationId xmlns:a16="http://schemas.microsoft.com/office/drawing/2014/main" id="{2CFF83A9-3C54-4BE3-8858-314F6224B0D4}"/>
              </a:ext>
            </a:extLst>
          </p:cNvPr>
          <p:cNvSpPr/>
          <p:nvPr/>
        </p:nvSpPr>
        <p:spPr>
          <a:xfrm>
            <a:off x="2070589" y="4800600"/>
            <a:ext cx="5855677" cy="1376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D22D62-0CAC-4108-B289-CF1CBFEDC67A}"/>
              </a:ext>
            </a:extLst>
          </p:cNvPr>
          <p:cNvSpPr/>
          <p:nvPr/>
        </p:nvSpPr>
        <p:spPr>
          <a:xfrm>
            <a:off x="640794" y="4834644"/>
            <a:ext cx="1403839" cy="1325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A3D887-9158-445F-AF2A-6C63305C9CF4}"/>
              </a:ext>
            </a:extLst>
          </p:cNvPr>
          <p:cNvSpPr txBox="1"/>
          <p:nvPr/>
        </p:nvSpPr>
        <p:spPr>
          <a:xfrm>
            <a:off x="7442121" y="2821316"/>
            <a:ext cx="4454013" cy="3970318"/>
          </a:xfrm>
          <a:prstGeom prst="rect">
            <a:avLst/>
          </a:prstGeom>
          <a:solidFill>
            <a:schemeClr val="bg1"/>
          </a:solidFill>
        </p:spPr>
        <p:txBody>
          <a:bodyPr wrap="square" rtlCol="0">
            <a:spAutoFit/>
          </a:bodyPr>
          <a:lstStyle/>
          <a:p>
            <a:pPr marL="457200" indent="-457200">
              <a:buFont typeface="Arial" panose="020B0604020202020204" pitchFamily="34" charset="0"/>
              <a:buChar char="•"/>
            </a:pPr>
            <a:endParaRPr lang="en-US" sz="2800"/>
          </a:p>
          <a:p>
            <a:r>
              <a:rPr lang="en-US" sz="2800" b="1"/>
              <a:t>    </a:t>
            </a:r>
          </a:p>
          <a:p>
            <a:endParaRPr lang="en-US" sz="2800" b="1"/>
          </a:p>
          <a:p>
            <a:endParaRPr lang="en-US" sz="2800" b="1"/>
          </a:p>
          <a:p>
            <a:r>
              <a:rPr lang="en-US" sz="2800" b="1"/>
              <a:t>                      Stage 1 (P</a:t>
            </a:r>
            <a:r>
              <a:rPr lang="en-US" sz="2800" b="1" baseline="-25000"/>
              <a:t>os</a:t>
            </a:r>
            <a:r>
              <a:rPr lang="en-US" sz="2800" b="1"/>
              <a:t>)</a:t>
            </a:r>
          </a:p>
          <a:p>
            <a:pPr marL="457200" indent="-457200">
              <a:buFont typeface="Arial" panose="020B0604020202020204" pitchFamily="34" charset="0"/>
              <a:buChar char="•"/>
            </a:pPr>
            <a:r>
              <a:rPr lang="en-US" sz="2800">
                <a:solidFill>
                  <a:schemeClr val="bg1"/>
                </a:solidFill>
              </a:rPr>
              <a:t>Compute gradients on different data</a:t>
            </a:r>
          </a:p>
          <a:p>
            <a:pPr marL="457200" indent="-457200">
              <a:buFont typeface="Arial" panose="020B0604020202020204" pitchFamily="34" charset="0"/>
              <a:buChar char="•"/>
            </a:pPr>
            <a:r>
              <a:rPr lang="en-US" sz="2800">
                <a:solidFill>
                  <a:schemeClr val="bg1"/>
                </a:solidFill>
              </a:rPr>
              <a:t>Average Gradients</a:t>
            </a:r>
            <a:endParaRPr lang="en-US" sz="2800"/>
          </a:p>
          <a:p>
            <a:pPr marL="457200" indent="-457200">
              <a:buFont typeface="Arial" panose="020B0604020202020204" pitchFamily="34" charset="0"/>
              <a:buChar char="•"/>
            </a:pPr>
            <a:endParaRPr lang="en-US" sz="2800"/>
          </a:p>
        </p:txBody>
      </p:sp>
      <p:sp>
        <p:nvSpPr>
          <p:cNvPr id="12" name="Title 1">
            <a:extLst>
              <a:ext uri="{FF2B5EF4-FFF2-40B4-BE49-F238E27FC236}">
                <a16:creationId xmlns:a16="http://schemas.microsoft.com/office/drawing/2014/main" id="{A234A4C5-567A-4C89-9537-FF80FD1ADC4B}"/>
              </a:ext>
            </a:extLst>
          </p:cNvPr>
          <p:cNvSpPr>
            <a:spLocks noGrp="1"/>
          </p:cNvSpPr>
          <p:nvPr>
            <p:ph type="title"/>
          </p:nvPr>
        </p:nvSpPr>
        <p:spPr>
          <a:xfrm>
            <a:off x="838200" y="365125"/>
            <a:ext cx="10515600" cy="1325563"/>
          </a:xfrm>
        </p:spPr>
        <p:txBody>
          <a:bodyPr/>
          <a:lstStyle/>
          <a:p>
            <a:r>
              <a:rPr lang="en-US"/>
              <a:t>ZeRO-DP: ZeRO powered Data Parallelism</a:t>
            </a:r>
          </a:p>
        </p:txBody>
      </p:sp>
    </p:spTree>
    <p:extLst>
      <p:ext uri="{BB962C8B-B14F-4D97-AF65-F5344CB8AC3E}">
        <p14:creationId xmlns:p14="http://schemas.microsoft.com/office/powerpoint/2010/main" val="2372552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061C38-240F-4995-91E8-9F9394D68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974" y="2772084"/>
            <a:ext cx="9753600" cy="40195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AF0960-ADA2-4235-A897-9DD6D39DA7F3}"/>
              </a:ext>
            </a:extLst>
          </p:cNvPr>
          <p:cNvSpPr>
            <a:spLocks noGrp="1"/>
          </p:cNvSpPr>
          <p:nvPr>
            <p:ph idx="1"/>
          </p:nvPr>
        </p:nvSpPr>
        <p:spPr/>
        <p:txBody>
          <a:bodyPr/>
          <a:lstStyle/>
          <a:p>
            <a:r>
              <a:rPr lang="en-US"/>
              <a:t>ZeRO removes the redundancy across data parallel process</a:t>
            </a:r>
          </a:p>
          <a:p>
            <a:r>
              <a:rPr lang="en-US"/>
              <a:t>Partitioning optimizer states, gradients and parameters (3 stages)</a:t>
            </a:r>
          </a:p>
          <a:p>
            <a:pPr marL="0" indent="0">
              <a:buNone/>
            </a:pPr>
            <a:endParaRPr lang="en-US"/>
          </a:p>
          <a:p>
            <a:pPr marL="457200" lvl="1" indent="0">
              <a:buNone/>
            </a:pPr>
            <a:endParaRPr lang="en-US"/>
          </a:p>
        </p:txBody>
      </p:sp>
      <p:sp>
        <p:nvSpPr>
          <p:cNvPr id="5" name="Rectangle 4">
            <a:extLst>
              <a:ext uri="{FF2B5EF4-FFF2-40B4-BE49-F238E27FC236}">
                <a16:creationId xmlns:a16="http://schemas.microsoft.com/office/drawing/2014/main" id="{059A5B28-F6C5-4491-8B9F-0BC974CD27C6}"/>
              </a:ext>
            </a:extLst>
          </p:cNvPr>
          <p:cNvSpPr/>
          <p:nvPr/>
        </p:nvSpPr>
        <p:spPr>
          <a:xfrm>
            <a:off x="7425480" y="2866973"/>
            <a:ext cx="3726524" cy="3671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44F3E22-B219-4DE1-A7D1-E3BC4A3CC7E7}"/>
              </a:ext>
            </a:extLst>
          </p:cNvPr>
          <p:cNvSpPr>
            <a:spLocks noGrp="1"/>
          </p:cNvSpPr>
          <p:nvPr>
            <p:ph type="sldNum" sz="quarter" idx="12"/>
          </p:nvPr>
        </p:nvSpPr>
        <p:spPr/>
        <p:txBody>
          <a:bodyPr/>
          <a:lstStyle/>
          <a:p>
            <a:fld id="{ACB2108F-1277-43B9-9576-ACEA03E5DD41}" type="slidenum">
              <a:rPr lang="en-US" smtClean="0"/>
              <a:t>24</a:t>
            </a:fld>
            <a:endParaRPr lang="en-US"/>
          </a:p>
        </p:txBody>
      </p:sp>
      <p:sp>
        <p:nvSpPr>
          <p:cNvPr id="9" name="Rectangle 8">
            <a:extLst>
              <a:ext uri="{FF2B5EF4-FFF2-40B4-BE49-F238E27FC236}">
                <a16:creationId xmlns:a16="http://schemas.microsoft.com/office/drawing/2014/main" id="{2CFF83A9-3C54-4BE3-8858-314F6224B0D4}"/>
              </a:ext>
            </a:extLst>
          </p:cNvPr>
          <p:cNvSpPr/>
          <p:nvPr/>
        </p:nvSpPr>
        <p:spPr>
          <a:xfrm>
            <a:off x="2070589" y="5473212"/>
            <a:ext cx="5855677" cy="703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D22D62-0CAC-4108-B289-CF1CBFEDC67A}"/>
              </a:ext>
            </a:extLst>
          </p:cNvPr>
          <p:cNvSpPr/>
          <p:nvPr/>
        </p:nvSpPr>
        <p:spPr>
          <a:xfrm>
            <a:off x="640794" y="5473212"/>
            <a:ext cx="1403839" cy="686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69473B5-2D77-4F71-B5F3-AD7396BC99FA}"/>
              </a:ext>
            </a:extLst>
          </p:cNvPr>
          <p:cNvSpPr txBox="1"/>
          <p:nvPr/>
        </p:nvSpPr>
        <p:spPr>
          <a:xfrm>
            <a:off x="7442121" y="2821316"/>
            <a:ext cx="4454013" cy="3970318"/>
          </a:xfrm>
          <a:prstGeom prst="rect">
            <a:avLst/>
          </a:prstGeom>
          <a:solidFill>
            <a:schemeClr val="bg1"/>
          </a:solidFill>
        </p:spPr>
        <p:txBody>
          <a:bodyPr wrap="square" rtlCol="0">
            <a:spAutoFit/>
          </a:bodyPr>
          <a:lstStyle/>
          <a:p>
            <a:pPr marL="457200" indent="-457200">
              <a:buFont typeface="Arial" panose="020B0604020202020204" pitchFamily="34" charset="0"/>
              <a:buChar char="•"/>
            </a:pPr>
            <a:endParaRPr lang="en-US" sz="2800"/>
          </a:p>
          <a:p>
            <a:r>
              <a:rPr lang="en-US" sz="2800" b="1"/>
              <a:t>    </a:t>
            </a:r>
          </a:p>
          <a:p>
            <a:endParaRPr lang="en-US" sz="2800" b="1"/>
          </a:p>
          <a:p>
            <a:endParaRPr lang="en-US" sz="2800" b="1"/>
          </a:p>
          <a:p>
            <a:r>
              <a:rPr lang="en-US" sz="2800" b="1"/>
              <a:t>                   Stage 2 (</a:t>
            </a:r>
            <a:r>
              <a:rPr lang="en-US" sz="2800" b="1" err="1"/>
              <a:t>P</a:t>
            </a:r>
            <a:r>
              <a:rPr lang="en-US" sz="2800" b="1" baseline="-25000" err="1"/>
              <a:t>os+g</a:t>
            </a:r>
            <a:r>
              <a:rPr lang="en-US" sz="2800" b="1"/>
              <a:t>)</a:t>
            </a:r>
          </a:p>
          <a:p>
            <a:pPr marL="457200" indent="-457200">
              <a:buFont typeface="Arial" panose="020B0604020202020204" pitchFamily="34" charset="0"/>
              <a:buChar char="•"/>
            </a:pPr>
            <a:r>
              <a:rPr lang="en-US" sz="2800">
                <a:solidFill>
                  <a:schemeClr val="bg1"/>
                </a:solidFill>
              </a:rPr>
              <a:t>Compute gradients on different data</a:t>
            </a:r>
          </a:p>
          <a:p>
            <a:pPr marL="457200" indent="-457200">
              <a:buFont typeface="Arial" panose="020B0604020202020204" pitchFamily="34" charset="0"/>
              <a:buChar char="•"/>
            </a:pPr>
            <a:r>
              <a:rPr lang="en-US" sz="2800">
                <a:solidFill>
                  <a:schemeClr val="bg1"/>
                </a:solidFill>
              </a:rPr>
              <a:t>Average Gradients</a:t>
            </a:r>
            <a:endParaRPr lang="en-US" sz="2800"/>
          </a:p>
          <a:p>
            <a:pPr marL="457200" indent="-457200">
              <a:buFont typeface="Arial" panose="020B0604020202020204" pitchFamily="34" charset="0"/>
              <a:buChar char="•"/>
            </a:pPr>
            <a:endParaRPr lang="en-US" sz="2800"/>
          </a:p>
        </p:txBody>
      </p:sp>
      <p:sp>
        <p:nvSpPr>
          <p:cNvPr id="12" name="Title 1">
            <a:extLst>
              <a:ext uri="{FF2B5EF4-FFF2-40B4-BE49-F238E27FC236}">
                <a16:creationId xmlns:a16="http://schemas.microsoft.com/office/drawing/2014/main" id="{4BB6556F-4C6C-4CA5-8664-F238A8C30C91}"/>
              </a:ext>
            </a:extLst>
          </p:cNvPr>
          <p:cNvSpPr>
            <a:spLocks noGrp="1"/>
          </p:cNvSpPr>
          <p:nvPr>
            <p:ph type="title"/>
          </p:nvPr>
        </p:nvSpPr>
        <p:spPr>
          <a:xfrm>
            <a:off x="838200" y="365125"/>
            <a:ext cx="10515600" cy="1325563"/>
          </a:xfrm>
        </p:spPr>
        <p:txBody>
          <a:bodyPr/>
          <a:lstStyle/>
          <a:p>
            <a:r>
              <a:rPr lang="en-US"/>
              <a:t>ZeRO-DP: ZeRO powered Data Parallelism</a:t>
            </a:r>
          </a:p>
        </p:txBody>
      </p:sp>
    </p:spTree>
    <p:extLst>
      <p:ext uri="{BB962C8B-B14F-4D97-AF65-F5344CB8AC3E}">
        <p14:creationId xmlns:p14="http://schemas.microsoft.com/office/powerpoint/2010/main" val="4261407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061C38-240F-4995-91E8-9F9394D68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974" y="2772084"/>
            <a:ext cx="9753600" cy="40195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AF0960-ADA2-4235-A897-9DD6D39DA7F3}"/>
              </a:ext>
            </a:extLst>
          </p:cNvPr>
          <p:cNvSpPr>
            <a:spLocks noGrp="1"/>
          </p:cNvSpPr>
          <p:nvPr>
            <p:ph idx="1"/>
          </p:nvPr>
        </p:nvSpPr>
        <p:spPr/>
        <p:txBody>
          <a:bodyPr/>
          <a:lstStyle/>
          <a:p>
            <a:r>
              <a:rPr lang="en-US"/>
              <a:t>ZeRO removes the redundancy across data parallel process</a:t>
            </a:r>
          </a:p>
          <a:p>
            <a:r>
              <a:rPr lang="en-US"/>
              <a:t>Partitioning optimizer states, gradients and parameters (3 stages)</a:t>
            </a:r>
          </a:p>
          <a:p>
            <a:pPr marL="0" indent="0">
              <a:buNone/>
            </a:pPr>
            <a:endParaRPr lang="en-US"/>
          </a:p>
          <a:p>
            <a:pPr marL="457200" lvl="1" indent="0">
              <a:buNone/>
            </a:pPr>
            <a:endParaRPr lang="en-US"/>
          </a:p>
        </p:txBody>
      </p:sp>
      <p:sp>
        <p:nvSpPr>
          <p:cNvPr id="5" name="Rectangle 4">
            <a:extLst>
              <a:ext uri="{FF2B5EF4-FFF2-40B4-BE49-F238E27FC236}">
                <a16:creationId xmlns:a16="http://schemas.microsoft.com/office/drawing/2014/main" id="{059A5B28-F6C5-4491-8B9F-0BC974CD27C6}"/>
              </a:ext>
            </a:extLst>
          </p:cNvPr>
          <p:cNvSpPr/>
          <p:nvPr/>
        </p:nvSpPr>
        <p:spPr>
          <a:xfrm>
            <a:off x="7425480" y="2866973"/>
            <a:ext cx="3726524" cy="3671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44F3E22-B219-4DE1-A7D1-E3BC4A3CC7E7}"/>
              </a:ext>
            </a:extLst>
          </p:cNvPr>
          <p:cNvSpPr>
            <a:spLocks noGrp="1"/>
          </p:cNvSpPr>
          <p:nvPr>
            <p:ph type="sldNum" sz="quarter" idx="12"/>
          </p:nvPr>
        </p:nvSpPr>
        <p:spPr/>
        <p:txBody>
          <a:bodyPr/>
          <a:lstStyle/>
          <a:p>
            <a:fld id="{ACB2108F-1277-43B9-9576-ACEA03E5DD41}" type="slidenum">
              <a:rPr lang="en-US" smtClean="0"/>
              <a:t>25</a:t>
            </a:fld>
            <a:endParaRPr lang="en-US"/>
          </a:p>
        </p:txBody>
      </p:sp>
      <p:sp>
        <p:nvSpPr>
          <p:cNvPr id="6" name="TextBox 5">
            <a:extLst>
              <a:ext uri="{FF2B5EF4-FFF2-40B4-BE49-F238E27FC236}">
                <a16:creationId xmlns:a16="http://schemas.microsoft.com/office/drawing/2014/main" id="{7C6A7BF9-1D04-4D1D-B86E-7F1E4184908A}"/>
              </a:ext>
            </a:extLst>
          </p:cNvPr>
          <p:cNvSpPr txBox="1"/>
          <p:nvPr/>
        </p:nvSpPr>
        <p:spPr>
          <a:xfrm>
            <a:off x="7442121" y="2821316"/>
            <a:ext cx="4454013" cy="3970318"/>
          </a:xfrm>
          <a:prstGeom prst="rect">
            <a:avLst/>
          </a:prstGeom>
          <a:solidFill>
            <a:schemeClr val="bg1"/>
          </a:solidFill>
        </p:spPr>
        <p:txBody>
          <a:bodyPr wrap="square" rtlCol="0">
            <a:spAutoFit/>
          </a:bodyPr>
          <a:lstStyle/>
          <a:p>
            <a:pPr marL="457200" indent="-457200">
              <a:buFont typeface="Arial" panose="020B0604020202020204" pitchFamily="34" charset="0"/>
              <a:buChar char="•"/>
            </a:pPr>
            <a:endParaRPr lang="en-US" sz="2800"/>
          </a:p>
          <a:p>
            <a:r>
              <a:rPr lang="en-US" sz="2800" b="1"/>
              <a:t>    </a:t>
            </a:r>
          </a:p>
          <a:p>
            <a:endParaRPr lang="en-US" sz="2800" b="1"/>
          </a:p>
          <a:p>
            <a:endParaRPr lang="en-US" sz="2800" b="1"/>
          </a:p>
          <a:p>
            <a:r>
              <a:rPr lang="en-US" sz="2800" b="1"/>
              <a:t>                 Stage 3 (</a:t>
            </a:r>
            <a:r>
              <a:rPr lang="en-US" sz="2800" b="1" err="1"/>
              <a:t>P</a:t>
            </a:r>
            <a:r>
              <a:rPr lang="en-US" sz="2800" b="1" baseline="-25000" err="1"/>
              <a:t>os+g+p</a:t>
            </a:r>
            <a:r>
              <a:rPr lang="en-US" sz="2800" b="1"/>
              <a:t>)</a:t>
            </a:r>
          </a:p>
          <a:p>
            <a:pPr marL="457200" indent="-457200">
              <a:buFont typeface="Arial" panose="020B0604020202020204" pitchFamily="34" charset="0"/>
              <a:buChar char="•"/>
            </a:pPr>
            <a:r>
              <a:rPr lang="en-US" sz="2800">
                <a:solidFill>
                  <a:schemeClr val="bg1"/>
                </a:solidFill>
              </a:rPr>
              <a:t>Compute gradients on different data</a:t>
            </a:r>
          </a:p>
          <a:p>
            <a:pPr marL="457200" indent="-457200">
              <a:buFont typeface="Arial" panose="020B0604020202020204" pitchFamily="34" charset="0"/>
              <a:buChar char="•"/>
            </a:pPr>
            <a:r>
              <a:rPr lang="en-US" sz="2800">
                <a:solidFill>
                  <a:schemeClr val="bg1"/>
                </a:solidFill>
              </a:rPr>
              <a:t>Average Gradients</a:t>
            </a:r>
            <a:endParaRPr lang="en-US" sz="2800"/>
          </a:p>
          <a:p>
            <a:pPr marL="457200" indent="-457200">
              <a:buFont typeface="Arial" panose="020B0604020202020204" pitchFamily="34" charset="0"/>
              <a:buChar char="•"/>
            </a:pPr>
            <a:endParaRPr lang="en-US" sz="2800"/>
          </a:p>
        </p:txBody>
      </p:sp>
      <p:sp>
        <p:nvSpPr>
          <p:cNvPr id="10" name="Title 1">
            <a:extLst>
              <a:ext uri="{FF2B5EF4-FFF2-40B4-BE49-F238E27FC236}">
                <a16:creationId xmlns:a16="http://schemas.microsoft.com/office/drawing/2014/main" id="{1378C206-9D39-4C2C-91FE-07AFCD793345}"/>
              </a:ext>
            </a:extLst>
          </p:cNvPr>
          <p:cNvSpPr>
            <a:spLocks noGrp="1"/>
          </p:cNvSpPr>
          <p:nvPr>
            <p:ph type="title"/>
          </p:nvPr>
        </p:nvSpPr>
        <p:spPr>
          <a:xfrm>
            <a:off x="838200" y="365125"/>
            <a:ext cx="10515600" cy="1325563"/>
          </a:xfrm>
        </p:spPr>
        <p:txBody>
          <a:bodyPr/>
          <a:lstStyle/>
          <a:p>
            <a:r>
              <a:rPr lang="en-US"/>
              <a:t>ZeRO-DP: ZeRO powered Data Parallelism</a:t>
            </a:r>
          </a:p>
        </p:txBody>
      </p:sp>
    </p:spTree>
    <p:extLst>
      <p:ext uri="{BB962C8B-B14F-4D97-AF65-F5344CB8AC3E}">
        <p14:creationId xmlns:p14="http://schemas.microsoft.com/office/powerpoint/2010/main" val="4240157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D555-1A43-4B78-BC09-3E69A566B731}"/>
              </a:ext>
            </a:extLst>
          </p:cNvPr>
          <p:cNvSpPr>
            <a:spLocks noGrp="1"/>
          </p:cNvSpPr>
          <p:nvPr>
            <p:ph type="title"/>
          </p:nvPr>
        </p:nvSpPr>
        <p:spPr>
          <a:xfrm>
            <a:off x="1941137" y="63467"/>
            <a:ext cx="10515600" cy="1325563"/>
          </a:xfrm>
        </p:spPr>
        <p:txBody>
          <a:bodyPr/>
          <a:lstStyle/>
          <a:p>
            <a:r>
              <a:rPr lang="en-US" err="1"/>
              <a:t>ZeRO</a:t>
            </a:r>
            <a:r>
              <a:rPr lang="en-US"/>
              <a:t>-DP : Stage 3 Forward Propagation</a:t>
            </a:r>
          </a:p>
        </p:txBody>
      </p:sp>
      <p:pic>
        <p:nvPicPr>
          <p:cNvPr id="4" name="ZeRO-Stage-3-Part1">
            <a:hlinkClick r:id="" action="ppaction://media"/>
            <a:extLst>
              <a:ext uri="{FF2B5EF4-FFF2-40B4-BE49-F238E27FC236}">
                <a16:creationId xmlns:a16="http://schemas.microsoft.com/office/drawing/2014/main" id="{082ECA5B-199D-47EE-A471-A075C2C30FB2}"/>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397977" y="1347325"/>
            <a:ext cx="8865385" cy="4986779"/>
          </a:xfrm>
          <a:prstGeom prst="rect">
            <a:avLst/>
          </a:prstGeom>
        </p:spPr>
      </p:pic>
      <p:pic>
        <p:nvPicPr>
          <p:cNvPr id="6" name="Picture 5">
            <a:extLst>
              <a:ext uri="{FF2B5EF4-FFF2-40B4-BE49-F238E27FC236}">
                <a16:creationId xmlns:a16="http://schemas.microsoft.com/office/drawing/2014/main" id="{78DB6A1D-23D3-4AAD-9B7A-4CE9B31917D5}"/>
              </a:ext>
            </a:extLst>
          </p:cNvPr>
          <p:cNvPicPr>
            <a:picLocks noChangeAspect="1"/>
          </p:cNvPicPr>
          <p:nvPr/>
        </p:nvPicPr>
        <p:blipFill>
          <a:blip r:embed="rId7"/>
          <a:stretch>
            <a:fillRect/>
          </a:stretch>
        </p:blipFill>
        <p:spPr>
          <a:xfrm>
            <a:off x="9517672" y="3371060"/>
            <a:ext cx="970479" cy="1200329"/>
          </a:xfrm>
          <a:prstGeom prst="rect">
            <a:avLst/>
          </a:prstGeom>
        </p:spPr>
      </p:pic>
      <p:sp>
        <p:nvSpPr>
          <p:cNvPr id="7" name="TextBox 6">
            <a:extLst>
              <a:ext uri="{FF2B5EF4-FFF2-40B4-BE49-F238E27FC236}">
                <a16:creationId xmlns:a16="http://schemas.microsoft.com/office/drawing/2014/main" id="{7BCEC0F0-CAC2-4DD1-98E2-A7FEBC84E1B1}"/>
              </a:ext>
            </a:extLst>
          </p:cNvPr>
          <p:cNvSpPr txBox="1"/>
          <p:nvPr/>
        </p:nvSpPr>
        <p:spPr>
          <a:xfrm>
            <a:off x="10488151" y="3260550"/>
            <a:ext cx="1771650" cy="646331"/>
          </a:xfrm>
          <a:prstGeom prst="rect">
            <a:avLst/>
          </a:prstGeom>
          <a:noFill/>
        </p:spPr>
        <p:txBody>
          <a:bodyPr wrap="square" rtlCol="0">
            <a:spAutoFit/>
          </a:bodyPr>
          <a:lstStyle/>
          <a:p>
            <a:r>
              <a:rPr lang="en-US" sz="1200"/>
              <a:t>fp16 params</a:t>
            </a:r>
          </a:p>
          <a:p>
            <a:r>
              <a:rPr lang="en-US" sz="1200"/>
              <a:t>fp16 grads</a:t>
            </a:r>
          </a:p>
          <a:p>
            <a:endParaRPr lang="en-US" sz="1200"/>
          </a:p>
        </p:txBody>
      </p:sp>
      <p:sp>
        <p:nvSpPr>
          <p:cNvPr id="11" name="TextBox 10">
            <a:extLst>
              <a:ext uri="{FF2B5EF4-FFF2-40B4-BE49-F238E27FC236}">
                <a16:creationId xmlns:a16="http://schemas.microsoft.com/office/drawing/2014/main" id="{0F32114A-BA93-4E34-9199-54E5B4971784}"/>
              </a:ext>
            </a:extLst>
          </p:cNvPr>
          <p:cNvSpPr txBox="1"/>
          <p:nvPr/>
        </p:nvSpPr>
        <p:spPr>
          <a:xfrm>
            <a:off x="10488151" y="3624678"/>
            <a:ext cx="1899843" cy="954107"/>
          </a:xfrm>
          <a:prstGeom prst="rect">
            <a:avLst/>
          </a:prstGeom>
          <a:noFill/>
        </p:spPr>
        <p:txBody>
          <a:bodyPr wrap="square">
            <a:spAutoFit/>
          </a:bodyPr>
          <a:lstStyle/>
          <a:p>
            <a:r>
              <a:rPr lang="en-US" sz="1400"/>
              <a:t>fp32 grads</a:t>
            </a:r>
          </a:p>
          <a:p>
            <a:r>
              <a:rPr lang="en-US" sz="1400"/>
              <a:t>fp32 momentum</a:t>
            </a:r>
          </a:p>
          <a:p>
            <a:r>
              <a:rPr lang="en-US" sz="1400"/>
              <a:t>fp32 variance</a:t>
            </a:r>
          </a:p>
          <a:p>
            <a:r>
              <a:rPr lang="en-US" sz="1400"/>
              <a:t>fp32 params </a:t>
            </a:r>
          </a:p>
        </p:txBody>
      </p:sp>
    </p:spTree>
    <p:custDataLst>
      <p:tags r:id="rId1"/>
    </p:custDataLst>
    <p:extLst>
      <p:ext uri="{BB962C8B-B14F-4D97-AF65-F5344CB8AC3E}">
        <p14:creationId xmlns:p14="http://schemas.microsoft.com/office/powerpoint/2010/main" val="5267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D555-1A43-4B78-BC09-3E69A566B731}"/>
              </a:ext>
            </a:extLst>
          </p:cNvPr>
          <p:cNvSpPr>
            <a:spLocks noGrp="1"/>
          </p:cNvSpPr>
          <p:nvPr>
            <p:ph type="title"/>
          </p:nvPr>
        </p:nvSpPr>
        <p:spPr>
          <a:xfrm>
            <a:off x="1762027" y="143595"/>
            <a:ext cx="10515600" cy="1325563"/>
          </a:xfrm>
        </p:spPr>
        <p:txBody>
          <a:bodyPr/>
          <a:lstStyle/>
          <a:p>
            <a:r>
              <a:rPr lang="en-US" err="1"/>
              <a:t>ZeRO</a:t>
            </a:r>
            <a:r>
              <a:rPr lang="en-US"/>
              <a:t>-DP : Stage 3 Backward Propagation</a:t>
            </a:r>
          </a:p>
        </p:txBody>
      </p:sp>
      <p:pic>
        <p:nvPicPr>
          <p:cNvPr id="3" name="ZeRO-Stage3-Part21">
            <a:hlinkClick r:id="" action="ppaction://media"/>
            <a:extLst>
              <a:ext uri="{FF2B5EF4-FFF2-40B4-BE49-F238E27FC236}">
                <a16:creationId xmlns:a16="http://schemas.microsoft.com/office/drawing/2014/main" id="{238C8C44-2618-424E-A965-9AA732C54E40}"/>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80704" y="1378438"/>
            <a:ext cx="9056161" cy="5094091"/>
          </a:xfrm>
          <a:prstGeom prst="rect">
            <a:avLst/>
          </a:prstGeom>
        </p:spPr>
      </p:pic>
      <p:pic>
        <p:nvPicPr>
          <p:cNvPr id="14" name="Picture 13">
            <a:extLst>
              <a:ext uri="{FF2B5EF4-FFF2-40B4-BE49-F238E27FC236}">
                <a16:creationId xmlns:a16="http://schemas.microsoft.com/office/drawing/2014/main" id="{2F44316E-6C38-43BD-852C-50322DD75730}"/>
              </a:ext>
            </a:extLst>
          </p:cNvPr>
          <p:cNvPicPr>
            <a:picLocks noChangeAspect="1"/>
          </p:cNvPicPr>
          <p:nvPr/>
        </p:nvPicPr>
        <p:blipFill>
          <a:blip r:embed="rId7"/>
          <a:stretch>
            <a:fillRect/>
          </a:stretch>
        </p:blipFill>
        <p:spPr>
          <a:xfrm>
            <a:off x="9517672" y="3371060"/>
            <a:ext cx="970479" cy="1200329"/>
          </a:xfrm>
          <a:prstGeom prst="rect">
            <a:avLst/>
          </a:prstGeom>
        </p:spPr>
      </p:pic>
      <p:sp>
        <p:nvSpPr>
          <p:cNvPr id="16" name="TextBox 15">
            <a:extLst>
              <a:ext uri="{FF2B5EF4-FFF2-40B4-BE49-F238E27FC236}">
                <a16:creationId xmlns:a16="http://schemas.microsoft.com/office/drawing/2014/main" id="{B0986282-94FC-43A9-A632-9868BEB5A537}"/>
              </a:ext>
            </a:extLst>
          </p:cNvPr>
          <p:cNvSpPr txBox="1"/>
          <p:nvPr/>
        </p:nvSpPr>
        <p:spPr>
          <a:xfrm>
            <a:off x="10488151" y="3260550"/>
            <a:ext cx="1771650" cy="646331"/>
          </a:xfrm>
          <a:prstGeom prst="rect">
            <a:avLst/>
          </a:prstGeom>
          <a:noFill/>
        </p:spPr>
        <p:txBody>
          <a:bodyPr wrap="square" rtlCol="0">
            <a:spAutoFit/>
          </a:bodyPr>
          <a:lstStyle/>
          <a:p>
            <a:r>
              <a:rPr lang="en-US" sz="1200"/>
              <a:t>fp16 params</a:t>
            </a:r>
          </a:p>
          <a:p>
            <a:r>
              <a:rPr lang="en-US" sz="1200"/>
              <a:t>fp16 grads</a:t>
            </a:r>
          </a:p>
          <a:p>
            <a:endParaRPr lang="en-US" sz="1200"/>
          </a:p>
        </p:txBody>
      </p:sp>
      <p:sp>
        <p:nvSpPr>
          <p:cNvPr id="18" name="TextBox 17">
            <a:extLst>
              <a:ext uri="{FF2B5EF4-FFF2-40B4-BE49-F238E27FC236}">
                <a16:creationId xmlns:a16="http://schemas.microsoft.com/office/drawing/2014/main" id="{1C7F57A1-9B46-4869-B90E-589C816CA179}"/>
              </a:ext>
            </a:extLst>
          </p:cNvPr>
          <p:cNvSpPr txBox="1"/>
          <p:nvPr/>
        </p:nvSpPr>
        <p:spPr>
          <a:xfrm>
            <a:off x="10488151" y="3624678"/>
            <a:ext cx="1899843" cy="954107"/>
          </a:xfrm>
          <a:prstGeom prst="rect">
            <a:avLst/>
          </a:prstGeom>
          <a:noFill/>
        </p:spPr>
        <p:txBody>
          <a:bodyPr wrap="square">
            <a:spAutoFit/>
          </a:bodyPr>
          <a:lstStyle/>
          <a:p>
            <a:r>
              <a:rPr lang="en-US" sz="1400"/>
              <a:t>fp32 grads</a:t>
            </a:r>
          </a:p>
          <a:p>
            <a:r>
              <a:rPr lang="en-US" sz="1400"/>
              <a:t>fp32 momentum</a:t>
            </a:r>
          </a:p>
          <a:p>
            <a:r>
              <a:rPr lang="en-US" sz="1400"/>
              <a:t>fp32 variance</a:t>
            </a:r>
          </a:p>
          <a:p>
            <a:r>
              <a:rPr lang="en-US" sz="1400"/>
              <a:t>fp32 params </a:t>
            </a:r>
          </a:p>
        </p:txBody>
      </p:sp>
    </p:spTree>
    <p:custDataLst>
      <p:tags r:id="rId1"/>
    </p:custDataLst>
    <p:extLst>
      <p:ext uri="{BB962C8B-B14F-4D97-AF65-F5344CB8AC3E}">
        <p14:creationId xmlns:p14="http://schemas.microsoft.com/office/powerpoint/2010/main" val="408804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D555-1A43-4B78-BC09-3E69A566B731}"/>
              </a:ext>
            </a:extLst>
          </p:cNvPr>
          <p:cNvSpPr>
            <a:spLocks noGrp="1"/>
          </p:cNvSpPr>
          <p:nvPr>
            <p:ph type="title"/>
          </p:nvPr>
        </p:nvSpPr>
        <p:spPr>
          <a:xfrm>
            <a:off x="2553878" y="77607"/>
            <a:ext cx="10515600" cy="1325563"/>
          </a:xfrm>
        </p:spPr>
        <p:txBody>
          <a:bodyPr/>
          <a:lstStyle/>
          <a:p>
            <a:r>
              <a:rPr lang="en-US" err="1"/>
              <a:t>ZeRO</a:t>
            </a:r>
            <a:r>
              <a:rPr lang="en-US"/>
              <a:t>-DP : Stage 3 Optimizer Step</a:t>
            </a:r>
          </a:p>
        </p:txBody>
      </p:sp>
      <p:pic>
        <p:nvPicPr>
          <p:cNvPr id="5" name="ZeRO Stage3 Part3">
            <a:hlinkClick r:id="" action="ppaction://media"/>
            <a:extLst>
              <a:ext uri="{FF2B5EF4-FFF2-40B4-BE49-F238E27FC236}">
                <a16:creationId xmlns:a16="http://schemas.microsoft.com/office/drawing/2014/main" id="{F3C1D482-546B-45E4-9D34-9F8771355724}"/>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21447" y="1468586"/>
            <a:ext cx="9057065" cy="5094599"/>
          </a:xfrm>
          <a:prstGeom prst="rect">
            <a:avLst/>
          </a:prstGeom>
        </p:spPr>
      </p:pic>
      <p:pic>
        <p:nvPicPr>
          <p:cNvPr id="13" name="Picture 12">
            <a:extLst>
              <a:ext uri="{FF2B5EF4-FFF2-40B4-BE49-F238E27FC236}">
                <a16:creationId xmlns:a16="http://schemas.microsoft.com/office/drawing/2014/main" id="{E7F986E2-A5E6-4459-B687-04A699348526}"/>
              </a:ext>
            </a:extLst>
          </p:cNvPr>
          <p:cNvPicPr>
            <a:picLocks noChangeAspect="1"/>
          </p:cNvPicPr>
          <p:nvPr/>
        </p:nvPicPr>
        <p:blipFill>
          <a:blip r:embed="rId7"/>
          <a:stretch>
            <a:fillRect/>
          </a:stretch>
        </p:blipFill>
        <p:spPr>
          <a:xfrm>
            <a:off x="9517672" y="3371060"/>
            <a:ext cx="970479" cy="1200329"/>
          </a:xfrm>
          <a:prstGeom prst="rect">
            <a:avLst/>
          </a:prstGeom>
        </p:spPr>
      </p:pic>
      <p:sp>
        <p:nvSpPr>
          <p:cNvPr id="15" name="TextBox 14">
            <a:extLst>
              <a:ext uri="{FF2B5EF4-FFF2-40B4-BE49-F238E27FC236}">
                <a16:creationId xmlns:a16="http://schemas.microsoft.com/office/drawing/2014/main" id="{EAA88A3F-452D-4AE4-8265-02E01AF2B133}"/>
              </a:ext>
            </a:extLst>
          </p:cNvPr>
          <p:cNvSpPr txBox="1"/>
          <p:nvPr/>
        </p:nvSpPr>
        <p:spPr>
          <a:xfrm>
            <a:off x="10488151" y="3260550"/>
            <a:ext cx="1771650" cy="646331"/>
          </a:xfrm>
          <a:prstGeom prst="rect">
            <a:avLst/>
          </a:prstGeom>
          <a:noFill/>
        </p:spPr>
        <p:txBody>
          <a:bodyPr wrap="square" rtlCol="0">
            <a:spAutoFit/>
          </a:bodyPr>
          <a:lstStyle/>
          <a:p>
            <a:r>
              <a:rPr lang="en-US" sz="1200"/>
              <a:t>fp16 params</a:t>
            </a:r>
          </a:p>
          <a:p>
            <a:r>
              <a:rPr lang="en-US" sz="1200"/>
              <a:t>fp16 grads</a:t>
            </a:r>
          </a:p>
          <a:p>
            <a:endParaRPr lang="en-US" sz="1200"/>
          </a:p>
        </p:txBody>
      </p:sp>
      <p:sp>
        <p:nvSpPr>
          <p:cNvPr id="17" name="TextBox 16">
            <a:extLst>
              <a:ext uri="{FF2B5EF4-FFF2-40B4-BE49-F238E27FC236}">
                <a16:creationId xmlns:a16="http://schemas.microsoft.com/office/drawing/2014/main" id="{64E61A96-7832-4BCC-9319-D5D7690E270B}"/>
              </a:ext>
            </a:extLst>
          </p:cNvPr>
          <p:cNvSpPr txBox="1"/>
          <p:nvPr/>
        </p:nvSpPr>
        <p:spPr>
          <a:xfrm>
            <a:off x="10488151" y="3624678"/>
            <a:ext cx="1899843" cy="954107"/>
          </a:xfrm>
          <a:prstGeom prst="rect">
            <a:avLst/>
          </a:prstGeom>
          <a:noFill/>
        </p:spPr>
        <p:txBody>
          <a:bodyPr wrap="square">
            <a:spAutoFit/>
          </a:bodyPr>
          <a:lstStyle/>
          <a:p>
            <a:r>
              <a:rPr lang="en-US" sz="1400"/>
              <a:t>fp32 grads</a:t>
            </a:r>
          </a:p>
          <a:p>
            <a:r>
              <a:rPr lang="en-US" sz="1400"/>
              <a:t>fp32 momentum</a:t>
            </a:r>
          </a:p>
          <a:p>
            <a:r>
              <a:rPr lang="en-US" sz="1400"/>
              <a:t>fp32 variance</a:t>
            </a:r>
          </a:p>
          <a:p>
            <a:r>
              <a:rPr lang="en-US" sz="1400"/>
              <a:t>fp32 params </a:t>
            </a:r>
          </a:p>
        </p:txBody>
      </p:sp>
    </p:spTree>
    <p:custDataLst>
      <p:tags r:id="rId1"/>
    </p:custDataLst>
    <p:extLst>
      <p:ext uri="{BB962C8B-B14F-4D97-AF65-F5344CB8AC3E}">
        <p14:creationId xmlns:p14="http://schemas.microsoft.com/office/powerpoint/2010/main" val="42252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D0BA61D1-30E0-43C3-BE21-EEB8EADA997B}"/>
              </a:ext>
            </a:extLst>
          </p:cNvPr>
          <p:cNvGraphicFramePr/>
          <p:nvPr/>
        </p:nvGraphicFramePr>
        <p:xfrm>
          <a:off x="1442347" y="2231320"/>
          <a:ext cx="9490888" cy="3979723"/>
        </p:xfrm>
        <a:graphic>
          <a:graphicData uri="http://schemas.openxmlformats.org/drawingml/2006/table">
            <a:tbl>
              <a:tblPr firstRow="1" bandRow="1">
                <a:tableStyleId>{74C1A8A3-306A-4EB7-A6B1-4F7E0EB9C5D6}</a:tableStyleId>
              </a:tblPr>
              <a:tblGrid>
                <a:gridCol w="1569018">
                  <a:extLst>
                    <a:ext uri="{9D8B030D-6E8A-4147-A177-3AD203B41FA5}">
                      <a16:colId xmlns:a16="http://schemas.microsoft.com/office/drawing/2014/main" val="732187891"/>
                    </a:ext>
                  </a:extLst>
                </a:gridCol>
                <a:gridCol w="1723293">
                  <a:extLst>
                    <a:ext uri="{9D8B030D-6E8A-4147-A177-3AD203B41FA5}">
                      <a16:colId xmlns:a16="http://schemas.microsoft.com/office/drawing/2014/main" val="870501400"/>
                    </a:ext>
                  </a:extLst>
                </a:gridCol>
                <a:gridCol w="2734407">
                  <a:extLst>
                    <a:ext uri="{9D8B030D-6E8A-4147-A177-3AD203B41FA5}">
                      <a16:colId xmlns:a16="http://schemas.microsoft.com/office/drawing/2014/main" val="1103725393"/>
                    </a:ext>
                  </a:extLst>
                </a:gridCol>
                <a:gridCol w="2246435">
                  <a:extLst>
                    <a:ext uri="{9D8B030D-6E8A-4147-A177-3AD203B41FA5}">
                      <a16:colId xmlns:a16="http://schemas.microsoft.com/office/drawing/2014/main" val="1192094981"/>
                    </a:ext>
                  </a:extLst>
                </a:gridCol>
                <a:gridCol w="1217735">
                  <a:extLst>
                    <a:ext uri="{9D8B030D-6E8A-4147-A177-3AD203B41FA5}">
                      <a16:colId xmlns:a16="http://schemas.microsoft.com/office/drawing/2014/main" val="599582857"/>
                    </a:ext>
                  </a:extLst>
                </a:gridCol>
              </a:tblGrid>
              <a:tr h="1322108">
                <a:tc>
                  <a:txBody>
                    <a:bodyPr/>
                    <a:lstStyle/>
                    <a:p>
                      <a:pPr algn="ctr" fontAlgn="b">
                        <a:spcBef>
                          <a:spcPts val="0"/>
                        </a:spcBef>
                        <a:spcAft>
                          <a:spcPts val="0"/>
                        </a:spcAft>
                      </a:pPr>
                      <a:r>
                        <a:rPr lang="en-US" sz="2200" u="none" strike="noStrike">
                          <a:effectLst/>
                        </a:rPr>
                        <a:t> </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Memory Reduction with N GPUs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Max params </a:t>
                      </a:r>
                    </a:p>
                    <a:p>
                      <a:pPr algn="ctr" fontAlgn="b">
                        <a:spcBef>
                          <a:spcPts val="0"/>
                        </a:spcBef>
                        <a:spcAft>
                          <a:spcPts val="0"/>
                        </a:spcAft>
                      </a:pPr>
                      <a:r>
                        <a:rPr lang="en-US" sz="2200" u="none" strike="noStrike">
                          <a:effectLst/>
                        </a:rPr>
                        <a:t>with ZeRO only</a:t>
                      </a:r>
                    </a:p>
                    <a:p>
                      <a:pPr algn="ctr" fontAlgn="b">
                        <a:spcBef>
                          <a:spcPts val="0"/>
                        </a:spcBef>
                        <a:spcAft>
                          <a:spcPts val="0"/>
                        </a:spcAft>
                      </a:pPr>
                      <a:r>
                        <a:rPr lang="en-US" sz="2200" u="none" strike="noStrike">
                          <a:effectLst/>
                        </a:rPr>
                        <a:t>(in billions)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Max params with ZeRO and model parallelism </a:t>
                      </a:r>
                    </a:p>
                    <a:p>
                      <a:pPr algn="ctr" fontAlgn="b">
                        <a:spcBef>
                          <a:spcPts val="0"/>
                        </a:spcBef>
                        <a:spcAft>
                          <a:spcPts val="0"/>
                        </a:spcAft>
                      </a:pPr>
                      <a:r>
                        <a:rPr lang="en-US" sz="2200" u="none" strike="noStrike">
                          <a:effectLst/>
                        </a:rPr>
                        <a:t>(in billions)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Comm Volume</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805467757"/>
                  </a:ext>
                </a:extLst>
              </a:tr>
              <a:tr h="453677">
                <a:tc>
                  <a:txBody>
                    <a:bodyPr/>
                    <a:lstStyle/>
                    <a:p>
                      <a:pPr algn="ctr" fontAlgn="b">
                        <a:spcBef>
                          <a:spcPts val="0"/>
                        </a:spcBef>
                        <a:spcAft>
                          <a:spcPts val="0"/>
                        </a:spcAft>
                      </a:pPr>
                      <a:r>
                        <a:rPr lang="en-US" sz="1800" u="none" strike="noStrike">
                          <a:effectLst/>
                        </a:rPr>
                        <a:t>Data Parallel</a:t>
                      </a:r>
                      <a:endParaRPr lang="en-US" sz="1800" b="0" i="0" u="none" strike="noStrike">
                        <a:effectLst/>
                        <a:latin typeface="Arial" panose="020B0604020202020204" pitchFamily="34" charset="0"/>
                      </a:endParaRPr>
                    </a:p>
                  </a:txBody>
                  <a:tcPr marL="7660" marR="7660" marT="7660" marB="0" anchor="ctr"/>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1.2</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20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2492585782"/>
                  </a:ext>
                </a:extLst>
              </a:tr>
              <a:tr h="769717">
                <a:tc>
                  <a:txBody>
                    <a:bodyPr/>
                    <a:lstStyle/>
                    <a:p>
                      <a:pPr algn="ctr" fontAlgn="b">
                        <a:spcBef>
                          <a:spcPts val="0"/>
                        </a:spcBef>
                        <a:spcAft>
                          <a:spcPts val="0"/>
                        </a:spcAft>
                      </a:pPr>
                      <a:r>
                        <a:rPr lang="en-US" sz="1800" u="none" strike="noStrike">
                          <a:effectLst/>
                        </a:rPr>
                        <a:t>ZeRO Stage 1 (P</a:t>
                      </a:r>
                      <a:r>
                        <a:rPr lang="en-US" sz="1800" u="none" strike="noStrike" baseline="-25000">
                          <a:effectLst/>
                        </a:rPr>
                        <a:t>os</a:t>
                      </a:r>
                      <a:r>
                        <a:rPr lang="en-US" sz="1800" u="none" strike="noStrike">
                          <a:effectLst/>
                        </a:rPr>
                        <a:t>)</a:t>
                      </a:r>
                      <a:endParaRPr lang="en-US" sz="1800" b="0" i="0" u="none" strike="noStrike">
                        <a:effectLst/>
                        <a:latin typeface="Arial" panose="020B0604020202020204" pitchFamily="34" charset="0"/>
                      </a:endParaRPr>
                    </a:p>
                  </a:txBody>
                  <a:tcPr marL="7660" marR="7660" marT="7660" marB="0" anchor="ctr"/>
                </a:tc>
                <a:tc>
                  <a:txBody>
                    <a:bodyPr/>
                    <a:lstStyle/>
                    <a:p>
                      <a:pPr algn="ctr" fontAlgn="b">
                        <a:spcBef>
                          <a:spcPts val="0"/>
                        </a:spcBef>
                        <a:spcAft>
                          <a:spcPts val="0"/>
                        </a:spcAft>
                      </a:pPr>
                      <a:r>
                        <a:rPr lang="en-US" sz="2200" u="none" strike="noStrike">
                          <a:effectLst/>
                        </a:rPr>
                        <a:t>4x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6</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3453541340"/>
                  </a:ext>
                </a:extLst>
              </a:tr>
              <a:tr h="745465">
                <a:tc>
                  <a:txBody>
                    <a:bodyPr/>
                    <a:lstStyle/>
                    <a:p>
                      <a:pPr algn="ctr" fontAlgn="b">
                        <a:spcBef>
                          <a:spcPts val="0"/>
                        </a:spcBef>
                        <a:spcAft>
                          <a:spcPts val="0"/>
                        </a:spcAft>
                      </a:pPr>
                      <a:r>
                        <a:rPr lang="en-US" sz="1800" u="none" strike="noStrike">
                          <a:effectLst/>
                        </a:rPr>
                        <a:t>ZeRO Stage 2</a:t>
                      </a:r>
                    </a:p>
                    <a:p>
                      <a:pPr algn="ctr" fontAlgn="b">
                        <a:spcBef>
                          <a:spcPts val="0"/>
                        </a:spcBef>
                        <a:spcAft>
                          <a:spcPts val="0"/>
                        </a:spcAft>
                      </a:pPr>
                      <a:r>
                        <a:rPr lang="en-US" sz="1800" b="0" i="0" u="none" strike="noStrike">
                          <a:effectLst/>
                          <a:latin typeface="Arial" panose="020B0604020202020204" pitchFamily="34" charset="0"/>
                        </a:rPr>
                        <a:t>(P</a:t>
                      </a:r>
                      <a:r>
                        <a:rPr lang="en-US" sz="1800" b="0" i="0" u="none" strike="noStrike" baseline="-25000">
                          <a:effectLst/>
                          <a:latin typeface="Arial" panose="020B0604020202020204" pitchFamily="34" charset="0"/>
                        </a:rPr>
                        <a:t>os+g</a:t>
                      </a:r>
                      <a:r>
                        <a:rPr lang="en-US" sz="1800" b="0" i="0" u="none" strike="noStrike">
                          <a:effectLst/>
                          <a:latin typeface="Arial" panose="020B0604020202020204" pitchFamily="34" charset="0"/>
                        </a:rPr>
                        <a:t>)</a:t>
                      </a:r>
                    </a:p>
                  </a:txBody>
                  <a:tcPr marL="7660" marR="7660" marT="7660" marB="0" anchor="ctr"/>
                </a:tc>
                <a:tc>
                  <a:txBody>
                    <a:bodyPr/>
                    <a:lstStyle/>
                    <a:p>
                      <a:pPr algn="ctr" fontAlgn="b">
                        <a:spcBef>
                          <a:spcPts val="0"/>
                        </a:spcBef>
                        <a:spcAft>
                          <a:spcPts val="0"/>
                        </a:spcAft>
                      </a:pPr>
                      <a:r>
                        <a:rPr lang="en-US" sz="2200" u="none" strike="noStrike">
                          <a:effectLst/>
                        </a:rPr>
                        <a:t>8x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13</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200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2936621972"/>
                  </a:ext>
                </a:extLst>
              </a:tr>
              <a:tr h="662084">
                <a:tc>
                  <a:txBody>
                    <a:bodyPr/>
                    <a:lstStyle/>
                    <a:p>
                      <a:pPr algn="ctr" fontAlgn="b">
                        <a:spcBef>
                          <a:spcPts val="0"/>
                        </a:spcBef>
                        <a:spcAft>
                          <a:spcPts val="0"/>
                        </a:spcAft>
                      </a:pPr>
                      <a:r>
                        <a:rPr lang="en-US" sz="1800" u="none" strike="noStrike">
                          <a:effectLst/>
                        </a:rPr>
                        <a:t>ZeRO Stage 3</a:t>
                      </a:r>
                    </a:p>
                    <a:p>
                      <a:pPr algn="ctr" fontAlgn="b">
                        <a:spcBef>
                          <a:spcPts val="0"/>
                        </a:spcBef>
                        <a:spcAft>
                          <a:spcPts val="0"/>
                        </a:spcAft>
                      </a:pPr>
                      <a:r>
                        <a:rPr lang="en-US" sz="1800" b="0" i="0" u="none" strike="noStrike">
                          <a:effectLst/>
                          <a:latin typeface="Arial" panose="020B0604020202020204" pitchFamily="34" charset="0"/>
                        </a:rPr>
                        <a:t>(P</a:t>
                      </a:r>
                      <a:r>
                        <a:rPr lang="en-US" sz="1800" b="0" i="0" u="none" strike="noStrike" baseline="-25000">
                          <a:effectLst/>
                          <a:latin typeface="Arial" panose="020B0604020202020204" pitchFamily="34" charset="0"/>
                        </a:rPr>
                        <a:t>os+g+p</a:t>
                      </a:r>
                      <a:r>
                        <a:rPr lang="en-US" sz="1800" b="0" i="0" u="none" strike="noStrike">
                          <a:effectLst/>
                          <a:latin typeface="Arial" panose="020B0604020202020204" pitchFamily="34" charset="0"/>
                        </a:rPr>
                        <a:t>)</a:t>
                      </a:r>
                    </a:p>
                  </a:txBody>
                  <a:tcPr marL="7660" marR="7660" marT="7660" marB="0" anchor="ctr"/>
                </a:tc>
                <a:tc>
                  <a:txBody>
                    <a:bodyPr/>
                    <a:lstStyle/>
                    <a:p>
                      <a:pPr algn="ctr" fontAlgn="b">
                        <a:spcBef>
                          <a:spcPts val="0"/>
                        </a:spcBef>
                        <a:spcAft>
                          <a:spcPts val="0"/>
                        </a:spcAft>
                      </a:pPr>
                      <a:r>
                        <a:rPr lang="en-US" sz="2200" u="none" strike="noStrike">
                          <a:effectLst/>
                        </a:rPr>
                        <a:t>Nx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&gt;1000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&gt;1000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1.5x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1842912146"/>
                  </a:ext>
                </a:extLst>
              </a:tr>
            </a:tbl>
          </a:graphicData>
        </a:graphic>
      </p:graphicFrame>
      <p:sp>
        <p:nvSpPr>
          <p:cNvPr id="2" name="Title 1">
            <a:extLst>
              <a:ext uri="{FF2B5EF4-FFF2-40B4-BE49-F238E27FC236}">
                <a16:creationId xmlns:a16="http://schemas.microsoft.com/office/drawing/2014/main" id="{FEF3B9CB-14D5-4B16-B34F-5F7914D8ECB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err="1">
                <a:solidFill>
                  <a:schemeClr val="tx1"/>
                </a:solidFill>
                <a:latin typeface="+mj-lt"/>
                <a:ea typeface="+mj-ea"/>
                <a:cs typeface="+mj-cs"/>
              </a:rPr>
              <a:t>ZeRO</a:t>
            </a:r>
            <a:r>
              <a:rPr lang="en-US" sz="5200" kern="1200">
                <a:solidFill>
                  <a:schemeClr val="tx1"/>
                </a:solidFill>
                <a:latin typeface="+mj-lt"/>
                <a:ea typeface="+mj-ea"/>
                <a:cs typeface="+mj-cs"/>
              </a:rPr>
              <a:t>-DP: </a:t>
            </a:r>
            <a:r>
              <a:rPr lang="en-US" sz="5200"/>
              <a:t>Memory Savings</a:t>
            </a:r>
            <a:endParaRPr lang="en-US" sz="5200" kern="120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AFA50D12-ECC5-4545-BCE4-BACB1A581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CB2108F-1277-43B9-9576-ACEA03E5DD41}" type="slidenum">
              <a:rPr lang="en-US" smtClean="0"/>
              <a:pPr>
                <a:spcAft>
                  <a:spcPts val="600"/>
                </a:spcAft>
              </a:pPr>
              <a:t>29</a:t>
            </a:fld>
            <a:endParaRPr lang="en-US"/>
          </a:p>
        </p:txBody>
      </p:sp>
      <p:sp>
        <p:nvSpPr>
          <p:cNvPr id="4" name="TextBox 3">
            <a:extLst>
              <a:ext uri="{FF2B5EF4-FFF2-40B4-BE49-F238E27FC236}">
                <a16:creationId xmlns:a16="http://schemas.microsoft.com/office/drawing/2014/main" id="{8CA27E46-0346-4637-8490-CA95CEA6B29F}"/>
              </a:ext>
            </a:extLst>
          </p:cNvPr>
          <p:cNvSpPr txBox="1"/>
          <p:nvPr/>
        </p:nvSpPr>
        <p:spPr>
          <a:xfrm>
            <a:off x="1116579" y="1608241"/>
            <a:ext cx="7660687" cy="461665"/>
          </a:xfrm>
          <a:prstGeom prst="rect">
            <a:avLst/>
          </a:prstGeom>
          <a:noFill/>
        </p:spPr>
        <p:txBody>
          <a:bodyPr wrap="none" rtlCol="0">
            <a:spAutoFit/>
          </a:bodyPr>
          <a:lstStyle/>
          <a:p>
            <a:pPr marL="342900" indent="-342900">
              <a:buFont typeface="Arial" panose="020B0604020202020204" pitchFamily="34" charset="0"/>
              <a:buChar char="•"/>
            </a:pPr>
            <a:r>
              <a:rPr lang="en-US" sz="2400"/>
              <a:t>Progressive memory savings and Communication Volume</a:t>
            </a:r>
          </a:p>
        </p:txBody>
      </p:sp>
      <p:sp>
        <p:nvSpPr>
          <p:cNvPr id="7" name="Rectangle 6">
            <a:extLst>
              <a:ext uri="{FF2B5EF4-FFF2-40B4-BE49-F238E27FC236}">
                <a16:creationId xmlns:a16="http://schemas.microsoft.com/office/drawing/2014/main" id="{BECE762D-E255-41D7-A9C0-1E005F9ECE79}"/>
              </a:ext>
            </a:extLst>
          </p:cNvPr>
          <p:cNvSpPr/>
          <p:nvPr/>
        </p:nvSpPr>
        <p:spPr>
          <a:xfrm>
            <a:off x="4932485" y="2069906"/>
            <a:ext cx="6352442" cy="4286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94000A-D99F-4850-8F47-C2B1A5E7614A}"/>
              </a:ext>
            </a:extLst>
          </p:cNvPr>
          <p:cNvSpPr txBox="1"/>
          <p:nvPr/>
        </p:nvSpPr>
        <p:spPr>
          <a:xfrm>
            <a:off x="2942469" y="6397014"/>
            <a:ext cx="6396559" cy="338554"/>
          </a:xfrm>
          <a:prstGeom prst="rect">
            <a:avLst/>
          </a:prstGeom>
          <a:noFill/>
        </p:spPr>
        <p:txBody>
          <a:bodyPr wrap="none" rtlCol="0">
            <a:spAutoFit/>
          </a:bodyPr>
          <a:lstStyle/>
          <a:p>
            <a:r>
              <a:rPr lang="en-US" sz="1600"/>
              <a:t>*Mixed precision Adam on Cluster of DGX-2 with NVIDIA 32 GB V100 GPUs</a:t>
            </a:r>
          </a:p>
        </p:txBody>
      </p:sp>
    </p:spTree>
    <p:extLst>
      <p:ext uri="{BB962C8B-B14F-4D97-AF65-F5344CB8AC3E}">
        <p14:creationId xmlns:p14="http://schemas.microsoft.com/office/powerpoint/2010/main" val="127292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306C30F-3084-45D9-BDFB-BAF4FD5018DA}"/>
              </a:ext>
            </a:extLst>
          </p:cNvPr>
          <p:cNvPicPr>
            <a:picLocks noChangeAspect="1"/>
          </p:cNvPicPr>
          <p:nvPr/>
        </p:nvPicPr>
        <p:blipFill>
          <a:blip r:embed="rId3"/>
          <a:stretch>
            <a:fillRect/>
          </a:stretch>
        </p:blipFill>
        <p:spPr>
          <a:xfrm>
            <a:off x="8192505" y="1883068"/>
            <a:ext cx="3657600" cy="1381296"/>
          </a:xfrm>
          <a:prstGeom prst="rect">
            <a:avLst/>
          </a:prstGeom>
        </p:spPr>
      </p:pic>
      <p:sp>
        <p:nvSpPr>
          <p:cNvPr id="2" name="Title 1">
            <a:extLst>
              <a:ext uri="{FF2B5EF4-FFF2-40B4-BE49-F238E27FC236}">
                <a16:creationId xmlns:a16="http://schemas.microsoft.com/office/drawing/2014/main" id="{470229AA-106A-454E-BBE9-19F56AE13385}"/>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EF06D7E3-6E3D-4D50-8896-1AD8B403DA9F}"/>
              </a:ext>
            </a:extLst>
          </p:cNvPr>
          <p:cNvSpPr>
            <a:spLocks noGrp="1"/>
          </p:cNvSpPr>
          <p:nvPr>
            <p:ph idx="1"/>
          </p:nvPr>
        </p:nvSpPr>
        <p:spPr>
          <a:xfrm>
            <a:off x="838200" y="1825625"/>
            <a:ext cx="7438778" cy="4351338"/>
          </a:xfrm>
        </p:spPr>
        <p:txBody>
          <a:bodyPr/>
          <a:lstStyle/>
          <a:p>
            <a:r>
              <a:rPr lang="en-US"/>
              <a:t>The ZeRO family of optimizations</a:t>
            </a:r>
          </a:p>
          <a:p>
            <a:pPr lvl="1"/>
            <a:r>
              <a:rPr lang="en-US">
                <a:hlinkClick r:id="rId4"/>
              </a:rPr>
              <a:t>ZeRO: memory optimizations toward training trillion parameter models </a:t>
            </a:r>
            <a:r>
              <a:rPr lang="en-US"/>
              <a:t>(SC ‘20)</a:t>
            </a:r>
          </a:p>
          <a:p>
            <a:pPr lvl="1"/>
            <a:r>
              <a:rPr lang="en-US">
                <a:hlinkClick r:id="rId5"/>
              </a:rPr>
              <a:t>ZeRO-Offload: Democratizing Billion-Scale Model Training</a:t>
            </a:r>
            <a:r>
              <a:rPr lang="en-US"/>
              <a:t> (USENIX ATC ‘21)</a:t>
            </a:r>
          </a:p>
          <a:p>
            <a:pPr lvl="1"/>
            <a:r>
              <a:rPr lang="en-US">
                <a:hlinkClick r:id="rId5"/>
              </a:rPr>
              <a:t>ZeRO-Infinity: Breaking the GPU Memory Wall for Extreme Scale Deep Learning</a:t>
            </a:r>
            <a:r>
              <a:rPr lang="en-US"/>
              <a:t> (SC ‘21)</a:t>
            </a:r>
          </a:p>
          <a:p>
            <a:endParaRPr lang="en-US"/>
          </a:p>
        </p:txBody>
      </p:sp>
      <p:pic>
        <p:nvPicPr>
          <p:cNvPr id="6" name="Content Placeholder 4">
            <a:extLst>
              <a:ext uri="{FF2B5EF4-FFF2-40B4-BE49-F238E27FC236}">
                <a16:creationId xmlns:a16="http://schemas.microsoft.com/office/drawing/2014/main" id="{855DB9EA-2A9D-4DDD-B95F-2A085F1D792C}"/>
              </a:ext>
            </a:extLst>
          </p:cNvPr>
          <p:cNvPicPr>
            <a:picLocks noChangeAspect="1"/>
          </p:cNvPicPr>
          <p:nvPr/>
        </p:nvPicPr>
        <p:blipFill>
          <a:blip r:embed="rId6"/>
          <a:stretch>
            <a:fillRect/>
          </a:stretch>
        </p:blipFill>
        <p:spPr>
          <a:xfrm>
            <a:off x="8192505" y="2762280"/>
            <a:ext cx="3657600" cy="1333440"/>
          </a:xfrm>
          <a:prstGeom prst="rect">
            <a:avLst/>
          </a:prstGeom>
        </p:spPr>
      </p:pic>
      <p:pic>
        <p:nvPicPr>
          <p:cNvPr id="10" name="Picture 9">
            <a:extLst>
              <a:ext uri="{FF2B5EF4-FFF2-40B4-BE49-F238E27FC236}">
                <a16:creationId xmlns:a16="http://schemas.microsoft.com/office/drawing/2014/main" id="{B03AF241-A406-43CD-AE13-B282F4B7FE09}"/>
              </a:ext>
            </a:extLst>
          </p:cNvPr>
          <p:cNvPicPr>
            <a:picLocks noChangeAspect="1"/>
          </p:cNvPicPr>
          <p:nvPr/>
        </p:nvPicPr>
        <p:blipFill>
          <a:blip r:embed="rId7"/>
          <a:stretch>
            <a:fillRect/>
          </a:stretch>
        </p:blipFill>
        <p:spPr>
          <a:xfrm>
            <a:off x="8192505" y="3766448"/>
            <a:ext cx="3657600" cy="1714123"/>
          </a:xfrm>
          <a:prstGeom prst="rect">
            <a:avLst/>
          </a:prstGeom>
        </p:spPr>
      </p:pic>
    </p:spTree>
    <p:extLst>
      <p:ext uri="{BB962C8B-B14F-4D97-AF65-F5344CB8AC3E}">
        <p14:creationId xmlns:p14="http://schemas.microsoft.com/office/powerpoint/2010/main" val="337961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2DE6A6D-67D8-43A9-9843-CDFCD9CBB153}"/>
              </a:ext>
            </a:extLst>
          </p:cNvPr>
          <p:cNvGraphicFramePr/>
          <p:nvPr/>
        </p:nvGraphicFramePr>
        <p:xfrm>
          <a:off x="1442347" y="2231320"/>
          <a:ext cx="9490888" cy="3979723"/>
        </p:xfrm>
        <a:graphic>
          <a:graphicData uri="http://schemas.openxmlformats.org/drawingml/2006/table">
            <a:tbl>
              <a:tblPr firstRow="1" bandRow="1">
                <a:tableStyleId>{74C1A8A3-306A-4EB7-A6B1-4F7E0EB9C5D6}</a:tableStyleId>
              </a:tblPr>
              <a:tblGrid>
                <a:gridCol w="1569018">
                  <a:extLst>
                    <a:ext uri="{9D8B030D-6E8A-4147-A177-3AD203B41FA5}">
                      <a16:colId xmlns:a16="http://schemas.microsoft.com/office/drawing/2014/main" val="732187891"/>
                    </a:ext>
                  </a:extLst>
                </a:gridCol>
                <a:gridCol w="1723293">
                  <a:extLst>
                    <a:ext uri="{9D8B030D-6E8A-4147-A177-3AD203B41FA5}">
                      <a16:colId xmlns:a16="http://schemas.microsoft.com/office/drawing/2014/main" val="870501400"/>
                    </a:ext>
                  </a:extLst>
                </a:gridCol>
                <a:gridCol w="2734407">
                  <a:extLst>
                    <a:ext uri="{9D8B030D-6E8A-4147-A177-3AD203B41FA5}">
                      <a16:colId xmlns:a16="http://schemas.microsoft.com/office/drawing/2014/main" val="1103725393"/>
                    </a:ext>
                  </a:extLst>
                </a:gridCol>
                <a:gridCol w="2246435">
                  <a:extLst>
                    <a:ext uri="{9D8B030D-6E8A-4147-A177-3AD203B41FA5}">
                      <a16:colId xmlns:a16="http://schemas.microsoft.com/office/drawing/2014/main" val="1192094981"/>
                    </a:ext>
                  </a:extLst>
                </a:gridCol>
                <a:gridCol w="1217735">
                  <a:extLst>
                    <a:ext uri="{9D8B030D-6E8A-4147-A177-3AD203B41FA5}">
                      <a16:colId xmlns:a16="http://schemas.microsoft.com/office/drawing/2014/main" val="599582857"/>
                    </a:ext>
                  </a:extLst>
                </a:gridCol>
              </a:tblGrid>
              <a:tr h="1322108">
                <a:tc>
                  <a:txBody>
                    <a:bodyPr/>
                    <a:lstStyle/>
                    <a:p>
                      <a:pPr algn="ctr" fontAlgn="b">
                        <a:spcBef>
                          <a:spcPts val="0"/>
                        </a:spcBef>
                        <a:spcAft>
                          <a:spcPts val="0"/>
                        </a:spcAft>
                      </a:pPr>
                      <a:r>
                        <a:rPr lang="en-US" sz="2200" u="none" strike="noStrike">
                          <a:effectLst/>
                        </a:rPr>
                        <a:t> </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Memory Reduction with N GPUs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Max params </a:t>
                      </a:r>
                    </a:p>
                    <a:p>
                      <a:pPr algn="ctr" fontAlgn="b">
                        <a:spcBef>
                          <a:spcPts val="0"/>
                        </a:spcBef>
                        <a:spcAft>
                          <a:spcPts val="0"/>
                        </a:spcAft>
                      </a:pPr>
                      <a:r>
                        <a:rPr lang="en-US" sz="2200" u="none" strike="noStrike">
                          <a:effectLst/>
                        </a:rPr>
                        <a:t>with ZeRO only</a:t>
                      </a:r>
                    </a:p>
                    <a:p>
                      <a:pPr algn="ctr" fontAlgn="b">
                        <a:spcBef>
                          <a:spcPts val="0"/>
                        </a:spcBef>
                        <a:spcAft>
                          <a:spcPts val="0"/>
                        </a:spcAft>
                      </a:pPr>
                      <a:r>
                        <a:rPr lang="en-US" sz="2200" u="none" strike="noStrike">
                          <a:effectLst/>
                        </a:rPr>
                        <a:t>(in billions)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Max params with ZeRO and model parallelism </a:t>
                      </a:r>
                    </a:p>
                    <a:p>
                      <a:pPr algn="ctr" fontAlgn="b">
                        <a:spcBef>
                          <a:spcPts val="0"/>
                        </a:spcBef>
                        <a:spcAft>
                          <a:spcPts val="0"/>
                        </a:spcAft>
                      </a:pPr>
                      <a:r>
                        <a:rPr lang="en-US" sz="2200" u="none" strike="noStrike">
                          <a:effectLst/>
                        </a:rPr>
                        <a:t>(in billions)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Comm Volume</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805467757"/>
                  </a:ext>
                </a:extLst>
              </a:tr>
              <a:tr h="453677">
                <a:tc>
                  <a:txBody>
                    <a:bodyPr/>
                    <a:lstStyle/>
                    <a:p>
                      <a:pPr algn="ctr" fontAlgn="b">
                        <a:spcBef>
                          <a:spcPts val="0"/>
                        </a:spcBef>
                        <a:spcAft>
                          <a:spcPts val="0"/>
                        </a:spcAft>
                      </a:pPr>
                      <a:r>
                        <a:rPr lang="en-US" sz="1800" u="none" strike="noStrike">
                          <a:effectLst/>
                        </a:rPr>
                        <a:t>Data Parallel</a:t>
                      </a:r>
                      <a:endParaRPr lang="en-US" sz="1800" b="0" i="0" u="none" strike="noStrike">
                        <a:effectLst/>
                        <a:latin typeface="Arial" panose="020B0604020202020204" pitchFamily="34" charset="0"/>
                      </a:endParaRPr>
                    </a:p>
                  </a:txBody>
                  <a:tcPr marL="7660" marR="7660" marT="7660" marB="0" anchor="ctr"/>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1.2</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20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2492585782"/>
                  </a:ext>
                </a:extLst>
              </a:tr>
              <a:tr h="769717">
                <a:tc>
                  <a:txBody>
                    <a:bodyPr/>
                    <a:lstStyle/>
                    <a:p>
                      <a:pPr algn="ctr" fontAlgn="b">
                        <a:spcBef>
                          <a:spcPts val="0"/>
                        </a:spcBef>
                        <a:spcAft>
                          <a:spcPts val="0"/>
                        </a:spcAft>
                      </a:pPr>
                      <a:r>
                        <a:rPr lang="en-US" sz="1800" u="none" strike="noStrike">
                          <a:effectLst/>
                        </a:rPr>
                        <a:t>ZeRO Stage 1 (P</a:t>
                      </a:r>
                      <a:r>
                        <a:rPr lang="en-US" sz="1800" u="none" strike="noStrike" baseline="-25000">
                          <a:effectLst/>
                        </a:rPr>
                        <a:t>os</a:t>
                      </a:r>
                      <a:r>
                        <a:rPr lang="en-US" sz="1800" u="none" strike="noStrike">
                          <a:effectLst/>
                        </a:rPr>
                        <a:t>)</a:t>
                      </a:r>
                      <a:endParaRPr lang="en-US" sz="1800" b="0" i="0" u="none" strike="noStrike">
                        <a:effectLst/>
                        <a:latin typeface="Arial" panose="020B0604020202020204" pitchFamily="34" charset="0"/>
                      </a:endParaRPr>
                    </a:p>
                  </a:txBody>
                  <a:tcPr marL="7660" marR="7660" marT="7660" marB="0" anchor="ctr"/>
                </a:tc>
                <a:tc>
                  <a:txBody>
                    <a:bodyPr/>
                    <a:lstStyle/>
                    <a:p>
                      <a:pPr algn="ctr" fontAlgn="b">
                        <a:spcBef>
                          <a:spcPts val="0"/>
                        </a:spcBef>
                        <a:spcAft>
                          <a:spcPts val="0"/>
                        </a:spcAft>
                      </a:pPr>
                      <a:r>
                        <a:rPr lang="en-US" sz="2200" u="none" strike="noStrike">
                          <a:effectLst/>
                        </a:rPr>
                        <a:t>4x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6</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3453541340"/>
                  </a:ext>
                </a:extLst>
              </a:tr>
              <a:tr h="745465">
                <a:tc>
                  <a:txBody>
                    <a:bodyPr/>
                    <a:lstStyle/>
                    <a:p>
                      <a:pPr algn="ctr" fontAlgn="b">
                        <a:spcBef>
                          <a:spcPts val="0"/>
                        </a:spcBef>
                        <a:spcAft>
                          <a:spcPts val="0"/>
                        </a:spcAft>
                      </a:pPr>
                      <a:r>
                        <a:rPr lang="en-US" sz="1800" u="none" strike="noStrike">
                          <a:effectLst/>
                        </a:rPr>
                        <a:t>ZeRO Stage 2</a:t>
                      </a:r>
                    </a:p>
                    <a:p>
                      <a:pPr algn="ctr" fontAlgn="b">
                        <a:spcBef>
                          <a:spcPts val="0"/>
                        </a:spcBef>
                        <a:spcAft>
                          <a:spcPts val="0"/>
                        </a:spcAft>
                      </a:pPr>
                      <a:r>
                        <a:rPr lang="en-US" sz="1800" b="0" i="0" u="none" strike="noStrike">
                          <a:effectLst/>
                          <a:latin typeface="Arial" panose="020B0604020202020204" pitchFamily="34" charset="0"/>
                        </a:rPr>
                        <a:t>(P</a:t>
                      </a:r>
                      <a:r>
                        <a:rPr lang="en-US" sz="1800" b="0" i="0" u="none" strike="noStrike" baseline="-25000">
                          <a:effectLst/>
                          <a:latin typeface="Arial" panose="020B0604020202020204" pitchFamily="34" charset="0"/>
                        </a:rPr>
                        <a:t>os+g</a:t>
                      </a:r>
                      <a:r>
                        <a:rPr lang="en-US" sz="1800" b="0" i="0" u="none" strike="noStrike">
                          <a:effectLst/>
                          <a:latin typeface="Arial" panose="020B0604020202020204" pitchFamily="34" charset="0"/>
                        </a:rPr>
                        <a:t>)</a:t>
                      </a:r>
                    </a:p>
                  </a:txBody>
                  <a:tcPr marL="7660" marR="7660" marT="7660" marB="0" anchor="ctr"/>
                </a:tc>
                <a:tc>
                  <a:txBody>
                    <a:bodyPr/>
                    <a:lstStyle/>
                    <a:p>
                      <a:pPr algn="ctr" fontAlgn="b">
                        <a:spcBef>
                          <a:spcPts val="0"/>
                        </a:spcBef>
                        <a:spcAft>
                          <a:spcPts val="0"/>
                        </a:spcAft>
                      </a:pPr>
                      <a:r>
                        <a:rPr lang="en-US" sz="2200" u="none" strike="noStrike">
                          <a:effectLst/>
                        </a:rPr>
                        <a:t>8x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13</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200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2936621972"/>
                  </a:ext>
                </a:extLst>
              </a:tr>
              <a:tr h="662084">
                <a:tc>
                  <a:txBody>
                    <a:bodyPr/>
                    <a:lstStyle/>
                    <a:p>
                      <a:pPr algn="ctr" fontAlgn="b">
                        <a:spcBef>
                          <a:spcPts val="0"/>
                        </a:spcBef>
                        <a:spcAft>
                          <a:spcPts val="0"/>
                        </a:spcAft>
                      </a:pPr>
                      <a:r>
                        <a:rPr lang="en-US" sz="1800" u="none" strike="noStrike">
                          <a:effectLst/>
                        </a:rPr>
                        <a:t>ZeRO Stage 3</a:t>
                      </a:r>
                    </a:p>
                    <a:p>
                      <a:pPr algn="ctr" fontAlgn="b">
                        <a:spcBef>
                          <a:spcPts val="0"/>
                        </a:spcBef>
                        <a:spcAft>
                          <a:spcPts val="0"/>
                        </a:spcAft>
                      </a:pPr>
                      <a:r>
                        <a:rPr lang="en-US" sz="1800" b="0" i="0" u="none" strike="noStrike">
                          <a:effectLst/>
                          <a:latin typeface="Arial" panose="020B0604020202020204" pitchFamily="34" charset="0"/>
                        </a:rPr>
                        <a:t>(P</a:t>
                      </a:r>
                      <a:r>
                        <a:rPr lang="en-US" sz="1800" b="0" i="0" u="none" strike="noStrike" baseline="-25000">
                          <a:effectLst/>
                          <a:latin typeface="Arial" panose="020B0604020202020204" pitchFamily="34" charset="0"/>
                        </a:rPr>
                        <a:t>os+g+p</a:t>
                      </a:r>
                      <a:r>
                        <a:rPr lang="en-US" sz="1800" b="0" i="0" u="none" strike="noStrike">
                          <a:effectLst/>
                          <a:latin typeface="Arial" panose="020B0604020202020204" pitchFamily="34" charset="0"/>
                        </a:rPr>
                        <a:t>)</a:t>
                      </a:r>
                    </a:p>
                  </a:txBody>
                  <a:tcPr marL="7660" marR="7660" marT="7660" marB="0" anchor="ctr"/>
                </a:tc>
                <a:tc>
                  <a:txBody>
                    <a:bodyPr/>
                    <a:lstStyle/>
                    <a:p>
                      <a:pPr algn="ctr" fontAlgn="b">
                        <a:spcBef>
                          <a:spcPts val="0"/>
                        </a:spcBef>
                        <a:spcAft>
                          <a:spcPts val="0"/>
                        </a:spcAft>
                      </a:pPr>
                      <a:r>
                        <a:rPr lang="en-US" sz="2200" u="none" strike="noStrike">
                          <a:effectLst/>
                        </a:rPr>
                        <a:t>Nx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&gt;1000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&gt;1000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1.5x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1842912146"/>
                  </a:ext>
                </a:extLst>
              </a:tr>
            </a:tbl>
          </a:graphicData>
        </a:graphic>
      </p:graphicFrame>
      <p:sp>
        <p:nvSpPr>
          <p:cNvPr id="2" name="Title 1">
            <a:extLst>
              <a:ext uri="{FF2B5EF4-FFF2-40B4-BE49-F238E27FC236}">
                <a16:creationId xmlns:a16="http://schemas.microsoft.com/office/drawing/2014/main" id="{FEF3B9CB-14D5-4B16-B34F-5F7914D8ECB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err="1">
                <a:solidFill>
                  <a:schemeClr val="tx1"/>
                </a:solidFill>
                <a:latin typeface="+mj-lt"/>
                <a:ea typeface="+mj-ea"/>
                <a:cs typeface="+mj-cs"/>
              </a:rPr>
              <a:t>ZeRO</a:t>
            </a:r>
            <a:r>
              <a:rPr lang="en-US" sz="5200" kern="1200">
                <a:solidFill>
                  <a:schemeClr val="tx1"/>
                </a:solidFill>
                <a:latin typeface="+mj-lt"/>
                <a:ea typeface="+mj-ea"/>
                <a:cs typeface="+mj-cs"/>
              </a:rPr>
              <a:t>-DP: </a:t>
            </a:r>
            <a:r>
              <a:rPr lang="en-US" sz="5200"/>
              <a:t>Memory Savings</a:t>
            </a:r>
            <a:endParaRPr lang="en-US" sz="5200" kern="120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AFA50D12-ECC5-4545-BCE4-BACB1A581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CB2108F-1277-43B9-9576-ACEA03E5DD41}" type="slidenum">
              <a:rPr lang="en-US" smtClean="0"/>
              <a:pPr>
                <a:spcAft>
                  <a:spcPts val="600"/>
                </a:spcAft>
              </a:pPr>
              <a:t>30</a:t>
            </a:fld>
            <a:endParaRPr lang="en-US"/>
          </a:p>
        </p:txBody>
      </p:sp>
      <p:sp>
        <p:nvSpPr>
          <p:cNvPr id="4" name="TextBox 3">
            <a:extLst>
              <a:ext uri="{FF2B5EF4-FFF2-40B4-BE49-F238E27FC236}">
                <a16:creationId xmlns:a16="http://schemas.microsoft.com/office/drawing/2014/main" id="{8CA27E46-0346-4637-8490-CA95CEA6B29F}"/>
              </a:ext>
            </a:extLst>
          </p:cNvPr>
          <p:cNvSpPr txBox="1"/>
          <p:nvPr/>
        </p:nvSpPr>
        <p:spPr>
          <a:xfrm>
            <a:off x="1116579" y="1608241"/>
            <a:ext cx="7660687" cy="461665"/>
          </a:xfrm>
          <a:prstGeom prst="rect">
            <a:avLst/>
          </a:prstGeom>
          <a:noFill/>
        </p:spPr>
        <p:txBody>
          <a:bodyPr wrap="none" rtlCol="0">
            <a:spAutoFit/>
          </a:bodyPr>
          <a:lstStyle/>
          <a:p>
            <a:pPr marL="342900" indent="-342900">
              <a:buFont typeface="Arial" panose="020B0604020202020204" pitchFamily="34" charset="0"/>
              <a:buChar char="•"/>
            </a:pPr>
            <a:r>
              <a:rPr lang="en-US" sz="2400"/>
              <a:t>Progressive memory savings and Communication Volume</a:t>
            </a:r>
          </a:p>
        </p:txBody>
      </p:sp>
      <p:sp>
        <p:nvSpPr>
          <p:cNvPr id="7" name="Rectangle 6">
            <a:extLst>
              <a:ext uri="{FF2B5EF4-FFF2-40B4-BE49-F238E27FC236}">
                <a16:creationId xmlns:a16="http://schemas.microsoft.com/office/drawing/2014/main" id="{BECE762D-E255-41D7-A9C0-1E005F9ECE79}"/>
              </a:ext>
            </a:extLst>
          </p:cNvPr>
          <p:cNvSpPr/>
          <p:nvPr/>
        </p:nvSpPr>
        <p:spPr>
          <a:xfrm>
            <a:off x="7297615" y="2069906"/>
            <a:ext cx="3987312" cy="4286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8FF09B-34BA-4932-9DE6-8749C768C1AD}"/>
              </a:ext>
            </a:extLst>
          </p:cNvPr>
          <p:cNvSpPr txBox="1"/>
          <p:nvPr/>
        </p:nvSpPr>
        <p:spPr>
          <a:xfrm>
            <a:off x="2942469" y="6397014"/>
            <a:ext cx="6396559" cy="338554"/>
          </a:xfrm>
          <a:prstGeom prst="rect">
            <a:avLst/>
          </a:prstGeom>
          <a:noFill/>
        </p:spPr>
        <p:txBody>
          <a:bodyPr wrap="none" rtlCol="0">
            <a:spAutoFit/>
          </a:bodyPr>
          <a:lstStyle/>
          <a:p>
            <a:r>
              <a:rPr lang="en-US" sz="1600"/>
              <a:t>*Mixed precision Adam on Cluster of DGX-2 with NVIDIA 32 GB V100 GPUs</a:t>
            </a:r>
          </a:p>
        </p:txBody>
      </p:sp>
    </p:spTree>
    <p:extLst>
      <p:ext uri="{BB962C8B-B14F-4D97-AF65-F5344CB8AC3E}">
        <p14:creationId xmlns:p14="http://schemas.microsoft.com/office/powerpoint/2010/main" val="3712100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B9CB-14D5-4B16-B34F-5F7914D8ECB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err="1">
                <a:solidFill>
                  <a:schemeClr val="tx1"/>
                </a:solidFill>
                <a:latin typeface="+mj-lt"/>
                <a:ea typeface="+mj-ea"/>
                <a:cs typeface="+mj-cs"/>
              </a:rPr>
              <a:t>ZeRO</a:t>
            </a:r>
            <a:r>
              <a:rPr lang="en-US" sz="5200" kern="1200">
                <a:solidFill>
                  <a:schemeClr val="tx1"/>
                </a:solidFill>
                <a:latin typeface="+mj-lt"/>
                <a:ea typeface="+mj-ea"/>
                <a:cs typeface="+mj-cs"/>
              </a:rPr>
              <a:t>-DP: </a:t>
            </a:r>
            <a:r>
              <a:rPr lang="en-US" sz="5200"/>
              <a:t>Memory Savings</a:t>
            </a:r>
            <a:endParaRPr lang="en-US" sz="5200" kern="120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AFA50D12-ECC5-4545-BCE4-BACB1A581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CB2108F-1277-43B9-9576-ACEA03E5DD41}" type="slidenum">
              <a:rPr lang="en-US" smtClean="0"/>
              <a:pPr>
                <a:spcAft>
                  <a:spcPts val="600"/>
                </a:spcAft>
              </a:pPr>
              <a:t>31</a:t>
            </a:fld>
            <a:endParaRPr lang="en-US"/>
          </a:p>
        </p:txBody>
      </p:sp>
      <p:graphicFrame>
        <p:nvGraphicFramePr>
          <p:cNvPr id="5" name="Table 4">
            <a:extLst>
              <a:ext uri="{FF2B5EF4-FFF2-40B4-BE49-F238E27FC236}">
                <a16:creationId xmlns:a16="http://schemas.microsoft.com/office/drawing/2014/main" id="{7616D62C-893A-4BAC-BDFE-D6176648AB88}"/>
              </a:ext>
            </a:extLst>
          </p:cNvPr>
          <p:cNvGraphicFramePr/>
          <p:nvPr/>
        </p:nvGraphicFramePr>
        <p:xfrm>
          <a:off x="1442347" y="2231320"/>
          <a:ext cx="9490888" cy="3979723"/>
        </p:xfrm>
        <a:graphic>
          <a:graphicData uri="http://schemas.openxmlformats.org/drawingml/2006/table">
            <a:tbl>
              <a:tblPr firstRow="1" bandRow="1">
                <a:tableStyleId>{74C1A8A3-306A-4EB7-A6B1-4F7E0EB9C5D6}</a:tableStyleId>
              </a:tblPr>
              <a:tblGrid>
                <a:gridCol w="1569018">
                  <a:extLst>
                    <a:ext uri="{9D8B030D-6E8A-4147-A177-3AD203B41FA5}">
                      <a16:colId xmlns:a16="http://schemas.microsoft.com/office/drawing/2014/main" val="732187891"/>
                    </a:ext>
                  </a:extLst>
                </a:gridCol>
                <a:gridCol w="1723293">
                  <a:extLst>
                    <a:ext uri="{9D8B030D-6E8A-4147-A177-3AD203B41FA5}">
                      <a16:colId xmlns:a16="http://schemas.microsoft.com/office/drawing/2014/main" val="870501400"/>
                    </a:ext>
                  </a:extLst>
                </a:gridCol>
                <a:gridCol w="2734407">
                  <a:extLst>
                    <a:ext uri="{9D8B030D-6E8A-4147-A177-3AD203B41FA5}">
                      <a16:colId xmlns:a16="http://schemas.microsoft.com/office/drawing/2014/main" val="1103725393"/>
                    </a:ext>
                  </a:extLst>
                </a:gridCol>
                <a:gridCol w="2246435">
                  <a:extLst>
                    <a:ext uri="{9D8B030D-6E8A-4147-A177-3AD203B41FA5}">
                      <a16:colId xmlns:a16="http://schemas.microsoft.com/office/drawing/2014/main" val="1192094981"/>
                    </a:ext>
                  </a:extLst>
                </a:gridCol>
                <a:gridCol w="1217735">
                  <a:extLst>
                    <a:ext uri="{9D8B030D-6E8A-4147-A177-3AD203B41FA5}">
                      <a16:colId xmlns:a16="http://schemas.microsoft.com/office/drawing/2014/main" val="599582857"/>
                    </a:ext>
                  </a:extLst>
                </a:gridCol>
              </a:tblGrid>
              <a:tr h="1322108">
                <a:tc>
                  <a:txBody>
                    <a:bodyPr/>
                    <a:lstStyle/>
                    <a:p>
                      <a:pPr algn="ctr" fontAlgn="b">
                        <a:spcBef>
                          <a:spcPts val="0"/>
                        </a:spcBef>
                        <a:spcAft>
                          <a:spcPts val="0"/>
                        </a:spcAft>
                      </a:pPr>
                      <a:r>
                        <a:rPr lang="en-US" sz="2200" u="none" strike="noStrike">
                          <a:effectLst/>
                        </a:rPr>
                        <a:t> </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Memory Reduction with N GPUs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Max params </a:t>
                      </a:r>
                    </a:p>
                    <a:p>
                      <a:pPr algn="ctr" fontAlgn="b">
                        <a:spcBef>
                          <a:spcPts val="0"/>
                        </a:spcBef>
                        <a:spcAft>
                          <a:spcPts val="0"/>
                        </a:spcAft>
                      </a:pPr>
                      <a:r>
                        <a:rPr lang="en-US" sz="2200" u="none" strike="noStrike">
                          <a:effectLst/>
                        </a:rPr>
                        <a:t>with ZeRO only</a:t>
                      </a:r>
                    </a:p>
                    <a:p>
                      <a:pPr algn="ctr" fontAlgn="b">
                        <a:spcBef>
                          <a:spcPts val="0"/>
                        </a:spcBef>
                        <a:spcAft>
                          <a:spcPts val="0"/>
                        </a:spcAft>
                      </a:pPr>
                      <a:r>
                        <a:rPr lang="en-US" sz="2200" u="none" strike="noStrike">
                          <a:effectLst/>
                        </a:rPr>
                        <a:t>(in billions)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Max params with ZeRO and model parallelism </a:t>
                      </a:r>
                    </a:p>
                    <a:p>
                      <a:pPr algn="ctr" fontAlgn="b">
                        <a:spcBef>
                          <a:spcPts val="0"/>
                        </a:spcBef>
                        <a:spcAft>
                          <a:spcPts val="0"/>
                        </a:spcAft>
                      </a:pPr>
                      <a:r>
                        <a:rPr lang="en-US" sz="2200" u="none" strike="noStrike">
                          <a:effectLst/>
                        </a:rPr>
                        <a:t>(in billions)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Comm Volume</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805467757"/>
                  </a:ext>
                </a:extLst>
              </a:tr>
              <a:tr h="453677">
                <a:tc>
                  <a:txBody>
                    <a:bodyPr/>
                    <a:lstStyle/>
                    <a:p>
                      <a:pPr algn="ctr" fontAlgn="b">
                        <a:spcBef>
                          <a:spcPts val="0"/>
                        </a:spcBef>
                        <a:spcAft>
                          <a:spcPts val="0"/>
                        </a:spcAft>
                      </a:pPr>
                      <a:r>
                        <a:rPr lang="en-US" sz="1800" u="none" strike="noStrike">
                          <a:effectLst/>
                        </a:rPr>
                        <a:t>Data Parallel</a:t>
                      </a:r>
                      <a:endParaRPr lang="en-US" sz="1800" b="0" i="0" u="none" strike="noStrike">
                        <a:effectLst/>
                        <a:latin typeface="Arial" panose="020B0604020202020204" pitchFamily="34" charset="0"/>
                      </a:endParaRPr>
                    </a:p>
                  </a:txBody>
                  <a:tcPr marL="7660" marR="7660" marT="7660" marB="0" anchor="ctr"/>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1.2</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20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2492585782"/>
                  </a:ext>
                </a:extLst>
              </a:tr>
              <a:tr h="769717">
                <a:tc>
                  <a:txBody>
                    <a:bodyPr/>
                    <a:lstStyle/>
                    <a:p>
                      <a:pPr algn="ctr" fontAlgn="b">
                        <a:spcBef>
                          <a:spcPts val="0"/>
                        </a:spcBef>
                        <a:spcAft>
                          <a:spcPts val="0"/>
                        </a:spcAft>
                      </a:pPr>
                      <a:r>
                        <a:rPr lang="en-US" sz="1800" u="none" strike="noStrike">
                          <a:effectLst/>
                        </a:rPr>
                        <a:t>ZeRO Stage 1 (P</a:t>
                      </a:r>
                      <a:r>
                        <a:rPr lang="en-US" sz="1800" u="none" strike="noStrike" baseline="-25000">
                          <a:effectLst/>
                        </a:rPr>
                        <a:t>os</a:t>
                      </a:r>
                      <a:r>
                        <a:rPr lang="en-US" sz="1800" u="none" strike="noStrike">
                          <a:effectLst/>
                        </a:rPr>
                        <a:t>)</a:t>
                      </a:r>
                      <a:endParaRPr lang="en-US" sz="1800" b="0" i="0" u="none" strike="noStrike">
                        <a:effectLst/>
                        <a:latin typeface="Arial" panose="020B0604020202020204" pitchFamily="34" charset="0"/>
                      </a:endParaRPr>
                    </a:p>
                  </a:txBody>
                  <a:tcPr marL="7660" marR="7660" marT="7660" marB="0" anchor="ctr"/>
                </a:tc>
                <a:tc>
                  <a:txBody>
                    <a:bodyPr/>
                    <a:lstStyle/>
                    <a:p>
                      <a:pPr algn="ctr" fontAlgn="b">
                        <a:spcBef>
                          <a:spcPts val="0"/>
                        </a:spcBef>
                        <a:spcAft>
                          <a:spcPts val="0"/>
                        </a:spcAft>
                      </a:pPr>
                      <a:r>
                        <a:rPr lang="en-US" sz="2200" u="none" strike="noStrike">
                          <a:effectLst/>
                        </a:rPr>
                        <a:t>4x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6</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3453541340"/>
                  </a:ext>
                </a:extLst>
              </a:tr>
              <a:tr h="745465">
                <a:tc>
                  <a:txBody>
                    <a:bodyPr/>
                    <a:lstStyle/>
                    <a:p>
                      <a:pPr algn="ctr" fontAlgn="b">
                        <a:spcBef>
                          <a:spcPts val="0"/>
                        </a:spcBef>
                        <a:spcAft>
                          <a:spcPts val="0"/>
                        </a:spcAft>
                      </a:pPr>
                      <a:r>
                        <a:rPr lang="en-US" sz="1800" u="none" strike="noStrike">
                          <a:effectLst/>
                        </a:rPr>
                        <a:t>ZeRO Stage 2</a:t>
                      </a:r>
                    </a:p>
                    <a:p>
                      <a:pPr algn="ctr" fontAlgn="b">
                        <a:spcBef>
                          <a:spcPts val="0"/>
                        </a:spcBef>
                        <a:spcAft>
                          <a:spcPts val="0"/>
                        </a:spcAft>
                      </a:pPr>
                      <a:r>
                        <a:rPr lang="en-US" sz="1800" b="0" i="0" u="none" strike="noStrike">
                          <a:effectLst/>
                          <a:latin typeface="Arial" panose="020B0604020202020204" pitchFamily="34" charset="0"/>
                        </a:rPr>
                        <a:t>(P</a:t>
                      </a:r>
                      <a:r>
                        <a:rPr lang="en-US" sz="1800" b="0" i="0" u="none" strike="noStrike" baseline="-25000">
                          <a:effectLst/>
                          <a:latin typeface="Arial" panose="020B0604020202020204" pitchFamily="34" charset="0"/>
                        </a:rPr>
                        <a:t>os+g</a:t>
                      </a:r>
                      <a:r>
                        <a:rPr lang="en-US" sz="1800" b="0" i="0" u="none" strike="noStrike">
                          <a:effectLst/>
                          <a:latin typeface="Arial" panose="020B0604020202020204" pitchFamily="34" charset="0"/>
                        </a:rPr>
                        <a:t>)</a:t>
                      </a:r>
                    </a:p>
                  </a:txBody>
                  <a:tcPr marL="7660" marR="7660" marT="7660" marB="0" anchor="ctr"/>
                </a:tc>
                <a:tc>
                  <a:txBody>
                    <a:bodyPr/>
                    <a:lstStyle/>
                    <a:p>
                      <a:pPr algn="ctr" fontAlgn="b">
                        <a:spcBef>
                          <a:spcPts val="0"/>
                        </a:spcBef>
                        <a:spcAft>
                          <a:spcPts val="0"/>
                        </a:spcAft>
                      </a:pPr>
                      <a:r>
                        <a:rPr lang="en-US" sz="2200" u="none" strike="noStrike">
                          <a:effectLst/>
                        </a:rPr>
                        <a:t>8x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13</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200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2936621972"/>
                  </a:ext>
                </a:extLst>
              </a:tr>
              <a:tr h="662084">
                <a:tc>
                  <a:txBody>
                    <a:bodyPr/>
                    <a:lstStyle/>
                    <a:p>
                      <a:pPr algn="ctr" fontAlgn="b">
                        <a:spcBef>
                          <a:spcPts val="0"/>
                        </a:spcBef>
                        <a:spcAft>
                          <a:spcPts val="0"/>
                        </a:spcAft>
                      </a:pPr>
                      <a:r>
                        <a:rPr lang="en-US" sz="1800" u="none" strike="noStrike">
                          <a:effectLst/>
                        </a:rPr>
                        <a:t>ZeRO Stage 3</a:t>
                      </a:r>
                    </a:p>
                    <a:p>
                      <a:pPr algn="ctr" fontAlgn="b">
                        <a:spcBef>
                          <a:spcPts val="0"/>
                        </a:spcBef>
                        <a:spcAft>
                          <a:spcPts val="0"/>
                        </a:spcAft>
                      </a:pPr>
                      <a:r>
                        <a:rPr lang="en-US" sz="1800" b="0" i="0" u="none" strike="noStrike">
                          <a:effectLst/>
                          <a:latin typeface="Arial" panose="020B0604020202020204" pitchFamily="34" charset="0"/>
                        </a:rPr>
                        <a:t>(P</a:t>
                      </a:r>
                      <a:r>
                        <a:rPr lang="en-US" sz="1800" b="0" i="0" u="none" strike="noStrike" baseline="-25000">
                          <a:effectLst/>
                          <a:latin typeface="Arial" panose="020B0604020202020204" pitchFamily="34" charset="0"/>
                        </a:rPr>
                        <a:t>os+g+p</a:t>
                      </a:r>
                      <a:r>
                        <a:rPr lang="en-US" sz="1800" b="0" i="0" u="none" strike="noStrike">
                          <a:effectLst/>
                          <a:latin typeface="Arial" panose="020B0604020202020204" pitchFamily="34" charset="0"/>
                        </a:rPr>
                        <a:t>)</a:t>
                      </a:r>
                    </a:p>
                  </a:txBody>
                  <a:tcPr marL="7660" marR="7660" marT="7660" marB="0" anchor="ctr"/>
                </a:tc>
                <a:tc>
                  <a:txBody>
                    <a:bodyPr/>
                    <a:lstStyle/>
                    <a:p>
                      <a:pPr algn="ctr" fontAlgn="b">
                        <a:spcBef>
                          <a:spcPts val="0"/>
                        </a:spcBef>
                        <a:spcAft>
                          <a:spcPts val="0"/>
                        </a:spcAft>
                      </a:pPr>
                      <a:r>
                        <a:rPr lang="en-US" sz="2200" u="none" strike="noStrike">
                          <a:effectLst/>
                        </a:rPr>
                        <a:t>Nx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&gt;1000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&gt;1000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1.5x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1842912146"/>
                  </a:ext>
                </a:extLst>
              </a:tr>
            </a:tbl>
          </a:graphicData>
        </a:graphic>
      </p:graphicFrame>
      <p:sp>
        <p:nvSpPr>
          <p:cNvPr id="4" name="TextBox 3">
            <a:extLst>
              <a:ext uri="{FF2B5EF4-FFF2-40B4-BE49-F238E27FC236}">
                <a16:creationId xmlns:a16="http://schemas.microsoft.com/office/drawing/2014/main" id="{8CA27E46-0346-4637-8490-CA95CEA6B29F}"/>
              </a:ext>
            </a:extLst>
          </p:cNvPr>
          <p:cNvSpPr txBox="1"/>
          <p:nvPr/>
        </p:nvSpPr>
        <p:spPr>
          <a:xfrm>
            <a:off x="1116579" y="1608241"/>
            <a:ext cx="7660687" cy="461665"/>
          </a:xfrm>
          <a:prstGeom prst="rect">
            <a:avLst/>
          </a:prstGeom>
          <a:noFill/>
        </p:spPr>
        <p:txBody>
          <a:bodyPr wrap="none" rtlCol="0">
            <a:spAutoFit/>
          </a:bodyPr>
          <a:lstStyle/>
          <a:p>
            <a:pPr marL="342900" indent="-342900">
              <a:buFont typeface="Arial" panose="020B0604020202020204" pitchFamily="34" charset="0"/>
              <a:buChar char="•"/>
            </a:pPr>
            <a:r>
              <a:rPr lang="en-US" sz="2400"/>
              <a:t>Progressive memory savings and Communication Volume</a:t>
            </a:r>
          </a:p>
        </p:txBody>
      </p:sp>
      <p:sp>
        <p:nvSpPr>
          <p:cNvPr id="7" name="Rectangle 6">
            <a:extLst>
              <a:ext uri="{FF2B5EF4-FFF2-40B4-BE49-F238E27FC236}">
                <a16:creationId xmlns:a16="http://schemas.microsoft.com/office/drawing/2014/main" id="{BECE762D-E255-41D7-A9C0-1E005F9ECE79}"/>
              </a:ext>
            </a:extLst>
          </p:cNvPr>
          <p:cNvSpPr/>
          <p:nvPr/>
        </p:nvSpPr>
        <p:spPr>
          <a:xfrm>
            <a:off x="9842987" y="2069906"/>
            <a:ext cx="1441939" cy="4286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8792BE-4C1D-466E-BDBE-903B1A40223E}"/>
              </a:ext>
            </a:extLst>
          </p:cNvPr>
          <p:cNvSpPr txBox="1"/>
          <p:nvPr/>
        </p:nvSpPr>
        <p:spPr>
          <a:xfrm>
            <a:off x="2942469" y="6397014"/>
            <a:ext cx="6396559" cy="338554"/>
          </a:xfrm>
          <a:prstGeom prst="rect">
            <a:avLst/>
          </a:prstGeom>
          <a:noFill/>
        </p:spPr>
        <p:txBody>
          <a:bodyPr wrap="none" rtlCol="0">
            <a:spAutoFit/>
          </a:bodyPr>
          <a:lstStyle/>
          <a:p>
            <a:r>
              <a:rPr lang="en-US" sz="1600"/>
              <a:t>*Mixed precision Adam on Cluster of DGX-2 with NVIDIA 32 GB V100 GPUs</a:t>
            </a:r>
          </a:p>
        </p:txBody>
      </p:sp>
    </p:spTree>
    <p:extLst>
      <p:ext uri="{BB962C8B-B14F-4D97-AF65-F5344CB8AC3E}">
        <p14:creationId xmlns:p14="http://schemas.microsoft.com/office/powerpoint/2010/main" val="2589799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3C48017-D4AB-4CFE-9EAF-DD87162EB6E9}"/>
              </a:ext>
            </a:extLst>
          </p:cNvPr>
          <p:cNvGraphicFramePr/>
          <p:nvPr/>
        </p:nvGraphicFramePr>
        <p:xfrm>
          <a:off x="1442347" y="2231320"/>
          <a:ext cx="9490888" cy="3979723"/>
        </p:xfrm>
        <a:graphic>
          <a:graphicData uri="http://schemas.openxmlformats.org/drawingml/2006/table">
            <a:tbl>
              <a:tblPr firstRow="1" bandRow="1">
                <a:tableStyleId>{74C1A8A3-306A-4EB7-A6B1-4F7E0EB9C5D6}</a:tableStyleId>
              </a:tblPr>
              <a:tblGrid>
                <a:gridCol w="1569018">
                  <a:extLst>
                    <a:ext uri="{9D8B030D-6E8A-4147-A177-3AD203B41FA5}">
                      <a16:colId xmlns:a16="http://schemas.microsoft.com/office/drawing/2014/main" val="732187891"/>
                    </a:ext>
                  </a:extLst>
                </a:gridCol>
                <a:gridCol w="1723293">
                  <a:extLst>
                    <a:ext uri="{9D8B030D-6E8A-4147-A177-3AD203B41FA5}">
                      <a16:colId xmlns:a16="http://schemas.microsoft.com/office/drawing/2014/main" val="870501400"/>
                    </a:ext>
                  </a:extLst>
                </a:gridCol>
                <a:gridCol w="2734407">
                  <a:extLst>
                    <a:ext uri="{9D8B030D-6E8A-4147-A177-3AD203B41FA5}">
                      <a16:colId xmlns:a16="http://schemas.microsoft.com/office/drawing/2014/main" val="1103725393"/>
                    </a:ext>
                  </a:extLst>
                </a:gridCol>
                <a:gridCol w="2246435">
                  <a:extLst>
                    <a:ext uri="{9D8B030D-6E8A-4147-A177-3AD203B41FA5}">
                      <a16:colId xmlns:a16="http://schemas.microsoft.com/office/drawing/2014/main" val="1192094981"/>
                    </a:ext>
                  </a:extLst>
                </a:gridCol>
                <a:gridCol w="1217735">
                  <a:extLst>
                    <a:ext uri="{9D8B030D-6E8A-4147-A177-3AD203B41FA5}">
                      <a16:colId xmlns:a16="http://schemas.microsoft.com/office/drawing/2014/main" val="599582857"/>
                    </a:ext>
                  </a:extLst>
                </a:gridCol>
              </a:tblGrid>
              <a:tr h="1322108">
                <a:tc>
                  <a:txBody>
                    <a:bodyPr/>
                    <a:lstStyle/>
                    <a:p>
                      <a:pPr algn="ctr" fontAlgn="b">
                        <a:spcBef>
                          <a:spcPts val="0"/>
                        </a:spcBef>
                        <a:spcAft>
                          <a:spcPts val="0"/>
                        </a:spcAft>
                      </a:pPr>
                      <a:r>
                        <a:rPr lang="en-US" sz="2200" u="none" strike="noStrike">
                          <a:effectLst/>
                        </a:rPr>
                        <a:t> </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Memory Reduction with N GPUs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Max params </a:t>
                      </a:r>
                    </a:p>
                    <a:p>
                      <a:pPr algn="ctr" fontAlgn="b">
                        <a:spcBef>
                          <a:spcPts val="0"/>
                        </a:spcBef>
                        <a:spcAft>
                          <a:spcPts val="0"/>
                        </a:spcAft>
                      </a:pPr>
                      <a:r>
                        <a:rPr lang="en-US" sz="2200" u="none" strike="noStrike">
                          <a:effectLst/>
                        </a:rPr>
                        <a:t>with ZeRO only</a:t>
                      </a:r>
                    </a:p>
                    <a:p>
                      <a:pPr algn="ctr" fontAlgn="b">
                        <a:spcBef>
                          <a:spcPts val="0"/>
                        </a:spcBef>
                        <a:spcAft>
                          <a:spcPts val="0"/>
                        </a:spcAft>
                      </a:pPr>
                      <a:r>
                        <a:rPr lang="en-US" sz="2200" u="none" strike="noStrike">
                          <a:effectLst/>
                        </a:rPr>
                        <a:t>(in billions)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Max params with ZeRO and model parallelism </a:t>
                      </a:r>
                    </a:p>
                    <a:p>
                      <a:pPr algn="ctr" fontAlgn="b">
                        <a:spcBef>
                          <a:spcPts val="0"/>
                        </a:spcBef>
                        <a:spcAft>
                          <a:spcPts val="0"/>
                        </a:spcAft>
                      </a:pPr>
                      <a:r>
                        <a:rPr lang="en-US" sz="2200" u="none" strike="noStrike">
                          <a:effectLst/>
                        </a:rPr>
                        <a:t>(in billions)</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Comm Volume</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805467757"/>
                  </a:ext>
                </a:extLst>
              </a:tr>
              <a:tr h="453677">
                <a:tc>
                  <a:txBody>
                    <a:bodyPr/>
                    <a:lstStyle/>
                    <a:p>
                      <a:pPr algn="ctr" fontAlgn="b">
                        <a:spcBef>
                          <a:spcPts val="0"/>
                        </a:spcBef>
                        <a:spcAft>
                          <a:spcPts val="0"/>
                        </a:spcAft>
                      </a:pPr>
                      <a:r>
                        <a:rPr lang="en-US" sz="1800" u="none" strike="noStrike">
                          <a:effectLst/>
                        </a:rPr>
                        <a:t>Data Parallel</a:t>
                      </a:r>
                      <a:endParaRPr lang="en-US" sz="1800" b="0" i="0" u="none" strike="noStrike">
                        <a:effectLst/>
                        <a:latin typeface="Arial" panose="020B0604020202020204" pitchFamily="34" charset="0"/>
                      </a:endParaRPr>
                    </a:p>
                  </a:txBody>
                  <a:tcPr marL="7660" marR="7660" marT="7660" marB="0" anchor="ctr"/>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1.2</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20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2492585782"/>
                  </a:ext>
                </a:extLst>
              </a:tr>
              <a:tr h="769717">
                <a:tc>
                  <a:txBody>
                    <a:bodyPr/>
                    <a:lstStyle/>
                    <a:p>
                      <a:pPr algn="ctr" fontAlgn="b">
                        <a:spcBef>
                          <a:spcPts val="0"/>
                        </a:spcBef>
                        <a:spcAft>
                          <a:spcPts val="0"/>
                        </a:spcAft>
                      </a:pPr>
                      <a:r>
                        <a:rPr lang="en-US" sz="1800" u="none" strike="noStrike">
                          <a:effectLst/>
                        </a:rPr>
                        <a:t>ZeRO Stage 1 (P</a:t>
                      </a:r>
                      <a:r>
                        <a:rPr lang="en-US" sz="1800" u="none" strike="noStrike" baseline="-25000">
                          <a:effectLst/>
                        </a:rPr>
                        <a:t>os</a:t>
                      </a:r>
                      <a:r>
                        <a:rPr lang="en-US" sz="1800" u="none" strike="noStrike">
                          <a:effectLst/>
                        </a:rPr>
                        <a:t>)</a:t>
                      </a:r>
                      <a:endParaRPr lang="en-US" sz="1800" b="0" i="0" u="none" strike="noStrike">
                        <a:effectLst/>
                        <a:latin typeface="Arial" panose="020B0604020202020204" pitchFamily="34" charset="0"/>
                      </a:endParaRPr>
                    </a:p>
                  </a:txBody>
                  <a:tcPr marL="7660" marR="7660" marT="7660" marB="0" anchor="ctr"/>
                </a:tc>
                <a:tc>
                  <a:txBody>
                    <a:bodyPr/>
                    <a:lstStyle/>
                    <a:p>
                      <a:pPr algn="ctr" fontAlgn="b">
                        <a:spcBef>
                          <a:spcPts val="0"/>
                        </a:spcBef>
                        <a:spcAft>
                          <a:spcPts val="0"/>
                        </a:spcAft>
                      </a:pPr>
                      <a:r>
                        <a:rPr lang="en-US" sz="2200" u="none" strike="noStrike">
                          <a:effectLst/>
                        </a:rPr>
                        <a:t>4x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6</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3453541340"/>
                  </a:ext>
                </a:extLst>
              </a:tr>
              <a:tr h="745465">
                <a:tc>
                  <a:txBody>
                    <a:bodyPr/>
                    <a:lstStyle/>
                    <a:p>
                      <a:pPr algn="ctr" fontAlgn="b">
                        <a:spcBef>
                          <a:spcPts val="0"/>
                        </a:spcBef>
                        <a:spcAft>
                          <a:spcPts val="0"/>
                        </a:spcAft>
                      </a:pPr>
                      <a:r>
                        <a:rPr lang="en-US" sz="1800" u="none" strike="noStrike">
                          <a:effectLst/>
                        </a:rPr>
                        <a:t>ZeRO Stage 2</a:t>
                      </a:r>
                    </a:p>
                    <a:p>
                      <a:pPr algn="ctr" fontAlgn="b">
                        <a:spcBef>
                          <a:spcPts val="0"/>
                        </a:spcBef>
                        <a:spcAft>
                          <a:spcPts val="0"/>
                        </a:spcAft>
                      </a:pPr>
                      <a:r>
                        <a:rPr lang="en-US" sz="1800" b="0" i="0" u="none" strike="noStrike">
                          <a:effectLst/>
                          <a:latin typeface="Arial" panose="020B0604020202020204" pitchFamily="34" charset="0"/>
                        </a:rPr>
                        <a:t>(P</a:t>
                      </a:r>
                      <a:r>
                        <a:rPr lang="en-US" sz="1800" b="0" i="0" u="none" strike="noStrike" baseline="-25000">
                          <a:effectLst/>
                          <a:latin typeface="Arial" panose="020B0604020202020204" pitchFamily="34" charset="0"/>
                        </a:rPr>
                        <a:t>os+g</a:t>
                      </a:r>
                      <a:r>
                        <a:rPr lang="en-US" sz="1800" b="0" i="0" u="none" strike="noStrike">
                          <a:effectLst/>
                          <a:latin typeface="Arial" panose="020B0604020202020204" pitchFamily="34" charset="0"/>
                        </a:rPr>
                        <a:t>)</a:t>
                      </a:r>
                    </a:p>
                  </a:txBody>
                  <a:tcPr marL="7660" marR="7660" marT="7660" marB="0" anchor="ctr"/>
                </a:tc>
                <a:tc>
                  <a:txBody>
                    <a:bodyPr/>
                    <a:lstStyle/>
                    <a:p>
                      <a:pPr algn="ctr" fontAlgn="b">
                        <a:spcBef>
                          <a:spcPts val="0"/>
                        </a:spcBef>
                        <a:spcAft>
                          <a:spcPts val="0"/>
                        </a:spcAft>
                      </a:pPr>
                      <a:r>
                        <a:rPr lang="en-US" sz="2200" u="none" strike="noStrike">
                          <a:effectLst/>
                        </a:rPr>
                        <a:t>8x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13</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200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2936621972"/>
                  </a:ext>
                </a:extLst>
              </a:tr>
              <a:tr h="662084">
                <a:tc>
                  <a:txBody>
                    <a:bodyPr/>
                    <a:lstStyle/>
                    <a:p>
                      <a:pPr algn="ctr" fontAlgn="b">
                        <a:spcBef>
                          <a:spcPts val="0"/>
                        </a:spcBef>
                        <a:spcAft>
                          <a:spcPts val="0"/>
                        </a:spcAft>
                      </a:pPr>
                      <a:r>
                        <a:rPr lang="en-US" sz="1800" u="none" strike="noStrike">
                          <a:effectLst/>
                        </a:rPr>
                        <a:t>ZeRO Stage 3</a:t>
                      </a:r>
                    </a:p>
                    <a:p>
                      <a:pPr algn="ctr" fontAlgn="b">
                        <a:spcBef>
                          <a:spcPts val="0"/>
                        </a:spcBef>
                        <a:spcAft>
                          <a:spcPts val="0"/>
                        </a:spcAft>
                      </a:pPr>
                      <a:r>
                        <a:rPr lang="en-US" sz="1800" b="0" i="0" u="none" strike="noStrike">
                          <a:effectLst/>
                          <a:latin typeface="Arial" panose="020B0604020202020204" pitchFamily="34" charset="0"/>
                        </a:rPr>
                        <a:t>(P</a:t>
                      </a:r>
                      <a:r>
                        <a:rPr lang="en-US" sz="1800" b="0" i="0" u="none" strike="noStrike" baseline="-25000">
                          <a:effectLst/>
                          <a:latin typeface="Arial" panose="020B0604020202020204" pitchFamily="34" charset="0"/>
                        </a:rPr>
                        <a:t>os+g+p</a:t>
                      </a:r>
                      <a:r>
                        <a:rPr lang="en-US" sz="1800" b="0" i="0" u="none" strike="noStrike">
                          <a:effectLst/>
                          <a:latin typeface="Arial" panose="020B0604020202020204" pitchFamily="34" charset="0"/>
                        </a:rPr>
                        <a:t>)</a:t>
                      </a:r>
                    </a:p>
                  </a:txBody>
                  <a:tcPr marL="7660" marR="7660" marT="7660" marB="0" anchor="ctr"/>
                </a:tc>
                <a:tc>
                  <a:txBody>
                    <a:bodyPr/>
                    <a:lstStyle/>
                    <a:p>
                      <a:pPr algn="ctr" fontAlgn="b">
                        <a:spcBef>
                          <a:spcPts val="0"/>
                        </a:spcBef>
                        <a:spcAft>
                          <a:spcPts val="0"/>
                        </a:spcAft>
                      </a:pPr>
                      <a:r>
                        <a:rPr lang="en-US" sz="2200" u="none" strike="noStrike">
                          <a:effectLst/>
                        </a:rPr>
                        <a:t>Nx</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&gt;1000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&gt;1000</a:t>
                      </a:r>
                      <a:endParaRPr lang="en-US" sz="3600" b="0" i="0" u="none" strike="noStrike">
                        <a:effectLst/>
                        <a:latin typeface="Arial" panose="020B0604020202020204" pitchFamily="34" charset="0"/>
                      </a:endParaRPr>
                    </a:p>
                  </a:txBody>
                  <a:tcPr marL="7660" marR="7660" marT="7660" marB="0" anchor="b"/>
                </a:tc>
                <a:tc>
                  <a:txBody>
                    <a:bodyPr/>
                    <a:lstStyle/>
                    <a:p>
                      <a:pPr algn="ctr" fontAlgn="b">
                        <a:spcBef>
                          <a:spcPts val="0"/>
                        </a:spcBef>
                        <a:spcAft>
                          <a:spcPts val="0"/>
                        </a:spcAft>
                      </a:pPr>
                      <a:r>
                        <a:rPr lang="en-US" sz="2200" u="none" strike="noStrike">
                          <a:effectLst/>
                        </a:rPr>
                        <a:t>1.5x</a:t>
                      </a:r>
                      <a:endParaRPr lang="en-US" sz="3600" b="0" i="0" u="none" strike="noStrike">
                        <a:effectLst/>
                        <a:latin typeface="Arial" panose="020B0604020202020204" pitchFamily="34" charset="0"/>
                      </a:endParaRPr>
                    </a:p>
                  </a:txBody>
                  <a:tcPr marL="7660" marR="7660" marT="7660" marB="0" anchor="b"/>
                </a:tc>
                <a:extLst>
                  <a:ext uri="{0D108BD9-81ED-4DB2-BD59-A6C34878D82A}">
                    <a16:rowId xmlns:a16="http://schemas.microsoft.com/office/drawing/2014/main" val="1842912146"/>
                  </a:ext>
                </a:extLst>
              </a:tr>
            </a:tbl>
          </a:graphicData>
        </a:graphic>
      </p:graphicFrame>
      <p:sp>
        <p:nvSpPr>
          <p:cNvPr id="2" name="Title 1">
            <a:extLst>
              <a:ext uri="{FF2B5EF4-FFF2-40B4-BE49-F238E27FC236}">
                <a16:creationId xmlns:a16="http://schemas.microsoft.com/office/drawing/2014/main" id="{FEF3B9CB-14D5-4B16-B34F-5F7914D8ECB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err="1">
                <a:solidFill>
                  <a:schemeClr val="tx1"/>
                </a:solidFill>
                <a:latin typeface="+mj-lt"/>
                <a:ea typeface="+mj-ea"/>
                <a:cs typeface="+mj-cs"/>
              </a:rPr>
              <a:t>ZeRO</a:t>
            </a:r>
            <a:r>
              <a:rPr lang="en-US" sz="5200" kern="1200">
                <a:solidFill>
                  <a:schemeClr val="tx1"/>
                </a:solidFill>
                <a:latin typeface="+mj-lt"/>
                <a:ea typeface="+mj-ea"/>
                <a:cs typeface="+mj-cs"/>
              </a:rPr>
              <a:t>-DP: </a:t>
            </a:r>
            <a:r>
              <a:rPr lang="en-US" sz="5200"/>
              <a:t>Communication Volume</a:t>
            </a:r>
            <a:endParaRPr lang="en-US" sz="5200" kern="120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AFA50D12-ECC5-4545-BCE4-BACB1A581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CB2108F-1277-43B9-9576-ACEA03E5DD41}" type="slidenum">
              <a:rPr lang="en-US" smtClean="0"/>
              <a:pPr>
                <a:spcAft>
                  <a:spcPts val="600"/>
                </a:spcAft>
              </a:pPr>
              <a:t>32</a:t>
            </a:fld>
            <a:endParaRPr lang="en-US"/>
          </a:p>
        </p:txBody>
      </p:sp>
      <p:sp>
        <p:nvSpPr>
          <p:cNvPr id="4" name="TextBox 3">
            <a:extLst>
              <a:ext uri="{FF2B5EF4-FFF2-40B4-BE49-F238E27FC236}">
                <a16:creationId xmlns:a16="http://schemas.microsoft.com/office/drawing/2014/main" id="{8CA27E46-0346-4637-8490-CA95CEA6B29F}"/>
              </a:ext>
            </a:extLst>
          </p:cNvPr>
          <p:cNvSpPr txBox="1"/>
          <p:nvPr/>
        </p:nvSpPr>
        <p:spPr>
          <a:xfrm>
            <a:off x="1116579" y="1608241"/>
            <a:ext cx="7660687" cy="461665"/>
          </a:xfrm>
          <a:prstGeom prst="rect">
            <a:avLst/>
          </a:prstGeom>
          <a:noFill/>
        </p:spPr>
        <p:txBody>
          <a:bodyPr wrap="none" rtlCol="0">
            <a:spAutoFit/>
          </a:bodyPr>
          <a:lstStyle/>
          <a:p>
            <a:pPr marL="342900" indent="-342900">
              <a:buFont typeface="Arial" panose="020B0604020202020204" pitchFamily="34" charset="0"/>
              <a:buChar char="•"/>
            </a:pPr>
            <a:r>
              <a:rPr lang="en-US" sz="2400"/>
              <a:t>Progressive memory savings and Communication Volume</a:t>
            </a:r>
          </a:p>
        </p:txBody>
      </p:sp>
      <p:sp>
        <p:nvSpPr>
          <p:cNvPr id="10" name="TextBox 9">
            <a:extLst>
              <a:ext uri="{FF2B5EF4-FFF2-40B4-BE49-F238E27FC236}">
                <a16:creationId xmlns:a16="http://schemas.microsoft.com/office/drawing/2014/main" id="{5B8F0B95-19D6-42C6-BF3D-42F473ADAF2F}"/>
              </a:ext>
            </a:extLst>
          </p:cNvPr>
          <p:cNvSpPr txBox="1"/>
          <p:nvPr/>
        </p:nvSpPr>
        <p:spPr>
          <a:xfrm>
            <a:off x="2942469" y="6382921"/>
            <a:ext cx="6396559" cy="338554"/>
          </a:xfrm>
          <a:prstGeom prst="rect">
            <a:avLst/>
          </a:prstGeom>
          <a:noFill/>
        </p:spPr>
        <p:txBody>
          <a:bodyPr wrap="none" rtlCol="0">
            <a:spAutoFit/>
          </a:bodyPr>
          <a:lstStyle/>
          <a:p>
            <a:r>
              <a:rPr lang="en-US" sz="1600"/>
              <a:t>*Mixed precision Adam on Cluster of DGX-2 with NVIDIA 32 GB V100 GPUs</a:t>
            </a:r>
          </a:p>
        </p:txBody>
      </p:sp>
    </p:spTree>
    <p:extLst>
      <p:ext uri="{BB962C8B-B14F-4D97-AF65-F5344CB8AC3E}">
        <p14:creationId xmlns:p14="http://schemas.microsoft.com/office/powerpoint/2010/main" val="4167327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40B3-F010-4A56-AD6B-A8FDEF762688}"/>
              </a:ext>
            </a:extLst>
          </p:cNvPr>
          <p:cNvSpPr>
            <a:spLocks noGrp="1"/>
          </p:cNvSpPr>
          <p:nvPr>
            <p:ph type="title"/>
          </p:nvPr>
        </p:nvSpPr>
        <p:spPr>
          <a:xfrm>
            <a:off x="1115568" y="548640"/>
            <a:ext cx="10168128" cy="1179576"/>
          </a:xfrm>
        </p:spPr>
        <p:txBody>
          <a:bodyPr>
            <a:normAutofit/>
          </a:bodyPr>
          <a:lstStyle/>
          <a:p>
            <a:r>
              <a:rPr lang="en-US" sz="4000"/>
              <a:t>Outline</a:t>
            </a:r>
          </a:p>
        </p:txBody>
      </p:sp>
      <p:sp>
        <p:nvSpPr>
          <p:cNvPr id="3" name="Content Placeholder 2">
            <a:extLst>
              <a:ext uri="{FF2B5EF4-FFF2-40B4-BE49-F238E27FC236}">
                <a16:creationId xmlns:a16="http://schemas.microsoft.com/office/drawing/2014/main" id="{CC3E7380-8A07-4F32-998D-16C9D504446E}"/>
              </a:ext>
            </a:extLst>
          </p:cNvPr>
          <p:cNvSpPr>
            <a:spLocks noGrp="1"/>
          </p:cNvSpPr>
          <p:nvPr>
            <p:ph idx="1"/>
          </p:nvPr>
        </p:nvSpPr>
        <p:spPr>
          <a:xfrm>
            <a:off x="1115568" y="2010747"/>
            <a:ext cx="10168128" cy="3695020"/>
          </a:xfrm>
        </p:spPr>
        <p:txBody>
          <a:bodyPr>
            <a:normAutofit/>
          </a:bodyPr>
          <a:lstStyle/>
          <a:p>
            <a:endParaRPr lang="en-US" sz="2000"/>
          </a:p>
          <a:p>
            <a:r>
              <a:rPr lang="en-US" sz="2000"/>
              <a:t>Motivation</a:t>
            </a:r>
          </a:p>
          <a:p>
            <a:r>
              <a:rPr lang="en-US" sz="2000"/>
              <a:t>ZeRO capability overview</a:t>
            </a:r>
          </a:p>
          <a:p>
            <a:r>
              <a:rPr lang="en-US" sz="2000"/>
              <a:t>Understanding Memory Consumption</a:t>
            </a:r>
          </a:p>
          <a:p>
            <a:r>
              <a:rPr lang="en-US" sz="2000"/>
              <a:t>ZeRO-DP: ZeRO powered data parallelism</a:t>
            </a:r>
          </a:p>
          <a:p>
            <a:r>
              <a:rPr lang="en-US" sz="2000" b="1"/>
              <a:t>Evaluation</a:t>
            </a:r>
          </a:p>
        </p:txBody>
      </p:sp>
    </p:spTree>
    <p:extLst>
      <p:ext uri="{BB962C8B-B14F-4D97-AF65-F5344CB8AC3E}">
        <p14:creationId xmlns:p14="http://schemas.microsoft.com/office/powerpoint/2010/main" val="1667489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CA63-D266-4123-ACB3-87A26E961675}"/>
              </a:ext>
            </a:extLst>
          </p:cNvPr>
          <p:cNvSpPr>
            <a:spLocks noGrp="1"/>
          </p:cNvSpPr>
          <p:nvPr>
            <p:ph type="title"/>
          </p:nvPr>
        </p:nvSpPr>
        <p:spPr/>
        <p:txBody>
          <a:bodyPr/>
          <a:lstStyle/>
          <a:p>
            <a:r>
              <a:rPr lang="en-US"/>
              <a:t>ZeRO Implementation + Evaluation</a:t>
            </a:r>
          </a:p>
        </p:txBody>
      </p:sp>
      <p:sp>
        <p:nvSpPr>
          <p:cNvPr id="3" name="Content Placeholder 2">
            <a:extLst>
              <a:ext uri="{FF2B5EF4-FFF2-40B4-BE49-F238E27FC236}">
                <a16:creationId xmlns:a16="http://schemas.microsoft.com/office/drawing/2014/main" id="{04831787-F5AA-4A98-8191-1346B4D5DB69}"/>
              </a:ext>
            </a:extLst>
          </p:cNvPr>
          <p:cNvSpPr>
            <a:spLocks noGrp="1"/>
          </p:cNvSpPr>
          <p:nvPr>
            <p:ph idx="1"/>
          </p:nvPr>
        </p:nvSpPr>
        <p:spPr>
          <a:xfrm>
            <a:off x="838200" y="1825625"/>
            <a:ext cx="6950356" cy="4351338"/>
          </a:xfrm>
        </p:spPr>
        <p:txBody>
          <a:bodyPr>
            <a:normAutofit/>
          </a:bodyPr>
          <a:lstStyle/>
          <a:p>
            <a:r>
              <a:rPr lang="en-US"/>
              <a:t>Implementation</a:t>
            </a:r>
          </a:p>
          <a:p>
            <a:pPr lvl="1"/>
            <a:r>
              <a:rPr lang="en-US"/>
              <a:t>Python with </a:t>
            </a:r>
            <a:r>
              <a:rPr lang="en-US" err="1"/>
              <a:t>PyTorch</a:t>
            </a:r>
            <a:r>
              <a:rPr lang="en-US"/>
              <a:t> 1.2</a:t>
            </a:r>
          </a:p>
          <a:p>
            <a:pPr lvl="1"/>
            <a:r>
              <a:rPr lang="en-US"/>
              <a:t>Evaluation uses ZeRO-2 </a:t>
            </a:r>
            <a:r>
              <a:rPr lang="en-US" sz="2400" b="0" i="0" u="none" strike="noStrike">
                <a:effectLst/>
              </a:rPr>
              <a:t>(P</a:t>
            </a:r>
            <a:r>
              <a:rPr lang="en-US" sz="2400" b="0" i="0" u="none" strike="noStrike" baseline="-25000">
                <a:effectLst/>
              </a:rPr>
              <a:t>os+g</a:t>
            </a:r>
            <a:r>
              <a:rPr lang="en-US" sz="2400" b="0" i="0" u="none" strike="noStrike">
                <a:effectLst/>
              </a:rPr>
              <a:t>)</a:t>
            </a:r>
            <a:endParaRPr lang="en-US"/>
          </a:p>
          <a:p>
            <a:pPr lvl="1"/>
            <a:r>
              <a:rPr lang="en-US"/>
              <a:t>ZeRO-3 </a:t>
            </a:r>
            <a:r>
              <a:rPr lang="en-US" sz="2400" b="0" i="0" u="none" strike="noStrike">
                <a:effectLst/>
              </a:rPr>
              <a:t>(P</a:t>
            </a:r>
            <a:r>
              <a:rPr lang="en-US" sz="2400" b="0" i="0" u="none" strike="noStrike" baseline="-25000">
                <a:effectLst/>
              </a:rPr>
              <a:t>os+g+p</a:t>
            </a:r>
            <a:r>
              <a:rPr lang="en-US" sz="2400" b="0" i="0" u="none" strike="noStrike">
                <a:effectLst/>
              </a:rPr>
              <a:t>) </a:t>
            </a:r>
            <a:r>
              <a:rPr lang="en-US"/>
              <a:t>was released spring 2021</a:t>
            </a:r>
          </a:p>
          <a:p>
            <a:r>
              <a:rPr lang="en-US"/>
              <a:t>Baseline</a:t>
            </a:r>
          </a:p>
          <a:p>
            <a:pPr lvl="1"/>
            <a:r>
              <a:rPr lang="en-US"/>
              <a:t>With pure data-parallelism (DP)</a:t>
            </a:r>
          </a:p>
          <a:p>
            <a:pPr lvl="2"/>
            <a:r>
              <a:rPr lang="en-US" err="1"/>
              <a:t>PyTorch</a:t>
            </a:r>
            <a:r>
              <a:rPr lang="en-US"/>
              <a:t> Distributed Data Parallel (DDP)</a:t>
            </a:r>
          </a:p>
          <a:p>
            <a:pPr lvl="1"/>
            <a:r>
              <a:rPr lang="en-US"/>
              <a:t>With DP + Model Parallelism (MP)</a:t>
            </a:r>
          </a:p>
          <a:p>
            <a:pPr lvl="2"/>
            <a:r>
              <a:rPr lang="en-US"/>
              <a:t>NVIDIA Megatron-LM</a:t>
            </a:r>
            <a:r>
              <a:rPr lang="en-US" baseline="30000"/>
              <a:t>1</a:t>
            </a:r>
          </a:p>
          <a:p>
            <a:pPr lvl="2"/>
            <a:r>
              <a:rPr lang="en-US"/>
              <a:t>Intranode model parallelism</a:t>
            </a:r>
          </a:p>
        </p:txBody>
      </p:sp>
      <p:sp>
        <p:nvSpPr>
          <p:cNvPr id="4" name="TextBox 3">
            <a:extLst>
              <a:ext uri="{FF2B5EF4-FFF2-40B4-BE49-F238E27FC236}">
                <a16:creationId xmlns:a16="http://schemas.microsoft.com/office/drawing/2014/main" id="{39834F62-A188-4171-A535-A57061F2362D}"/>
              </a:ext>
            </a:extLst>
          </p:cNvPr>
          <p:cNvSpPr txBox="1"/>
          <p:nvPr/>
        </p:nvSpPr>
        <p:spPr>
          <a:xfrm>
            <a:off x="90872" y="6372402"/>
            <a:ext cx="3366691" cy="369332"/>
          </a:xfrm>
          <a:prstGeom prst="rect">
            <a:avLst/>
          </a:prstGeom>
          <a:noFill/>
        </p:spPr>
        <p:txBody>
          <a:bodyPr wrap="none" rtlCol="0">
            <a:spAutoFit/>
          </a:bodyPr>
          <a:lstStyle/>
          <a:p>
            <a:r>
              <a:rPr lang="en-US" baseline="30000"/>
              <a:t>1</a:t>
            </a:r>
            <a:r>
              <a:rPr lang="en-US"/>
              <a:t> </a:t>
            </a:r>
            <a:r>
              <a:rPr lang="en-US" sz="1400">
                <a:hlinkClick r:id="rId2"/>
              </a:rPr>
              <a:t>https://github.com/NVIDIA/Megatron-LM</a:t>
            </a:r>
            <a:endParaRPr lang="en-US" sz="1400"/>
          </a:p>
        </p:txBody>
      </p:sp>
      <p:sp>
        <p:nvSpPr>
          <p:cNvPr id="5" name="TextBox 4">
            <a:extLst>
              <a:ext uri="{FF2B5EF4-FFF2-40B4-BE49-F238E27FC236}">
                <a16:creationId xmlns:a16="http://schemas.microsoft.com/office/drawing/2014/main" id="{2933F587-3595-4C24-8BD9-3A06ECBA694F}"/>
              </a:ext>
            </a:extLst>
          </p:cNvPr>
          <p:cNvSpPr txBox="1"/>
          <p:nvPr/>
        </p:nvSpPr>
        <p:spPr>
          <a:xfrm>
            <a:off x="8125461" y="2805683"/>
            <a:ext cx="3032396" cy="830997"/>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u="sng">
                <a:solidFill>
                  <a:srgbClr val="FF0000"/>
                </a:solidFill>
              </a:rPr>
              <a:t>Warning</a:t>
            </a:r>
            <a:r>
              <a:rPr lang="en-US" sz="2400">
                <a:solidFill>
                  <a:srgbClr val="FF0000"/>
                </a:solidFill>
              </a:rPr>
              <a:t>: Spring 2020 was a long time ago!</a:t>
            </a:r>
          </a:p>
        </p:txBody>
      </p:sp>
    </p:spTree>
    <p:extLst>
      <p:ext uri="{BB962C8B-B14F-4D97-AF65-F5344CB8AC3E}">
        <p14:creationId xmlns:p14="http://schemas.microsoft.com/office/powerpoint/2010/main" val="312963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CE635-E3EC-4E28-A615-85840EF1DB2D}"/>
              </a:ext>
            </a:extLst>
          </p:cNvPr>
          <p:cNvSpPr>
            <a:spLocks noGrp="1"/>
          </p:cNvSpPr>
          <p:nvPr>
            <p:ph type="title"/>
          </p:nvPr>
        </p:nvSpPr>
        <p:spPr>
          <a:xfrm>
            <a:off x="844061" y="319871"/>
            <a:ext cx="3807187" cy="1432736"/>
          </a:xfrm>
        </p:spPr>
        <p:txBody>
          <a:bodyPr>
            <a:normAutofit/>
          </a:bodyPr>
          <a:lstStyle/>
          <a:p>
            <a:r>
              <a:rPr lang="en-US" sz="4000"/>
              <a:t>Hardware</a:t>
            </a:r>
          </a:p>
        </p:txBody>
      </p:sp>
      <p:sp>
        <p:nvSpPr>
          <p:cNvPr id="7" name="Content Placeholder 6">
            <a:extLst>
              <a:ext uri="{FF2B5EF4-FFF2-40B4-BE49-F238E27FC236}">
                <a16:creationId xmlns:a16="http://schemas.microsoft.com/office/drawing/2014/main" id="{F5A27EA8-555D-4D0D-B1F9-19E0BA414B70}"/>
              </a:ext>
            </a:extLst>
          </p:cNvPr>
          <p:cNvSpPr>
            <a:spLocks noGrp="1"/>
          </p:cNvSpPr>
          <p:nvPr>
            <p:ph idx="1"/>
          </p:nvPr>
        </p:nvSpPr>
        <p:spPr>
          <a:xfrm>
            <a:off x="605480" y="2159248"/>
            <a:ext cx="3932107" cy="3143241"/>
          </a:xfrm>
        </p:spPr>
        <p:txBody>
          <a:bodyPr>
            <a:normAutofit/>
          </a:bodyPr>
          <a:lstStyle/>
          <a:p>
            <a:r>
              <a:rPr lang="en-US" sz="1900"/>
              <a:t>NVIDIA DGX-2</a:t>
            </a:r>
          </a:p>
          <a:p>
            <a:pPr lvl="1"/>
            <a:r>
              <a:rPr lang="en-US" sz="1900"/>
              <a:t>16x NVIDIA V100-SXM3-32GB</a:t>
            </a:r>
          </a:p>
          <a:p>
            <a:pPr lvl="1"/>
            <a:r>
              <a:rPr lang="en-US" sz="1900"/>
              <a:t>Dual Intel Xeon Platinum 8168</a:t>
            </a:r>
          </a:p>
          <a:p>
            <a:pPr lvl="1"/>
            <a:r>
              <a:rPr lang="en-US" sz="1900"/>
              <a:t>1.5 TB system memory</a:t>
            </a:r>
          </a:p>
          <a:p>
            <a:pPr lvl="1"/>
            <a:r>
              <a:rPr lang="en-US" sz="1900"/>
              <a:t>8x 100 Gbps InfiniBand</a:t>
            </a:r>
          </a:p>
          <a:p>
            <a:r>
              <a:rPr lang="en-US" sz="1900"/>
              <a:t>25x NVIDIA DGX-2 nodes</a:t>
            </a:r>
          </a:p>
          <a:p>
            <a:pPr lvl="1"/>
            <a:r>
              <a:rPr lang="en-US" sz="1900"/>
              <a:t>400 V100 GPUs in total</a:t>
            </a:r>
          </a:p>
          <a:p>
            <a:r>
              <a:rPr lang="en-US" sz="1900"/>
              <a:t>648-port Mellanox CS7500 switch</a:t>
            </a:r>
          </a:p>
          <a:p>
            <a:endParaRPr lang="en-US" sz="1900"/>
          </a:p>
          <a:p>
            <a:pPr lvl="1"/>
            <a:endParaRPr lang="en-US" sz="1900"/>
          </a:p>
        </p:txBody>
      </p:sp>
      <p:pic>
        <p:nvPicPr>
          <p:cNvPr id="13" name="Picture 12" descr="A picture containing train, row, sitting, public&#10;&#10;Description automatically generated">
            <a:extLst>
              <a:ext uri="{FF2B5EF4-FFF2-40B4-BE49-F238E27FC236}">
                <a16:creationId xmlns:a16="http://schemas.microsoft.com/office/drawing/2014/main" id="{D0E08938-52F3-48F2-92FE-709E3072BF1F}"/>
              </a:ext>
            </a:extLst>
          </p:cNvPr>
          <p:cNvPicPr>
            <a:picLocks noChangeAspect="1"/>
          </p:cNvPicPr>
          <p:nvPr/>
        </p:nvPicPr>
        <p:blipFill rotWithShape="1">
          <a:blip r:embed="rId2">
            <a:extLst>
              <a:ext uri="{28A0092B-C50C-407E-A947-70E740481C1C}">
                <a14:useLocalDpi xmlns:a14="http://schemas.microsoft.com/office/drawing/2010/main" val="0"/>
              </a:ext>
            </a:extLst>
          </a:blip>
          <a:srcRect l="4704" r="16756"/>
          <a:stretch/>
        </p:blipFill>
        <p:spPr>
          <a:xfrm>
            <a:off x="5010386" y="10"/>
            <a:ext cx="7181613" cy="6857990"/>
          </a:xfrm>
          <a:prstGeom prst="rect">
            <a:avLst/>
          </a:prstGeom>
          <a:effectLst/>
        </p:spPr>
      </p:pic>
      <p:pic>
        <p:nvPicPr>
          <p:cNvPr id="3" name="Picture 2">
            <a:extLst>
              <a:ext uri="{FF2B5EF4-FFF2-40B4-BE49-F238E27FC236}">
                <a16:creationId xmlns:a16="http://schemas.microsoft.com/office/drawing/2014/main" id="{DD1923A3-69C6-47D5-AC7E-D9FF4AC966A3}"/>
              </a:ext>
            </a:extLst>
          </p:cNvPr>
          <p:cNvPicPr>
            <a:picLocks noChangeAspect="1"/>
          </p:cNvPicPr>
          <p:nvPr/>
        </p:nvPicPr>
        <p:blipFill>
          <a:blip r:embed="rId3"/>
          <a:stretch>
            <a:fillRect/>
          </a:stretch>
        </p:blipFill>
        <p:spPr>
          <a:xfrm>
            <a:off x="10409385" y="14383"/>
            <a:ext cx="1532678" cy="412337"/>
          </a:xfrm>
          <a:prstGeom prst="rect">
            <a:avLst/>
          </a:prstGeom>
        </p:spPr>
      </p:pic>
    </p:spTree>
    <p:extLst>
      <p:ext uri="{BB962C8B-B14F-4D97-AF65-F5344CB8AC3E}">
        <p14:creationId xmlns:p14="http://schemas.microsoft.com/office/powerpoint/2010/main" val="1833975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314B-649F-49AF-B55D-13BDF24FA4D7}"/>
              </a:ext>
            </a:extLst>
          </p:cNvPr>
          <p:cNvSpPr>
            <a:spLocks noGrp="1"/>
          </p:cNvSpPr>
          <p:nvPr>
            <p:ph type="title"/>
          </p:nvPr>
        </p:nvSpPr>
        <p:spPr/>
        <p:txBody>
          <a:bodyPr/>
          <a:lstStyle/>
          <a:p>
            <a:r>
              <a:rPr lang="en-US"/>
              <a:t>ZeRO Throughput Improvements</a:t>
            </a:r>
          </a:p>
        </p:txBody>
      </p:sp>
      <p:pic>
        <p:nvPicPr>
          <p:cNvPr id="7" name="Picture 6">
            <a:extLst>
              <a:ext uri="{FF2B5EF4-FFF2-40B4-BE49-F238E27FC236}">
                <a16:creationId xmlns:a16="http://schemas.microsoft.com/office/drawing/2014/main" id="{389CB965-D3DC-4ED9-8AB3-0F97E21D51D5}"/>
              </a:ext>
            </a:extLst>
          </p:cNvPr>
          <p:cNvPicPr>
            <a:picLocks noChangeAspect="1"/>
          </p:cNvPicPr>
          <p:nvPr/>
        </p:nvPicPr>
        <p:blipFill>
          <a:blip r:embed="rId3"/>
          <a:stretch>
            <a:fillRect/>
          </a:stretch>
        </p:blipFill>
        <p:spPr>
          <a:xfrm>
            <a:off x="688258" y="1992647"/>
            <a:ext cx="10815484" cy="4336414"/>
          </a:xfrm>
          <a:prstGeom prst="rect">
            <a:avLst/>
          </a:prstGeom>
        </p:spPr>
      </p:pic>
    </p:spTree>
    <p:extLst>
      <p:ext uri="{BB962C8B-B14F-4D97-AF65-F5344CB8AC3E}">
        <p14:creationId xmlns:p14="http://schemas.microsoft.com/office/powerpoint/2010/main" val="2881608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79FF5-DA39-4AD8-8E50-6832DB8806ED}"/>
              </a:ext>
            </a:extLst>
          </p:cNvPr>
          <p:cNvSpPr>
            <a:spLocks noGrp="1"/>
          </p:cNvSpPr>
          <p:nvPr>
            <p:ph type="title"/>
          </p:nvPr>
        </p:nvSpPr>
        <p:spPr/>
        <p:txBody>
          <a:bodyPr/>
          <a:lstStyle/>
          <a:p>
            <a:r>
              <a:rPr lang="en-US" err="1"/>
              <a:t>Superlinear</a:t>
            </a:r>
            <a:r>
              <a:rPr lang="en-US"/>
              <a:t> speed-up</a:t>
            </a:r>
          </a:p>
        </p:txBody>
      </p:sp>
      <p:sp>
        <p:nvSpPr>
          <p:cNvPr id="3" name="Content Placeholder 2">
            <a:extLst>
              <a:ext uri="{FF2B5EF4-FFF2-40B4-BE49-F238E27FC236}">
                <a16:creationId xmlns:a16="http://schemas.microsoft.com/office/drawing/2014/main" id="{E337C856-850C-4B69-96D6-FDC6AB806710}"/>
              </a:ext>
            </a:extLst>
          </p:cNvPr>
          <p:cNvSpPr>
            <a:spLocks noGrp="1"/>
          </p:cNvSpPr>
          <p:nvPr>
            <p:ph idx="1"/>
          </p:nvPr>
        </p:nvSpPr>
        <p:spPr>
          <a:xfrm>
            <a:off x="838199" y="1825625"/>
            <a:ext cx="4830098" cy="4351338"/>
          </a:xfrm>
        </p:spPr>
        <p:txBody>
          <a:bodyPr>
            <a:normAutofit lnSpcReduction="10000"/>
          </a:bodyPr>
          <a:lstStyle/>
          <a:p>
            <a:r>
              <a:rPr lang="en-US"/>
              <a:t>Linear speed-up is usually best someone can do</a:t>
            </a:r>
          </a:p>
          <a:p>
            <a:r>
              <a:rPr lang="en-US"/>
              <a:t>ZeRO performance increases as data parallelism (DP) increases!</a:t>
            </a:r>
          </a:p>
          <a:p>
            <a:r>
              <a:rPr lang="en-US"/>
              <a:t>4x increase in GPUs</a:t>
            </a:r>
          </a:p>
          <a:p>
            <a:pPr marL="457200" lvl="1" indent="0">
              <a:buNone/>
            </a:pPr>
            <a:r>
              <a:rPr lang="en-US" i="0">
                <a:effectLst/>
                <a:latin typeface="Roboto"/>
              </a:rPr>
              <a:t>→</a:t>
            </a:r>
            <a:r>
              <a:rPr lang="en-US" b="0" i="0">
                <a:solidFill>
                  <a:srgbClr val="666666"/>
                </a:solidFill>
                <a:effectLst/>
                <a:latin typeface="Roboto"/>
              </a:rPr>
              <a:t> </a:t>
            </a:r>
            <a:r>
              <a:rPr lang="en-US"/>
              <a:t>6x increase in throughput</a:t>
            </a:r>
          </a:p>
          <a:p>
            <a:r>
              <a:rPr lang="en-US"/>
              <a:t>Memory overhead decreases with increase of DP</a:t>
            </a:r>
          </a:p>
          <a:p>
            <a:pPr lvl="1"/>
            <a:r>
              <a:rPr lang="en-US"/>
              <a:t>Results in more space for higher batch size</a:t>
            </a:r>
          </a:p>
        </p:txBody>
      </p:sp>
      <p:pic>
        <p:nvPicPr>
          <p:cNvPr id="5" name="Picture 4">
            <a:extLst>
              <a:ext uri="{FF2B5EF4-FFF2-40B4-BE49-F238E27FC236}">
                <a16:creationId xmlns:a16="http://schemas.microsoft.com/office/drawing/2014/main" id="{F7D4C87D-8BF8-41A8-BE7C-A73057917709}"/>
              </a:ext>
            </a:extLst>
          </p:cNvPr>
          <p:cNvPicPr>
            <a:picLocks noChangeAspect="1"/>
          </p:cNvPicPr>
          <p:nvPr/>
        </p:nvPicPr>
        <p:blipFill>
          <a:blip r:embed="rId4"/>
          <a:stretch>
            <a:fillRect/>
          </a:stretch>
        </p:blipFill>
        <p:spPr>
          <a:xfrm>
            <a:off x="6096000" y="2373923"/>
            <a:ext cx="5711178" cy="3230464"/>
          </a:xfrm>
          <a:prstGeom prst="rect">
            <a:avLst/>
          </a:prstGeom>
        </p:spPr>
      </p:pic>
      <p:sp>
        <p:nvSpPr>
          <p:cNvPr id="7" name="TextBox 6">
            <a:extLst>
              <a:ext uri="{FF2B5EF4-FFF2-40B4-BE49-F238E27FC236}">
                <a16:creationId xmlns:a16="http://schemas.microsoft.com/office/drawing/2014/main" id="{BEE1C83F-BBE7-4B1C-B902-5869224325EB}"/>
              </a:ext>
            </a:extLst>
          </p:cNvPr>
          <p:cNvSpPr txBox="1"/>
          <p:nvPr/>
        </p:nvSpPr>
        <p:spPr>
          <a:xfrm>
            <a:off x="7626487" y="1598646"/>
            <a:ext cx="2782110" cy="646331"/>
          </a:xfrm>
          <a:prstGeom prst="rect">
            <a:avLst/>
          </a:prstGeom>
          <a:noFill/>
        </p:spPr>
        <p:txBody>
          <a:bodyPr wrap="square" rtlCol="0">
            <a:spAutoFit/>
          </a:bodyPr>
          <a:lstStyle/>
          <a:p>
            <a:pPr algn="ctr"/>
            <a:r>
              <a:rPr lang="en-US"/>
              <a:t>60B parameter model with increasing number of GPUs</a:t>
            </a:r>
          </a:p>
        </p:txBody>
      </p:sp>
    </p:spTree>
    <p:custDataLst>
      <p:tags r:id="rId1"/>
    </p:custDataLst>
    <p:extLst>
      <p:ext uri="{BB962C8B-B14F-4D97-AF65-F5344CB8AC3E}">
        <p14:creationId xmlns:p14="http://schemas.microsoft.com/office/powerpoint/2010/main" val="126862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47FE2-2F2C-4DC9-9141-69EB6634E679}"/>
              </a:ext>
            </a:extLst>
          </p:cNvPr>
          <p:cNvSpPr>
            <a:spLocks noGrp="1"/>
          </p:cNvSpPr>
          <p:nvPr>
            <p:ph type="title"/>
          </p:nvPr>
        </p:nvSpPr>
        <p:spPr/>
        <p:txBody>
          <a:bodyPr/>
          <a:lstStyle/>
          <a:p>
            <a:r>
              <a:rPr lang="en-US"/>
              <a:t>Turing-NLG 17B Training</a:t>
            </a:r>
          </a:p>
        </p:txBody>
      </p:sp>
      <p:sp>
        <p:nvSpPr>
          <p:cNvPr id="3" name="Content Placeholder 2">
            <a:extLst>
              <a:ext uri="{FF2B5EF4-FFF2-40B4-BE49-F238E27FC236}">
                <a16:creationId xmlns:a16="http://schemas.microsoft.com/office/drawing/2014/main" id="{4889E422-6695-4E53-8FA4-A51225CEFD5A}"/>
              </a:ext>
            </a:extLst>
          </p:cNvPr>
          <p:cNvSpPr>
            <a:spLocks noGrp="1"/>
          </p:cNvSpPr>
          <p:nvPr>
            <p:ph idx="1"/>
          </p:nvPr>
        </p:nvSpPr>
        <p:spPr>
          <a:xfrm>
            <a:off x="838200" y="1825625"/>
            <a:ext cx="5813323" cy="4351338"/>
          </a:xfrm>
        </p:spPr>
        <p:txBody>
          <a:bodyPr/>
          <a:lstStyle/>
          <a:p>
            <a:r>
              <a:rPr lang="en-US"/>
              <a:t>Largest model at time of release</a:t>
            </a:r>
          </a:p>
          <a:p>
            <a:r>
              <a:rPr lang="en-US"/>
              <a:t>New SOTA on Webtext-103</a:t>
            </a:r>
          </a:p>
          <a:p>
            <a:pPr lvl="1"/>
            <a:r>
              <a:rPr lang="en-US"/>
              <a:t>Perplexity of 10.21</a:t>
            </a:r>
          </a:p>
          <a:p>
            <a:pPr lvl="1"/>
            <a:r>
              <a:rPr lang="en-US"/>
              <a:t>300k training iterations</a:t>
            </a:r>
          </a:p>
          <a:p>
            <a:r>
              <a:rPr lang="en-US"/>
              <a:t>ZeRO stage 1 (P</a:t>
            </a:r>
            <a:r>
              <a:rPr lang="en-US" baseline="-25000"/>
              <a:t>OS</a:t>
            </a:r>
            <a:r>
              <a:rPr lang="en-US"/>
              <a:t>)</a:t>
            </a:r>
          </a:p>
          <a:p>
            <a:r>
              <a:rPr lang="en-US"/>
              <a:t>Sustained throughput of 41+ </a:t>
            </a:r>
            <a:r>
              <a:rPr lang="en-US" err="1"/>
              <a:t>TFlops</a:t>
            </a:r>
            <a:r>
              <a:rPr lang="en-US"/>
              <a:t>/GPU using 256 GPUs</a:t>
            </a:r>
          </a:p>
        </p:txBody>
      </p:sp>
      <p:pic>
        <p:nvPicPr>
          <p:cNvPr id="7" name="Picture 6">
            <a:extLst>
              <a:ext uri="{FF2B5EF4-FFF2-40B4-BE49-F238E27FC236}">
                <a16:creationId xmlns:a16="http://schemas.microsoft.com/office/drawing/2014/main" id="{6903ECC2-060D-4A23-9CE8-8DFFBBF20762}"/>
              </a:ext>
            </a:extLst>
          </p:cNvPr>
          <p:cNvPicPr>
            <a:picLocks noChangeAspect="1"/>
          </p:cNvPicPr>
          <p:nvPr/>
        </p:nvPicPr>
        <p:blipFill>
          <a:blip r:embed="rId3"/>
          <a:stretch>
            <a:fillRect/>
          </a:stretch>
        </p:blipFill>
        <p:spPr>
          <a:xfrm>
            <a:off x="6837061" y="2128683"/>
            <a:ext cx="4557018" cy="3554362"/>
          </a:xfrm>
          <a:prstGeom prst="rect">
            <a:avLst/>
          </a:prstGeom>
        </p:spPr>
      </p:pic>
    </p:spTree>
    <p:extLst>
      <p:ext uri="{BB962C8B-B14F-4D97-AF65-F5344CB8AC3E}">
        <p14:creationId xmlns:p14="http://schemas.microsoft.com/office/powerpoint/2010/main" val="597329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2EAE-A2D4-1843-A524-5D1D16F82D8F}"/>
              </a:ext>
            </a:extLst>
          </p:cNvPr>
          <p:cNvSpPr>
            <a:spLocks noGrp="1"/>
          </p:cNvSpPr>
          <p:nvPr>
            <p:ph type="ctrTitle"/>
          </p:nvPr>
        </p:nvSpPr>
        <p:spPr/>
        <p:txBody>
          <a:bodyPr/>
          <a:lstStyle/>
          <a:p>
            <a:r>
              <a:rPr lang="en-US" b="1" err="1">
                <a:solidFill>
                  <a:schemeClr val="accent1">
                    <a:lumMod val="75000"/>
                  </a:schemeClr>
                </a:solidFill>
              </a:rPr>
              <a:t>ZeRO</a:t>
            </a:r>
            <a:r>
              <a:rPr lang="en-US" b="1">
                <a:solidFill>
                  <a:schemeClr val="accent1">
                    <a:lumMod val="75000"/>
                  </a:schemeClr>
                </a:solidFill>
              </a:rPr>
              <a:t>-Offload: Democratizing Billion-Scale Model Training</a:t>
            </a:r>
          </a:p>
        </p:txBody>
      </p:sp>
      <p:sp>
        <p:nvSpPr>
          <p:cNvPr id="3" name="Subtitle 2">
            <a:extLst>
              <a:ext uri="{FF2B5EF4-FFF2-40B4-BE49-F238E27FC236}">
                <a16:creationId xmlns:a16="http://schemas.microsoft.com/office/drawing/2014/main" id="{7E1EA939-88DE-1545-BECB-0CA59EA4EE1E}"/>
              </a:ext>
            </a:extLst>
          </p:cNvPr>
          <p:cNvSpPr>
            <a:spLocks noGrp="1"/>
          </p:cNvSpPr>
          <p:nvPr>
            <p:ph type="subTitle" idx="1"/>
          </p:nvPr>
        </p:nvSpPr>
        <p:spPr>
          <a:xfrm>
            <a:off x="708455" y="4198314"/>
            <a:ext cx="1367481" cy="500405"/>
          </a:xfrm>
        </p:spPr>
        <p:txBody>
          <a:bodyPr/>
          <a:lstStyle/>
          <a:p>
            <a:r>
              <a:rPr lang="en-US"/>
              <a:t>Jie Ren </a:t>
            </a:r>
          </a:p>
        </p:txBody>
      </p:sp>
      <p:sp>
        <p:nvSpPr>
          <p:cNvPr id="4" name="Subtitle 2">
            <a:extLst>
              <a:ext uri="{FF2B5EF4-FFF2-40B4-BE49-F238E27FC236}">
                <a16:creationId xmlns:a16="http://schemas.microsoft.com/office/drawing/2014/main" id="{63E00127-C35F-0E47-B834-F547C2E1927C}"/>
              </a:ext>
            </a:extLst>
          </p:cNvPr>
          <p:cNvSpPr txBox="1">
            <a:spLocks/>
          </p:cNvSpPr>
          <p:nvPr/>
        </p:nvSpPr>
        <p:spPr>
          <a:xfrm>
            <a:off x="1853514" y="4198314"/>
            <a:ext cx="3711146" cy="5004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err="1"/>
              <a:t>Samyam</a:t>
            </a:r>
            <a:r>
              <a:rPr lang="en-US"/>
              <a:t> </a:t>
            </a:r>
            <a:r>
              <a:rPr lang="en-US" err="1"/>
              <a:t>Rajbhandari</a:t>
            </a:r>
            <a:endParaRPr lang="en-US"/>
          </a:p>
        </p:txBody>
      </p:sp>
      <p:sp>
        <p:nvSpPr>
          <p:cNvPr id="5" name="Subtitle 2">
            <a:extLst>
              <a:ext uri="{FF2B5EF4-FFF2-40B4-BE49-F238E27FC236}">
                <a16:creationId xmlns:a16="http://schemas.microsoft.com/office/drawing/2014/main" id="{57483D2B-3CE4-AE40-8855-B5CA2FDCC8B1}"/>
              </a:ext>
            </a:extLst>
          </p:cNvPr>
          <p:cNvSpPr txBox="1">
            <a:spLocks/>
          </p:cNvSpPr>
          <p:nvPr/>
        </p:nvSpPr>
        <p:spPr>
          <a:xfrm>
            <a:off x="8373761" y="4198314"/>
            <a:ext cx="3929450" cy="5004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Olatunji </a:t>
            </a:r>
            <a:r>
              <a:rPr lang="en-US" err="1"/>
              <a:t>Ruwase</a:t>
            </a:r>
            <a:endParaRPr lang="en-US"/>
          </a:p>
        </p:txBody>
      </p:sp>
      <p:sp>
        <p:nvSpPr>
          <p:cNvPr id="6" name="Subtitle 2">
            <a:extLst>
              <a:ext uri="{FF2B5EF4-FFF2-40B4-BE49-F238E27FC236}">
                <a16:creationId xmlns:a16="http://schemas.microsoft.com/office/drawing/2014/main" id="{8D182B00-F19F-A44D-8DE6-4BC3CB9FB0C7}"/>
              </a:ext>
            </a:extLst>
          </p:cNvPr>
          <p:cNvSpPr txBox="1">
            <a:spLocks/>
          </p:cNvSpPr>
          <p:nvPr/>
        </p:nvSpPr>
        <p:spPr>
          <a:xfrm>
            <a:off x="4981834" y="4198314"/>
            <a:ext cx="4415479" cy="6239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Reza Yazdani </a:t>
            </a:r>
            <a:r>
              <a:rPr lang="en-US" err="1"/>
              <a:t>Aminabadi</a:t>
            </a:r>
            <a:endParaRPr lang="en-US"/>
          </a:p>
        </p:txBody>
      </p:sp>
      <p:sp>
        <p:nvSpPr>
          <p:cNvPr id="7" name="Subtitle 2">
            <a:extLst>
              <a:ext uri="{FF2B5EF4-FFF2-40B4-BE49-F238E27FC236}">
                <a16:creationId xmlns:a16="http://schemas.microsoft.com/office/drawing/2014/main" id="{39C26AFC-5FFD-1047-937F-2E2DC492C8AF}"/>
              </a:ext>
            </a:extLst>
          </p:cNvPr>
          <p:cNvSpPr txBox="1">
            <a:spLocks/>
          </p:cNvSpPr>
          <p:nvPr/>
        </p:nvSpPr>
        <p:spPr>
          <a:xfrm>
            <a:off x="191714" y="4980108"/>
            <a:ext cx="3366588" cy="5004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err="1"/>
              <a:t>Shuangyan</a:t>
            </a:r>
            <a:r>
              <a:rPr lang="en-US"/>
              <a:t> Yang </a:t>
            </a:r>
          </a:p>
        </p:txBody>
      </p:sp>
      <p:sp>
        <p:nvSpPr>
          <p:cNvPr id="8" name="Subtitle 2">
            <a:extLst>
              <a:ext uri="{FF2B5EF4-FFF2-40B4-BE49-F238E27FC236}">
                <a16:creationId xmlns:a16="http://schemas.microsoft.com/office/drawing/2014/main" id="{B401FDA7-E788-7E42-8D46-C80E21808E15}"/>
              </a:ext>
            </a:extLst>
          </p:cNvPr>
          <p:cNvSpPr txBox="1">
            <a:spLocks/>
          </p:cNvSpPr>
          <p:nvPr/>
        </p:nvSpPr>
        <p:spPr>
          <a:xfrm>
            <a:off x="2914646" y="4980110"/>
            <a:ext cx="3366588" cy="5004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err="1"/>
              <a:t>Minjia</a:t>
            </a:r>
            <a:r>
              <a:rPr lang="en-US"/>
              <a:t> Zhang</a:t>
            </a:r>
          </a:p>
        </p:txBody>
      </p:sp>
      <p:sp>
        <p:nvSpPr>
          <p:cNvPr id="9" name="Subtitle 2">
            <a:extLst>
              <a:ext uri="{FF2B5EF4-FFF2-40B4-BE49-F238E27FC236}">
                <a16:creationId xmlns:a16="http://schemas.microsoft.com/office/drawing/2014/main" id="{35899F0F-B8D8-F946-AC61-260D4C122961}"/>
              </a:ext>
            </a:extLst>
          </p:cNvPr>
          <p:cNvSpPr txBox="1">
            <a:spLocks/>
          </p:cNvSpPr>
          <p:nvPr/>
        </p:nvSpPr>
        <p:spPr>
          <a:xfrm>
            <a:off x="5637578" y="4980109"/>
            <a:ext cx="3366588" cy="5004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Dong Li</a:t>
            </a:r>
          </a:p>
        </p:txBody>
      </p:sp>
      <p:sp>
        <p:nvSpPr>
          <p:cNvPr id="10" name="Subtitle 2">
            <a:extLst>
              <a:ext uri="{FF2B5EF4-FFF2-40B4-BE49-F238E27FC236}">
                <a16:creationId xmlns:a16="http://schemas.microsoft.com/office/drawing/2014/main" id="{2F3E21C6-1284-6F4F-80A7-62258F126539}"/>
              </a:ext>
            </a:extLst>
          </p:cNvPr>
          <p:cNvSpPr txBox="1">
            <a:spLocks/>
          </p:cNvSpPr>
          <p:nvPr/>
        </p:nvSpPr>
        <p:spPr>
          <a:xfrm>
            <a:off x="8360509" y="4980107"/>
            <a:ext cx="3366588" cy="5004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err="1"/>
              <a:t>Yuxiong</a:t>
            </a:r>
            <a:r>
              <a:rPr lang="en-US"/>
              <a:t> He</a:t>
            </a:r>
          </a:p>
        </p:txBody>
      </p:sp>
      <p:sp>
        <p:nvSpPr>
          <p:cNvPr id="11" name="TextBox 10">
            <a:extLst>
              <a:ext uri="{FF2B5EF4-FFF2-40B4-BE49-F238E27FC236}">
                <a16:creationId xmlns:a16="http://schemas.microsoft.com/office/drawing/2014/main" id="{EBDE4210-19B4-6249-94A9-BBB0A1E18038}"/>
              </a:ext>
            </a:extLst>
          </p:cNvPr>
          <p:cNvSpPr txBox="1"/>
          <p:nvPr/>
        </p:nvSpPr>
        <p:spPr>
          <a:xfrm>
            <a:off x="1685715" y="4079184"/>
            <a:ext cx="974035" cy="369332"/>
          </a:xfrm>
          <a:prstGeom prst="rect">
            <a:avLst/>
          </a:prstGeom>
          <a:noFill/>
        </p:spPr>
        <p:txBody>
          <a:bodyPr wrap="square" rtlCol="0">
            <a:spAutoFit/>
          </a:bodyPr>
          <a:lstStyle/>
          <a:p>
            <a:r>
              <a:rPr lang="en-US"/>
              <a:t>*</a:t>
            </a:r>
          </a:p>
        </p:txBody>
      </p:sp>
      <p:sp>
        <p:nvSpPr>
          <p:cNvPr id="12" name="TextBox 11">
            <a:extLst>
              <a:ext uri="{FF2B5EF4-FFF2-40B4-BE49-F238E27FC236}">
                <a16:creationId xmlns:a16="http://schemas.microsoft.com/office/drawing/2014/main" id="{28C52D91-20F1-4241-AF78-1A6568FA84B4}"/>
              </a:ext>
            </a:extLst>
          </p:cNvPr>
          <p:cNvSpPr txBox="1"/>
          <p:nvPr/>
        </p:nvSpPr>
        <p:spPr>
          <a:xfrm>
            <a:off x="2815060" y="4854871"/>
            <a:ext cx="974035" cy="369332"/>
          </a:xfrm>
          <a:prstGeom prst="rect">
            <a:avLst/>
          </a:prstGeom>
          <a:noFill/>
        </p:spPr>
        <p:txBody>
          <a:bodyPr wrap="square" rtlCol="0">
            <a:spAutoFit/>
          </a:bodyPr>
          <a:lstStyle/>
          <a:p>
            <a:r>
              <a:rPr lang="en-US"/>
              <a:t>*</a:t>
            </a:r>
          </a:p>
        </p:txBody>
      </p:sp>
      <p:sp>
        <p:nvSpPr>
          <p:cNvPr id="13" name="TextBox 12">
            <a:extLst>
              <a:ext uri="{FF2B5EF4-FFF2-40B4-BE49-F238E27FC236}">
                <a16:creationId xmlns:a16="http://schemas.microsoft.com/office/drawing/2014/main" id="{E7512DD2-63A1-5042-82F3-0113BE085B08}"/>
              </a:ext>
            </a:extLst>
          </p:cNvPr>
          <p:cNvSpPr txBox="1"/>
          <p:nvPr/>
        </p:nvSpPr>
        <p:spPr>
          <a:xfrm>
            <a:off x="7728304" y="4854871"/>
            <a:ext cx="974035" cy="369332"/>
          </a:xfrm>
          <a:prstGeom prst="rect">
            <a:avLst/>
          </a:prstGeom>
          <a:noFill/>
        </p:spPr>
        <p:txBody>
          <a:bodyPr wrap="square" rtlCol="0">
            <a:spAutoFit/>
          </a:bodyPr>
          <a:lstStyle/>
          <a:p>
            <a:r>
              <a:rPr lang="en-US"/>
              <a:t>*</a:t>
            </a:r>
          </a:p>
        </p:txBody>
      </p:sp>
      <p:sp>
        <p:nvSpPr>
          <p:cNvPr id="15" name="TextBox 14">
            <a:extLst>
              <a:ext uri="{FF2B5EF4-FFF2-40B4-BE49-F238E27FC236}">
                <a16:creationId xmlns:a16="http://schemas.microsoft.com/office/drawing/2014/main" id="{4DF6C0DF-628B-9249-A7ED-A9584773B35A}"/>
              </a:ext>
            </a:extLst>
          </p:cNvPr>
          <p:cNvSpPr txBox="1"/>
          <p:nvPr/>
        </p:nvSpPr>
        <p:spPr>
          <a:xfrm>
            <a:off x="4950474" y="4079184"/>
            <a:ext cx="974035" cy="369332"/>
          </a:xfrm>
          <a:prstGeom prst="rect">
            <a:avLst/>
          </a:prstGeom>
          <a:noFill/>
        </p:spPr>
        <p:txBody>
          <a:bodyPr wrap="square" rtlCol="0">
            <a:spAutoFit/>
          </a:bodyPr>
          <a:lstStyle/>
          <a:p>
            <a:r>
              <a:rPr lang="en-US"/>
              <a:t>†</a:t>
            </a:r>
          </a:p>
        </p:txBody>
      </p:sp>
      <p:sp>
        <p:nvSpPr>
          <p:cNvPr id="16" name="TextBox 15">
            <a:extLst>
              <a:ext uri="{FF2B5EF4-FFF2-40B4-BE49-F238E27FC236}">
                <a16:creationId xmlns:a16="http://schemas.microsoft.com/office/drawing/2014/main" id="{1C9D2D88-679F-6747-AFA1-12A5DF859094}"/>
              </a:ext>
            </a:extLst>
          </p:cNvPr>
          <p:cNvSpPr txBox="1"/>
          <p:nvPr/>
        </p:nvSpPr>
        <p:spPr>
          <a:xfrm>
            <a:off x="11253331" y="4079184"/>
            <a:ext cx="974035" cy="369332"/>
          </a:xfrm>
          <a:prstGeom prst="rect">
            <a:avLst/>
          </a:prstGeom>
          <a:noFill/>
        </p:spPr>
        <p:txBody>
          <a:bodyPr wrap="square" rtlCol="0">
            <a:spAutoFit/>
          </a:bodyPr>
          <a:lstStyle/>
          <a:p>
            <a:r>
              <a:rPr lang="en-US"/>
              <a:t>†</a:t>
            </a:r>
          </a:p>
        </p:txBody>
      </p:sp>
      <p:sp>
        <p:nvSpPr>
          <p:cNvPr id="17" name="TextBox 16">
            <a:extLst>
              <a:ext uri="{FF2B5EF4-FFF2-40B4-BE49-F238E27FC236}">
                <a16:creationId xmlns:a16="http://schemas.microsoft.com/office/drawing/2014/main" id="{DE8C27B8-1455-364F-84FC-1E06C7A9CB7B}"/>
              </a:ext>
            </a:extLst>
          </p:cNvPr>
          <p:cNvSpPr txBox="1"/>
          <p:nvPr/>
        </p:nvSpPr>
        <p:spPr>
          <a:xfrm>
            <a:off x="8583128" y="4079184"/>
            <a:ext cx="974035" cy="369332"/>
          </a:xfrm>
          <a:prstGeom prst="rect">
            <a:avLst/>
          </a:prstGeom>
          <a:noFill/>
        </p:spPr>
        <p:txBody>
          <a:bodyPr wrap="square" rtlCol="0">
            <a:spAutoFit/>
          </a:bodyPr>
          <a:lstStyle/>
          <a:p>
            <a:r>
              <a:rPr lang="en-US"/>
              <a:t>†</a:t>
            </a:r>
          </a:p>
        </p:txBody>
      </p:sp>
      <p:sp>
        <p:nvSpPr>
          <p:cNvPr id="18" name="TextBox 17">
            <a:extLst>
              <a:ext uri="{FF2B5EF4-FFF2-40B4-BE49-F238E27FC236}">
                <a16:creationId xmlns:a16="http://schemas.microsoft.com/office/drawing/2014/main" id="{0461170F-2617-FC4B-A5C4-6B7E6008027F}"/>
              </a:ext>
            </a:extLst>
          </p:cNvPr>
          <p:cNvSpPr txBox="1"/>
          <p:nvPr/>
        </p:nvSpPr>
        <p:spPr>
          <a:xfrm>
            <a:off x="5360473" y="4854871"/>
            <a:ext cx="974035" cy="369332"/>
          </a:xfrm>
          <a:prstGeom prst="rect">
            <a:avLst/>
          </a:prstGeom>
          <a:noFill/>
        </p:spPr>
        <p:txBody>
          <a:bodyPr wrap="square" rtlCol="0">
            <a:spAutoFit/>
          </a:bodyPr>
          <a:lstStyle/>
          <a:p>
            <a:r>
              <a:rPr lang="en-US"/>
              <a:t>†</a:t>
            </a:r>
          </a:p>
        </p:txBody>
      </p:sp>
      <p:sp>
        <p:nvSpPr>
          <p:cNvPr id="19" name="TextBox 18">
            <a:extLst>
              <a:ext uri="{FF2B5EF4-FFF2-40B4-BE49-F238E27FC236}">
                <a16:creationId xmlns:a16="http://schemas.microsoft.com/office/drawing/2014/main" id="{BA8408BB-4CB2-9841-BB5B-1723FEA0F9AC}"/>
              </a:ext>
            </a:extLst>
          </p:cNvPr>
          <p:cNvSpPr txBox="1"/>
          <p:nvPr/>
        </p:nvSpPr>
        <p:spPr>
          <a:xfrm>
            <a:off x="10668802" y="4854871"/>
            <a:ext cx="974035" cy="369332"/>
          </a:xfrm>
          <a:prstGeom prst="rect">
            <a:avLst/>
          </a:prstGeom>
          <a:noFill/>
        </p:spPr>
        <p:txBody>
          <a:bodyPr wrap="square" rtlCol="0">
            <a:spAutoFit/>
          </a:bodyPr>
          <a:lstStyle/>
          <a:p>
            <a:r>
              <a:rPr lang="en-US"/>
              <a:t>†</a:t>
            </a:r>
          </a:p>
        </p:txBody>
      </p:sp>
      <p:sp>
        <p:nvSpPr>
          <p:cNvPr id="20" name="TextBox 19">
            <a:extLst>
              <a:ext uri="{FF2B5EF4-FFF2-40B4-BE49-F238E27FC236}">
                <a16:creationId xmlns:a16="http://schemas.microsoft.com/office/drawing/2014/main" id="{5111D9D9-B2C1-944D-B6FA-A7F92374A662}"/>
              </a:ext>
            </a:extLst>
          </p:cNvPr>
          <p:cNvSpPr txBox="1"/>
          <p:nvPr/>
        </p:nvSpPr>
        <p:spPr>
          <a:xfrm>
            <a:off x="1094402" y="5887283"/>
            <a:ext cx="974035" cy="369332"/>
          </a:xfrm>
          <a:prstGeom prst="rect">
            <a:avLst/>
          </a:prstGeom>
          <a:noFill/>
        </p:spPr>
        <p:txBody>
          <a:bodyPr wrap="square" rtlCol="0">
            <a:spAutoFit/>
          </a:bodyPr>
          <a:lstStyle/>
          <a:p>
            <a:r>
              <a:rPr lang="en-US"/>
              <a:t>*</a:t>
            </a:r>
          </a:p>
        </p:txBody>
      </p:sp>
      <p:sp>
        <p:nvSpPr>
          <p:cNvPr id="21" name="TextBox 20">
            <a:extLst>
              <a:ext uri="{FF2B5EF4-FFF2-40B4-BE49-F238E27FC236}">
                <a16:creationId xmlns:a16="http://schemas.microsoft.com/office/drawing/2014/main" id="{E63DC47F-DBA3-0047-B250-1BE4626309FB}"/>
              </a:ext>
            </a:extLst>
          </p:cNvPr>
          <p:cNvSpPr txBox="1"/>
          <p:nvPr/>
        </p:nvSpPr>
        <p:spPr>
          <a:xfrm>
            <a:off x="1278320" y="5996028"/>
            <a:ext cx="4913244" cy="492443"/>
          </a:xfrm>
          <a:prstGeom prst="rect">
            <a:avLst/>
          </a:prstGeom>
          <a:noFill/>
        </p:spPr>
        <p:txBody>
          <a:bodyPr wrap="square" rtlCol="0">
            <a:spAutoFit/>
          </a:bodyPr>
          <a:lstStyle/>
          <a:p>
            <a:r>
              <a:rPr lang="en-US" sz="2600"/>
              <a:t>UC Merced</a:t>
            </a:r>
          </a:p>
        </p:txBody>
      </p:sp>
      <p:sp>
        <p:nvSpPr>
          <p:cNvPr id="22" name="TextBox 21">
            <a:extLst>
              <a:ext uri="{FF2B5EF4-FFF2-40B4-BE49-F238E27FC236}">
                <a16:creationId xmlns:a16="http://schemas.microsoft.com/office/drawing/2014/main" id="{4CED3927-BF08-F548-8E70-4D34B758B7F3}"/>
              </a:ext>
            </a:extLst>
          </p:cNvPr>
          <p:cNvSpPr txBox="1"/>
          <p:nvPr/>
        </p:nvSpPr>
        <p:spPr>
          <a:xfrm>
            <a:off x="7772277" y="5887283"/>
            <a:ext cx="974035" cy="369332"/>
          </a:xfrm>
          <a:prstGeom prst="rect">
            <a:avLst/>
          </a:prstGeom>
          <a:noFill/>
        </p:spPr>
        <p:txBody>
          <a:bodyPr wrap="square" rtlCol="0">
            <a:spAutoFit/>
          </a:bodyPr>
          <a:lstStyle/>
          <a:p>
            <a:r>
              <a:rPr lang="en-US"/>
              <a:t>†</a:t>
            </a:r>
          </a:p>
        </p:txBody>
      </p:sp>
      <p:sp>
        <p:nvSpPr>
          <p:cNvPr id="23" name="TextBox 22">
            <a:extLst>
              <a:ext uri="{FF2B5EF4-FFF2-40B4-BE49-F238E27FC236}">
                <a16:creationId xmlns:a16="http://schemas.microsoft.com/office/drawing/2014/main" id="{865CC1E5-9BDF-7848-A615-3097994BC408}"/>
              </a:ext>
            </a:extLst>
          </p:cNvPr>
          <p:cNvSpPr txBox="1"/>
          <p:nvPr/>
        </p:nvSpPr>
        <p:spPr>
          <a:xfrm>
            <a:off x="7956195" y="5996028"/>
            <a:ext cx="3068560" cy="492443"/>
          </a:xfrm>
          <a:prstGeom prst="rect">
            <a:avLst/>
          </a:prstGeom>
          <a:noFill/>
        </p:spPr>
        <p:txBody>
          <a:bodyPr wrap="square" rtlCol="0">
            <a:spAutoFit/>
          </a:bodyPr>
          <a:lstStyle/>
          <a:p>
            <a:r>
              <a:rPr lang="en-US" sz="2600"/>
              <a:t>Microsoft</a:t>
            </a:r>
          </a:p>
        </p:txBody>
      </p:sp>
      <p:sp>
        <p:nvSpPr>
          <p:cNvPr id="24" name="Slide Number Placeholder 23">
            <a:extLst>
              <a:ext uri="{FF2B5EF4-FFF2-40B4-BE49-F238E27FC236}">
                <a16:creationId xmlns:a16="http://schemas.microsoft.com/office/drawing/2014/main" id="{89AC400D-6D52-1F4F-BDE3-1B505BAF5621}"/>
              </a:ext>
            </a:extLst>
          </p:cNvPr>
          <p:cNvSpPr>
            <a:spLocks noGrp="1"/>
          </p:cNvSpPr>
          <p:nvPr>
            <p:ph type="sldNum" sz="quarter" idx="12"/>
          </p:nvPr>
        </p:nvSpPr>
        <p:spPr/>
        <p:txBody>
          <a:bodyPr/>
          <a:lstStyle/>
          <a:p>
            <a:fld id="{3405FCED-046F-614C-96D7-1F4DE4386785}" type="slidenum">
              <a:rPr lang="en-US" smtClean="0"/>
              <a:t>39</a:t>
            </a:fld>
            <a:endParaRPr lang="en-US"/>
          </a:p>
        </p:txBody>
      </p:sp>
      <p:pic>
        <p:nvPicPr>
          <p:cNvPr id="26" name="Picture 25" descr="Logo&#10;&#10;Description automatically generated">
            <a:extLst>
              <a:ext uri="{FF2B5EF4-FFF2-40B4-BE49-F238E27FC236}">
                <a16:creationId xmlns:a16="http://schemas.microsoft.com/office/drawing/2014/main" id="{E7CEA7AF-5BED-964A-BC8D-C206574FDB6E}"/>
              </a:ext>
            </a:extLst>
          </p:cNvPr>
          <p:cNvPicPr>
            <a:picLocks noChangeAspect="1"/>
          </p:cNvPicPr>
          <p:nvPr/>
        </p:nvPicPr>
        <p:blipFill>
          <a:blip r:embed="rId3"/>
          <a:stretch>
            <a:fillRect/>
          </a:stretch>
        </p:blipFill>
        <p:spPr>
          <a:xfrm>
            <a:off x="191714" y="5700037"/>
            <a:ext cx="947727" cy="947727"/>
          </a:xfrm>
          <a:prstGeom prst="rect">
            <a:avLst/>
          </a:prstGeom>
        </p:spPr>
      </p:pic>
      <p:pic>
        <p:nvPicPr>
          <p:cNvPr id="27" name="Google Shape;93;p1" descr="A picture containing drawing&#10;&#10;Description generated with very high confidence">
            <a:extLst>
              <a:ext uri="{FF2B5EF4-FFF2-40B4-BE49-F238E27FC236}">
                <a16:creationId xmlns:a16="http://schemas.microsoft.com/office/drawing/2014/main" id="{A85E23B3-6997-CB40-BFEA-91D87BE85F38}"/>
              </a:ext>
            </a:extLst>
          </p:cNvPr>
          <p:cNvPicPr preferRelativeResize="0"/>
          <p:nvPr/>
        </p:nvPicPr>
        <p:blipFill rotWithShape="1">
          <a:blip r:embed="rId4">
            <a:alphaModFix/>
          </a:blip>
          <a:srcRect/>
          <a:stretch/>
        </p:blipFill>
        <p:spPr>
          <a:xfrm>
            <a:off x="9451286" y="5735637"/>
            <a:ext cx="2743200" cy="898634"/>
          </a:xfrm>
          <a:prstGeom prst="rect">
            <a:avLst/>
          </a:prstGeom>
          <a:noFill/>
          <a:ln>
            <a:noFill/>
          </a:ln>
        </p:spPr>
      </p:pic>
      <p:pic>
        <p:nvPicPr>
          <p:cNvPr id="25" name="Picture 24">
            <a:extLst>
              <a:ext uri="{FF2B5EF4-FFF2-40B4-BE49-F238E27FC236}">
                <a16:creationId xmlns:a16="http://schemas.microsoft.com/office/drawing/2014/main" id="{63ED42AD-DC91-4E99-BAFD-003B3F99A4BC}"/>
              </a:ext>
            </a:extLst>
          </p:cNvPr>
          <p:cNvPicPr>
            <a:picLocks noChangeAspect="1"/>
          </p:cNvPicPr>
          <p:nvPr/>
        </p:nvPicPr>
        <p:blipFill>
          <a:blip r:embed="rId5"/>
          <a:stretch>
            <a:fillRect/>
          </a:stretch>
        </p:blipFill>
        <p:spPr>
          <a:xfrm>
            <a:off x="4786623" y="5885421"/>
            <a:ext cx="919867" cy="576958"/>
          </a:xfrm>
          <a:prstGeom prst="rect">
            <a:avLst/>
          </a:prstGeom>
        </p:spPr>
      </p:pic>
    </p:spTree>
    <p:extLst>
      <p:ext uri="{BB962C8B-B14F-4D97-AF65-F5344CB8AC3E}">
        <p14:creationId xmlns:p14="http://schemas.microsoft.com/office/powerpoint/2010/main" val="3062387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E713B7-3129-4964-8522-099F86C11FAA}"/>
              </a:ext>
            </a:extLst>
          </p:cNvPr>
          <p:cNvPicPr>
            <a:picLocks noChangeAspect="1"/>
          </p:cNvPicPr>
          <p:nvPr/>
        </p:nvPicPr>
        <p:blipFill>
          <a:blip r:embed="rId2">
            <a:extLst>
              <a:ext uri="{28A0092B-C50C-407E-A947-70E740481C1C}">
                <a14:useLocalDpi xmlns:a14="http://schemas.microsoft.com/office/drawing/2010/main" val="0"/>
              </a:ext>
            </a:extLst>
          </a:blip>
          <a:srcRect t="8576" b="8576"/>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740FFD3C-E430-4CFB-9D5D-2CB4395CB2A3}"/>
              </a:ext>
            </a:extLst>
          </p:cNvPr>
          <p:cNvSpPr>
            <a:spLocks noGrp="1"/>
          </p:cNvSpPr>
          <p:nvPr>
            <p:ph type="ctrTitle"/>
          </p:nvPr>
        </p:nvSpPr>
        <p:spPr>
          <a:xfrm>
            <a:off x="477981" y="1122363"/>
            <a:ext cx="4023360" cy="3204134"/>
          </a:xfrm>
        </p:spPr>
        <p:txBody>
          <a:bodyPr anchor="b">
            <a:normAutofit/>
          </a:bodyPr>
          <a:lstStyle/>
          <a:p>
            <a:pPr algn="l"/>
            <a:r>
              <a:rPr lang="en-US" sz="4100"/>
              <a:t>ZeRO: Memory Optimizations Toward Training Trillion Parameter Models</a:t>
            </a:r>
          </a:p>
        </p:txBody>
      </p:sp>
      <p:sp>
        <p:nvSpPr>
          <p:cNvPr id="3" name="Subtitle 2">
            <a:extLst>
              <a:ext uri="{FF2B5EF4-FFF2-40B4-BE49-F238E27FC236}">
                <a16:creationId xmlns:a16="http://schemas.microsoft.com/office/drawing/2014/main" id="{0D2F0F33-6F39-4717-83C3-18114525C3D3}"/>
              </a:ext>
            </a:extLst>
          </p:cNvPr>
          <p:cNvSpPr>
            <a:spLocks noGrp="1"/>
          </p:cNvSpPr>
          <p:nvPr>
            <p:ph type="subTitle" idx="1"/>
          </p:nvPr>
        </p:nvSpPr>
        <p:spPr>
          <a:xfrm>
            <a:off x="444986" y="5089738"/>
            <a:ext cx="4023359" cy="1521374"/>
          </a:xfrm>
        </p:spPr>
        <p:txBody>
          <a:bodyPr>
            <a:normAutofit/>
          </a:bodyPr>
          <a:lstStyle/>
          <a:p>
            <a:pPr algn="l"/>
            <a:r>
              <a:rPr lang="en-US" sz="2000" b="1"/>
              <a:t>Samyam Rajbhandari, Jeff Rasley, Olatunji Ruwase</a:t>
            </a:r>
            <a:r>
              <a:rPr lang="en-US" sz="2000"/>
              <a:t>, Yuxiong He</a:t>
            </a:r>
          </a:p>
          <a:p>
            <a:pPr algn="l"/>
            <a:endParaRPr lang="en-US" sz="2000"/>
          </a:p>
          <a:p>
            <a:pPr algn="l"/>
            <a:r>
              <a:rPr lang="en-US" sz="2000" i="1"/>
              <a:t>The DeepSpeed Team, Microsoft</a:t>
            </a:r>
          </a:p>
          <a:p>
            <a:pPr algn="l"/>
            <a:endParaRPr lang="en-US" sz="2000"/>
          </a:p>
          <a:p>
            <a:pPr algn="l"/>
            <a:endParaRPr lang="en-US" sz="2000"/>
          </a:p>
          <a:p>
            <a:pPr algn="l"/>
            <a:endParaRPr lang="en-US" sz="2000"/>
          </a:p>
        </p:txBody>
      </p:sp>
      <p:pic>
        <p:nvPicPr>
          <p:cNvPr id="10" name="Picture 9">
            <a:extLst>
              <a:ext uri="{FF2B5EF4-FFF2-40B4-BE49-F238E27FC236}">
                <a16:creationId xmlns:a16="http://schemas.microsoft.com/office/drawing/2014/main" id="{7B6864D5-9B0A-45C9-929E-C49FB4EE331B}"/>
              </a:ext>
            </a:extLst>
          </p:cNvPr>
          <p:cNvPicPr>
            <a:picLocks noChangeAspect="1"/>
          </p:cNvPicPr>
          <p:nvPr/>
        </p:nvPicPr>
        <p:blipFill>
          <a:blip r:embed="rId3"/>
          <a:stretch>
            <a:fillRect/>
          </a:stretch>
        </p:blipFill>
        <p:spPr>
          <a:xfrm>
            <a:off x="477981" y="339645"/>
            <a:ext cx="2648734" cy="712590"/>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093121F7-D8DF-40AE-98AE-CC30424334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887" y="5706932"/>
            <a:ext cx="2078108" cy="840853"/>
          </a:xfrm>
          <a:prstGeom prst="rect">
            <a:avLst/>
          </a:prstGeom>
        </p:spPr>
      </p:pic>
    </p:spTree>
    <p:extLst>
      <p:ext uri="{BB962C8B-B14F-4D97-AF65-F5344CB8AC3E}">
        <p14:creationId xmlns:p14="http://schemas.microsoft.com/office/powerpoint/2010/main" val="763389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A5C4-C688-6E42-A83D-0D9F39A45617}"/>
              </a:ext>
            </a:extLst>
          </p:cNvPr>
          <p:cNvSpPr>
            <a:spLocks noGrp="1"/>
          </p:cNvSpPr>
          <p:nvPr>
            <p:ph type="title"/>
          </p:nvPr>
        </p:nvSpPr>
        <p:spPr/>
        <p:txBody>
          <a:bodyPr>
            <a:normAutofit/>
          </a:bodyPr>
          <a:lstStyle/>
          <a:p>
            <a:r>
              <a:rPr lang="en-US" b="1">
                <a:solidFill>
                  <a:schemeClr val="accent1">
                    <a:lumMod val="75000"/>
                  </a:schemeClr>
                </a:solidFill>
              </a:rPr>
              <a:t>Billon-Scale Model Training - Scale Out Large Model Training</a:t>
            </a:r>
          </a:p>
        </p:txBody>
      </p:sp>
      <p:grpSp>
        <p:nvGrpSpPr>
          <p:cNvPr id="41" name="Google Shape;420;p22">
            <a:extLst>
              <a:ext uri="{FF2B5EF4-FFF2-40B4-BE49-F238E27FC236}">
                <a16:creationId xmlns:a16="http://schemas.microsoft.com/office/drawing/2014/main" id="{DC80CD8B-25E2-8041-A3EF-0352713F16B1}"/>
              </a:ext>
            </a:extLst>
          </p:cNvPr>
          <p:cNvGrpSpPr/>
          <p:nvPr/>
        </p:nvGrpSpPr>
        <p:grpSpPr>
          <a:xfrm>
            <a:off x="8086360" y="2325189"/>
            <a:ext cx="3503022" cy="3102128"/>
            <a:chOff x="6072730" y="1542505"/>
            <a:chExt cx="4992644" cy="4772917"/>
          </a:xfrm>
        </p:grpSpPr>
        <p:grpSp>
          <p:nvGrpSpPr>
            <p:cNvPr id="42" name="Google Shape;421;p22">
              <a:extLst>
                <a:ext uri="{FF2B5EF4-FFF2-40B4-BE49-F238E27FC236}">
                  <a16:creationId xmlns:a16="http://schemas.microsoft.com/office/drawing/2014/main" id="{01AEF410-EAB7-6C4D-9DCC-E35A3431D518}"/>
                </a:ext>
              </a:extLst>
            </p:cNvPr>
            <p:cNvGrpSpPr/>
            <p:nvPr/>
          </p:nvGrpSpPr>
          <p:grpSpPr>
            <a:xfrm>
              <a:off x="6072730" y="1542505"/>
              <a:ext cx="2430019" cy="1880194"/>
              <a:chOff x="7485843" y="2918691"/>
              <a:chExt cx="4171123" cy="2595418"/>
            </a:xfrm>
          </p:grpSpPr>
          <p:sp>
            <p:nvSpPr>
              <p:cNvPr id="105" name="Google Shape;422;p22">
                <a:extLst>
                  <a:ext uri="{FF2B5EF4-FFF2-40B4-BE49-F238E27FC236}">
                    <a16:creationId xmlns:a16="http://schemas.microsoft.com/office/drawing/2014/main" id="{2B64D287-F827-A041-9420-E50707A58C44}"/>
                  </a:ext>
                </a:extLst>
              </p:cNvPr>
              <p:cNvSpPr/>
              <p:nvPr/>
            </p:nvSpPr>
            <p:spPr>
              <a:xfrm>
                <a:off x="7485843" y="2918691"/>
                <a:ext cx="4171123" cy="259541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accent1"/>
                  </a:solidFill>
                  <a:latin typeface="Calibri"/>
                  <a:ea typeface="Calibri"/>
                  <a:cs typeface="Calibri"/>
                  <a:sym typeface="Calibri"/>
                </a:endParaRPr>
              </a:p>
            </p:txBody>
          </p:sp>
          <p:sp>
            <p:nvSpPr>
              <p:cNvPr id="106" name="Google Shape;423;p22">
                <a:extLst>
                  <a:ext uri="{FF2B5EF4-FFF2-40B4-BE49-F238E27FC236}">
                    <a16:creationId xmlns:a16="http://schemas.microsoft.com/office/drawing/2014/main" id="{B1CD071B-4E18-7947-9141-D44E7A8E54CB}"/>
                  </a:ext>
                </a:extLst>
              </p:cNvPr>
              <p:cNvSpPr/>
              <p:nvPr/>
            </p:nvSpPr>
            <p:spPr>
              <a:xfrm>
                <a:off x="7761797" y="3980872"/>
                <a:ext cx="3525038" cy="316362"/>
              </a:xfrm>
              <a:prstGeom prst="rect">
                <a:avLst/>
              </a:prstGeom>
              <a:solidFill>
                <a:schemeClr val="accent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Calibri"/>
                    <a:ea typeface="Calibri"/>
                    <a:cs typeface="Calibri"/>
                    <a:sym typeface="Calibri"/>
                  </a:rPr>
                  <a:t>Internode Interconnect</a:t>
                </a:r>
                <a:endParaRPr sz="800"/>
              </a:p>
            </p:txBody>
          </p:sp>
          <p:pic>
            <p:nvPicPr>
              <p:cNvPr id="107" name="Google Shape;424;p22">
                <a:extLst>
                  <a:ext uri="{FF2B5EF4-FFF2-40B4-BE49-F238E27FC236}">
                    <a16:creationId xmlns:a16="http://schemas.microsoft.com/office/drawing/2014/main" id="{58ED52C1-4E3C-E94E-8B7E-B6E81E6E837D}"/>
                  </a:ext>
                </a:extLst>
              </p:cNvPr>
              <p:cNvPicPr preferRelativeResize="0"/>
              <p:nvPr/>
            </p:nvPicPr>
            <p:blipFill rotWithShape="1">
              <a:blip r:embed="rId3">
                <a:alphaModFix/>
              </a:blip>
              <a:srcRect/>
              <a:stretch/>
            </p:blipFill>
            <p:spPr>
              <a:xfrm>
                <a:off x="7527204" y="3052426"/>
                <a:ext cx="1107358" cy="738238"/>
              </a:xfrm>
              <a:prstGeom prst="rect">
                <a:avLst/>
              </a:prstGeom>
              <a:noFill/>
              <a:ln>
                <a:noFill/>
              </a:ln>
            </p:spPr>
          </p:pic>
          <p:pic>
            <p:nvPicPr>
              <p:cNvPr id="108" name="Google Shape;425;p22">
                <a:extLst>
                  <a:ext uri="{FF2B5EF4-FFF2-40B4-BE49-F238E27FC236}">
                    <a16:creationId xmlns:a16="http://schemas.microsoft.com/office/drawing/2014/main" id="{779EF5BB-C458-E147-A088-60AB872DB158}"/>
                  </a:ext>
                </a:extLst>
              </p:cNvPr>
              <p:cNvPicPr preferRelativeResize="0"/>
              <p:nvPr/>
            </p:nvPicPr>
            <p:blipFill rotWithShape="1">
              <a:blip r:embed="rId3">
                <a:alphaModFix/>
              </a:blip>
              <a:srcRect/>
              <a:stretch/>
            </p:blipFill>
            <p:spPr>
              <a:xfrm>
                <a:off x="8510078" y="3059880"/>
                <a:ext cx="1107359" cy="738239"/>
              </a:xfrm>
              <a:prstGeom prst="rect">
                <a:avLst/>
              </a:prstGeom>
              <a:noFill/>
              <a:ln>
                <a:noFill/>
              </a:ln>
            </p:spPr>
          </p:pic>
          <p:pic>
            <p:nvPicPr>
              <p:cNvPr id="109" name="Google Shape;426;p22">
                <a:extLst>
                  <a:ext uri="{FF2B5EF4-FFF2-40B4-BE49-F238E27FC236}">
                    <a16:creationId xmlns:a16="http://schemas.microsoft.com/office/drawing/2014/main" id="{F27914E3-C49E-A84D-8CAF-BC98E3AD5BAA}"/>
                  </a:ext>
                </a:extLst>
              </p:cNvPr>
              <p:cNvPicPr preferRelativeResize="0"/>
              <p:nvPr/>
            </p:nvPicPr>
            <p:blipFill rotWithShape="1">
              <a:blip r:embed="rId3">
                <a:alphaModFix/>
              </a:blip>
              <a:srcRect/>
              <a:stretch/>
            </p:blipFill>
            <p:spPr>
              <a:xfrm>
                <a:off x="9537352" y="3057762"/>
                <a:ext cx="1107359" cy="738239"/>
              </a:xfrm>
              <a:prstGeom prst="rect">
                <a:avLst/>
              </a:prstGeom>
              <a:noFill/>
              <a:ln>
                <a:noFill/>
              </a:ln>
            </p:spPr>
          </p:pic>
          <p:pic>
            <p:nvPicPr>
              <p:cNvPr id="110" name="Google Shape;427;p22">
                <a:extLst>
                  <a:ext uri="{FF2B5EF4-FFF2-40B4-BE49-F238E27FC236}">
                    <a16:creationId xmlns:a16="http://schemas.microsoft.com/office/drawing/2014/main" id="{8B8A4989-2980-1D40-B53B-B0244ECB5D43}"/>
                  </a:ext>
                </a:extLst>
              </p:cNvPr>
              <p:cNvPicPr preferRelativeResize="0"/>
              <p:nvPr/>
            </p:nvPicPr>
            <p:blipFill rotWithShape="1">
              <a:blip r:embed="rId3">
                <a:alphaModFix/>
              </a:blip>
              <a:srcRect/>
              <a:stretch/>
            </p:blipFill>
            <p:spPr>
              <a:xfrm>
                <a:off x="10549607" y="3054035"/>
                <a:ext cx="1107359" cy="738239"/>
              </a:xfrm>
              <a:prstGeom prst="rect">
                <a:avLst/>
              </a:prstGeom>
              <a:noFill/>
              <a:ln>
                <a:noFill/>
              </a:ln>
            </p:spPr>
          </p:pic>
          <p:cxnSp>
            <p:nvCxnSpPr>
              <p:cNvPr id="111" name="Google Shape;428;p22">
                <a:extLst>
                  <a:ext uri="{FF2B5EF4-FFF2-40B4-BE49-F238E27FC236}">
                    <a16:creationId xmlns:a16="http://schemas.microsoft.com/office/drawing/2014/main" id="{24946A3B-4C19-4D4E-8FD5-F1800F672B95}"/>
                  </a:ext>
                </a:extLst>
              </p:cNvPr>
              <p:cNvCxnSpPr/>
              <p:nvPr/>
            </p:nvCxnSpPr>
            <p:spPr>
              <a:xfrm>
                <a:off x="8030682" y="3704729"/>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2" name="Google Shape;429;p22">
                <a:extLst>
                  <a:ext uri="{FF2B5EF4-FFF2-40B4-BE49-F238E27FC236}">
                    <a16:creationId xmlns:a16="http://schemas.microsoft.com/office/drawing/2014/main" id="{FE4BB87F-10B1-0A42-A9E1-4E8E598E75DA}"/>
                  </a:ext>
                </a:extLst>
              </p:cNvPr>
              <p:cNvCxnSpPr/>
              <p:nvPr/>
            </p:nvCxnSpPr>
            <p:spPr>
              <a:xfrm>
                <a:off x="10026073"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3" name="Google Shape;430;p22">
                <a:extLst>
                  <a:ext uri="{FF2B5EF4-FFF2-40B4-BE49-F238E27FC236}">
                    <a16:creationId xmlns:a16="http://schemas.microsoft.com/office/drawing/2014/main" id="{A7CADB19-2CBF-FF41-81BD-6C9B59EB65DE}"/>
                  </a:ext>
                </a:extLst>
              </p:cNvPr>
              <p:cNvCxnSpPr/>
              <p:nvPr/>
            </p:nvCxnSpPr>
            <p:spPr>
              <a:xfrm>
                <a:off x="8991600"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4" name="Google Shape;431;p22">
                <a:extLst>
                  <a:ext uri="{FF2B5EF4-FFF2-40B4-BE49-F238E27FC236}">
                    <a16:creationId xmlns:a16="http://schemas.microsoft.com/office/drawing/2014/main" id="{FB36D3A6-F802-F641-BC44-BBD52BDA6B83}"/>
                  </a:ext>
                </a:extLst>
              </p:cNvPr>
              <p:cNvCxnSpPr/>
              <p:nvPr/>
            </p:nvCxnSpPr>
            <p:spPr>
              <a:xfrm>
                <a:off x="11037455"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5" name="Google Shape;432;p22" descr="intel_xeon_w_processor">
                <a:extLst>
                  <a:ext uri="{FF2B5EF4-FFF2-40B4-BE49-F238E27FC236}">
                    <a16:creationId xmlns:a16="http://schemas.microsoft.com/office/drawing/2014/main" id="{C7CD88E2-577B-C44A-B50D-7081EAD4755A}"/>
                  </a:ext>
                </a:extLst>
              </p:cNvPr>
              <p:cNvPicPr preferRelativeResize="0"/>
              <p:nvPr/>
            </p:nvPicPr>
            <p:blipFill rotWithShape="1">
              <a:blip r:embed="rId4">
                <a:alphaModFix/>
              </a:blip>
              <a:srcRect/>
              <a:stretch/>
            </p:blipFill>
            <p:spPr>
              <a:xfrm>
                <a:off x="7987697" y="4664467"/>
                <a:ext cx="563209" cy="484360"/>
              </a:xfrm>
              <a:prstGeom prst="rect">
                <a:avLst/>
              </a:prstGeom>
              <a:noFill/>
              <a:ln>
                <a:noFill/>
              </a:ln>
            </p:spPr>
          </p:pic>
          <p:pic>
            <p:nvPicPr>
              <p:cNvPr id="116" name="Google Shape;433;p22" descr="intel_xeon_w_processor">
                <a:extLst>
                  <a:ext uri="{FF2B5EF4-FFF2-40B4-BE49-F238E27FC236}">
                    <a16:creationId xmlns:a16="http://schemas.microsoft.com/office/drawing/2014/main" id="{FB20820D-9638-D747-83B0-7252490E3478}"/>
                  </a:ext>
                </a:extLst>
              </p:cNvPr>
              <p:cNvPicPr preferRelativeResize="0"/>
              <p:nvPr/>
            </p:nvPicPr>
            <p:blipFill rotWithShape="1">
              <a:blip r:embed="rId4">
                <a:alphaModFix/>
              </a:blip>
              <a:srcRect/>
              <a:stretch/>
            </p:blipFill>
            <p:spPr>
              <a:xfrm>
                <a:off x="8731720" y="4664467"/>
                <a:ext cx="563209" cy="484360"/>
              </a:xfrm>
              <a:prstGeom prst="rect">
                <a:avLst/>
              </a:prstGeom>
              <a:noFill/>
              <a:ln>
                <a:noFill/>
              </a:ln>
            </p:spPr>
          </p:pic>
          <p:cxnSp>
            <p:nvCxnSpPr>
              <p:cNvPr id="117" name="Google Shape;434;p22">
                <a:extLst>
                  <a:ext uri="{FF2B5EF4-FFF2-40B4-BE49-F238E27FC236}">
                    <a16:creationId xmlns:a16="http://schemas.microsoft.com/office/drawing/2014/main" id="{F05E3C14-41B9-464C-8422-519CC0C0AB46}"/>
                  </a:ext>
                </a:extLst>
              </p:cNvPr>
              <p:cNvCxnSpPr/>
              <p:nvPr/>
            </p:nvCxnSpPr>
            <p:spPr>
              <a:xfrm>
                <a:off x="8215747"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8" name="Google Shape;435;p22">
                <a:extLst>
                  <a:ext uri="{FF2B5EF4-FFF2-40B4-BE49-F238E27FC236}">
                    <a16:creationId xmlns:a16="http://schemas.microsoft.com/office/drawing/2014/main" id="{3E8E85F2-54D5-4F48-9B9C-D604A84DA410}"/>
                  </a:ext>
                </a:extLst>
              </p:cNvPr>
              <p:cNvCxnSpPr/>
              <p:nvPr/>
            </p:nvCxnSpPr>
            <p:spPr>
              <a:xfrm>
                <a:off x="8973129"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9" name="Google Shape;436;p22" descr="https://snpi.dell.com/snp/images2/300/en-us~A8175873/A8175873.jpg">
                <a:extLst>
                  <a:ext uri="{FF2B5EF4-FFF2-40B4-BE49-F238E27FC236}">
                    <a16:creationId xmlns:a16="http://schemas.microsoft.com/office/drawing/2014/main" id="{83694F2C-7634-B742-A536-53FC4B51957F}"/>
                  </a:ext>
                </a:extLst>
              </p:cNvPr>
              <p:cNvPicPr preferRelativeResize="0"/>
              <p:nvPr/>
            </p:nvPicPr>
            <p:blipFill rotWithShape="1">
              <a:blip r:embed="rId5">
                <a:alphaModFix/>
              </a:blip>
              <a:srcRect/>
              <a:stretch/>
            </p:blipFill>
            <p:spPr>
              <a:xfrm rot="-5400000" flipH="1">
                <a:off x="10308293" y="4329604"/>
                <a:ext cx="884898" cy="1303557"/>
              </a:xfrm>
              <a:prstGeom prst="rect">
                <a:avLst/>
              </a:prstGeom>
              <a:noFill/>
              <a:ln>
                <a:noFill/>
              </a:ln>
            </p:spPr>
          </p:pic>
          <p:pic>
            <p:nvPicPr>
              <p:cNvPr id="120" name="Google Shape;437;p22" descr="https://cdn.shopify.com/s/files/1/0725/0415/products/gssd_1024x1024.jpg?v=1491961837">
                <a:extLst>
                  <a:ext uri="{FF2B5EF4-FFF2-40B4-BE49-F238E27FC236}">
                    <a16:creationId xmlns:a16="http://schemas.microsoft.com/office/drawing/2014/main" id="{A733E64D-E3A9-2547-BBAE-A817650FAC8C}"/>
                  </a:ext>
                </a:extLst>
              </p:cNvPr>
              <p:cNvPicPr preferRelativeResize="0"/>
              <p:nvPr/>
            </p:nvPicPr>
            <p:blipFill rotWithShape="1">
              <a:blip r:embed="rId6">
                <a:alphaModFix/>
              </a:blip>
              <a:srcRect/>
              <a:stretch/>
            </p:blipFill>
            <p:spPr>
              <a:xfrm flipH="1">
                <a:off x="9498623" y="4661524"/>
                <a:ext cx="781119" cy="510321"/>
              </a:xfrm>
              <a:prstGeom prst="rect">
                <a:avLst/>
              </a:prstGeom>
              <a:noFill/>
              <a:ln>
                <a:noFill/>
              </a:ln>
            </p:spPr>
          </p:pic>
          <p:cxnSp>
            <p:nvCxnSpPr>
              <p:cNvPr id="121" name="Google Shape;438;p22">
                <a:extLst>
                  <a:ext uri="{FF2B5EF4-FFF2-40B4-BE49-F238E27FC236}">
                    <a16:creationId xmlns:a16="http://schemas.microsoft.com/office/drawing/2014/main" id="{6684D788-71A8-EF49-8AB8-CCE73C89B727}"/>
                  </a:ext>
                </a:extLst>
              </p:cNvPr>
              <p:cNvCxnSpPr/>
              <p:nvPr/>
            </p:nvCxnSpPr>
            <p:spPr>
              <a:xfrm>
                <a:off x="9829147" y="4359730"/>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22" name="Google Shape;439;p22">
                <a:extLst>
                  <a:ext uri="{FF2B5EF4-FFF2-40B4-BE49-F238E27FC236}">
                    <a16:creationId xmlns:a16="http://schemas.microsoft.com/office/drawing/2014/main" id="{3900300D-1AA1-A641-B76A-CA0742552F4D}"/>
                  </a:ext>
                </a:extLst>
              </p:cNvPr>
              <p:cNvCxnSpPr/>
              <p:nvPr/>
            </p:nvCxnSpPr>
            <p:spPr>
              <a:xfrm>
                <a:off x="10750742" y="4348795"/>
                <a:ext cx="0" cy="242197"/>
              </a:xfrm>
              <a:prstGeom prst="straightConnector1">
                <a:avLst/>
              </a:prstGeom>
              <a:noFill/>
              <a:ln w="9525" cap="flat" cmpd="sng">
                <a:solidFill>
                  <a:schemeClr val="accent1"/>
                </a:solidFill>
                <a:prstDash val="solid"/>
                <a:miter lim="800000"/>
                <a:headEnd type="triangle" w="med" len="med"/>
                <a:tailEnd type="triangle" w="med" len="med"/>
              </a:ln>
            </p:spPr>
          </p:cxnSp>
        </p:grpSp>
        <p:grpSp>
          <p:nvGrpSpPr>
            <p:cNvPr id="43" name="Google Shape;440;p22">
              <a:extLst>
                <a:ext uri="{FF2B5EF4-FFF2-40B4-BE49-F238E27FC236}">
                  <a16:creationId xmlns:a16="http://schemas.microsoft.com/office/drawing/2014/main" id="{4F5C6A87-7FD2-6447-9D3E-35CF32EB9C5F}"/>
                </a:ext>
              </a:extLst>
            </p:cNvPr>
            <p:cNvGrpSpPr/>
            <p:nvPr/>
          </p:nvGrpSpPr>
          <p:grpSpPr>
            <a:xfrm>
              <a:off x="8635355" y="1543736"/>
              <a:ext cx="2430019" cy="1880194"/>
              <a:chOff x="7485843" y="2918691"/>
              <a:chExt cx="4171123" cy="2595418"/>
            </a:xfrm>
          </p:grpSpPr>
          <p:sp>
            <p:nvSpPr>
              <p:cNvPr id="87" name="Google Shape;441;p22">
                <a:extLst>
                  <a:ext uri="{FF2B5EF4-FFF2-40B4-BE49-F238E27FC236}">
                    <a16:creationId xmlns:a16="http://schemas.microsoft.com/office/drawing/2014/main" id="{5552C9AF-47B3-CB4B-A399-9D225F3CE8F3}"/>
                  </a:ext>
                </a:extLst>
              </p:cNvPr>
              <p:cNvSpPr/>
              <p:nvPr/>
            </p:nvSpPr>
            <p:spPr>
              <a:xfrm>
                <a:off x="7485843" y="2918691"/>
                <a:ext cx="4171123" cy="259541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accent1"/>
                  </a:solidFill>
                  <a:latin typeface="Calibri"/>
                  <a:ea typeface="Calibri"/>
                  <a:cs typeface="Calibri"/>
                  <a:sym typeface="Calibri"/>
                </a:endParaRPr>
              </a:p>
            </p:txBody>
          </p:sp>
          <p:sp>
            <p:nvSpPr>
              <p:cNvPr id="88" name="Google Shape;442;p22">
                <a:extLst>
                  <a:ext uri="{FF2B5EF4-FFF2-40B4-BE49-F238E27FC236}">
                    <a16:creationId xmlns:a16="http://schemas.microsoft.com/office/drawing/2014/main" id="{A7F52F00-6B50-FD4E-A2F4-E68A0660D29B}"/>
                  </a:ext>
                </a:extLst>
              </p:cNvPr>
              <p:cNvSpPr/>
              <p:nvPr/>
            </p:nvSpPr>
            <p:spPr>
              <a:xfrm>
                <a:off x="7761798" y="3980873"/>
                <a:ext cx="3525038" cy="316362"/>
              </a:xfrm>
              <a:prstGeom prst="rect">
                <a:avLst/>
              </a:prstGeom>
              <a:solidFill>
                <a:schemeClr val="accent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Calibri"/>
                    <a:ea typeface="Calibri"/>
                    <a:cs typeface="Calibri"/>
                    <a:sym typeface="Calibri"/>
                  </a:rPr>
                  <a:t>Internode Interconnect</a:t>
                </a:r>
                <a:endParaRPr sz="800"/>
              </a:p>
            </p:txBody>
          </p:sp>
          <p:pic>
            <p:nvPicPr>
              <p:cNvPr id="89" name="Google Shape;443;p22">
                <a:extLst>
                  <a:ext uri="{FF2B5EF4-FFF2-40B4-BE49-F238E27FC236}">
                    <a16:creationId xmlns:a16="http://schemas.microsoft.com/office/drawing/2014/main" id="{0D51E28F-9BBB-594D-8871-A532AD00DD47}"/>
                  </a:ext>
                </a:extLst>
              </p:cNvPr>
              <p:cNvPicPr preferRelativeResize="0"/>
              <p:nvPr/>
            </p:nvPicPr>
            <p:blipFill rotWithShape="1">
              <a:blip r:embed="rId3">
                <a:alphaModFix/>
              </a:blip>
              <a:srcRect/>
              <a:stretch/>
            </p:blipFill>
            <p:spPr>
              <a:xfrm>
                <a:off x="7527204" y="3052426"/>
                <a:ext cx="1107358" cy="738238"/>
              </a:xfrm>
              <a:prstGeom prst="rect">
                <a:avLst/>
              </a:prstGeom>
              <a:noFill/>
              <a:ln>
                <a:noFill/>
              </a:ln>
            </p:spPr>
          </p:pic>
          <p:pic>
            <p:nvPicPr>
              <p:cNvPr id="90" name="Google Shape;444;p22">
                <a:extLst>
                  <a:ext uri="{FF2B5EF4-FFF2-40B4-BE49-F238E27FC236}">
                    <a16:creationId xmlns:a16="http://schemas.microsoft.com/office/drawing/2014/main" id="{243DD455-C25B-D848-8843-F895BF904254}"/>
                  </a:ext>
                </a:extLst>
              </p:cNvPr>
              <p:cNvPicPr preferRelativeResize="0"/>
              <p:nvPr/>
            </p:nvPicPr>
            <p:blipFill rotWithShape="1">
              <a:blip r:embed="rId3">
                <a:alphaModFix/>
              </a:blip>
              <a:srcRect/>
              <a:stretch/>
            </p:blipFill>
            <p:spPr>
              <a:xfrm>
                <a:off x="8510078" y="3059880"/>
                <a:ext cx="1107359" cy="738239"/>
              </a:xfrm>
              <a:prstGeom prst="rect">
                <a:avLst/>
              </a:prstGeom>
              <a:noFill/>
              <a:ln>
                <a:noFill/>
              </a:ln>
            </p:spPr>
          </p:pic>
          <p:pic>
            <p:nvPicPr>
              <p:cNvPr id="91" name="Google Shape;445;p22">
                <a:extLst>
                  <a:ext uri="{FF2B5EF4-FFF2-40B4-BE49-F238E27FC236}">
                    <a16:creationId xmlns:a16="http://schemas.microsoft.com/office/drawing/2014/main" id="{7FA2AC4E-95C3-FB48-A6DB-CBC93D0FD013}"/>
                  </a:ext>
                </a:extLst>
              </p:cNvPr>
              <p:cNvPicPr preferRelativeResize="0"/>
              <p:nvPr/>
            </p:nvPicPr>
            <p:blipFill rotWithShape="1">
              <a:blip r:embed="rId3">
                <a:alphaModFix/>
              </a:blip>
              <a:srcRect/>
              <a:stretch/>
            </p:blipFill>
            <p:spPr>
              <a:xfrm>
                <a:off x="9537352" y="3057762"/>
                <a:ext cx="1107359" cy="738239"/>
              </a:xfrm>
              <a:prstGeom prst="rect">
                <a:avLst/>
              </a:prstGeom>
              <a:noFill/>
              <a:ln>
                <a:noFill/>
              </a:ln>
            </p:spPr>
          </p:pic>
          <p:pic>
            <p:nvPicPr>
              <p:cNvPr id="92" name="Google Shape;446;p22">
                <a:extLst>
                  <a:ext uri="{FF2B5EF4-FFF2-40B4-BE49-F238E27FC236}">
                    <a16:creationId xmlns:a16="http://schemas.microsoft.com/office/drawing/2014/main" id="{E940B291-92C8-B443-B49D-8E68A1C6F857}"/>
                  </a:ext>
                </a:extLst>
              </p:cNvPr>
              <p:cNvPicPr preferRelativeResize="0"/>
              <p:nvPr/>
            </p:nvPicPr>
            <p:blipFill rotWithShape="1">
              <a:blip r:embed="rId3">
                <a:alphaModFix/>
              </a:blip>
              <a:srcRect/>
              <a:stretch/>
            </p:blipFill>
            <p:spPr>
              <a:xfrm>
                <a:off x="10549607" y="3054035"/>
                <a:ext cx="1107359" cy="738239"/>
              </a:xfrm>
              <a:prstGeom prst="rect">
                <a:avLst/>
              </a:prstGeom>
              <a:noFill/>
              <a:ln>
                <a:noFill/>
              </a:ln>
            </p:spPr>
          </p:pic>
          <p:cxnSp>
            <p:nvCxnSpPr>
              <p:cNvPr id="93" name="Google Shape;447;p22">
                <a:extLst>
                  <a:ext uri="{FF2B5EF4-FFF2-40B4-BE49-F238E27FC236}">
                    <a16:creationId xmlns:a16="http://schemas.microsoft.com/office/drawing/2014/main" id="{7E31D078-DA02-9D41-9058-D306F19A915A}"/>
                  </a:ext>
                </a:extLst>
              </p:cNvPr>
              <p:cNvCxnSpPr/>
              <p:nvPr/>
            </p:nvCxnSpPr>
            <p:spPr>
              <a:xfrm>
                <a:off x="8030682" y="3704729"/>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94" name="Google Shape;448;p22">
                <a:extLst>
                  <a:ext uri="{FF2B5EF4-FFF2-40B4-BE49-F238E27FC236}">
                    <a16:creationId xmlns:a16="http://schemas.microsoft.com/office/drawing/2014/main" id="{D5A4D672-415C-C54D-B39F-C0F6D0A0E29D}"/>
                  </a:ext>
                </a:extLst>
              </p:cNvPr>
              <p:cNvCxnSpPr/>
              <p:nvPr/>
            </p:nvCxnSpPr>
            <p:spPr>
              <a:xfrm>
                <a:off x="10026073"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95" name="Google Shape;449;p22">
                <a:extLst>
                  <a:ext uri="{FF2B5EF4-FFF2-40B4-BE49-F238E27FC236}">
                    <a16:creationId xmlns:a16="http://schemas.microsoft.com/office/drawing/2014/main" id="{4AA4A327-7208-464E-B193-A6245B06CD70}"/>
                  </a:ext>
                </a:extLst>
              </p:cNvPr>
              <p:cNvCxnSpPr/>
              <p:nvPr/>
            </p:nvCxnSpPr>
            <p:spPr>
              <a:xfrm>
                <a:off x="8991600"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96" name="Google Shape;450;p22">
                <a:extLst>
                  <a:ext uri="{FF2B5EF4-FFF2-40B4-BE49-F238E27FC236}">
                    <a16:creationId xmlns:a16="http://schemas.microsoft.com/office/drawing/2014/main" id="{55646C98-5C83-4F46-ACFF-0831DB59D8E7}"/>
                  </a:ext>
                </a:extLst>
              </p:cNvPr>
              <p:cNvCxnSpPr/>
              <p:nvPr/>
            </p:nvCxnSpPr>
            <p:spPr>
              <a:xfrm>
                <a:off x="11037455"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97" name="Google Shape;451;p22" descr="intel_xeon_w_processor">
                <a:extLst>
                  <a:ext uri="{FF2B5EF4-FFF2-40B4-BE49-F238E27FC236}">
                    <a16:creationId xmlns:a16="http://schemas.microsoft.com/office/drawing/2014/main" id="{2217BCD8-D49B-D94E-A563-3BC65B3DD342}"/>
                  </a:ext>
                </a:extLst>
              </p:cNvPr>
              <p:cNvPicPr preferRelativeResize="0"/>
              <p:nvPr/>
            </p:nvPicPr>
            <p:blipFill rotWithShape="1">
              <a:blip r:embed="rId4">
                <a:alphaModFix/>
              </a:blip>
              <a:srcRect/>
              <a:stretch/>
            </p:blipFill>
            <p:spPr>
              <a:xfrm>
                <a:off x="7987697" y="4664467"/>
                <a:ext cx="563209" cy="484360"/>
              </a:xfrm>
              <a:prstGeom prst="rect">
                <a:avLst/>
              </a:prstGeom>
              <a:noFill/>
              <a:ln>
                <a:noFill/>
              </a:ln>
            </p:spPr>
          </p:pic>
          <p:pic>
            <p:nvPicPr>
              <p:cNvPr id="98" name="Google Shape;452;p22" descr="intel_xeon_w_processor">
                <a:extLst>
                  <a:ext uri="{FF2B5EF4-FFF2-40B4-BE49-F238E27FC236}">
                    <a16:creationId xmlns:a16="http://schemas.microsoft.com/office/drawing/2014/main" id="{4F530CE6-B634-E447-8EC1-89F9A9971F9A}"/>
                  </a:ext>
                </a:extLst>
              </p:cNvPr>
              <p:cNvPicPr preferRelativeResize="0"/>
              <p:nvPr/>
            </p:nvPicPr>
            <p:blipFill rotWithShape="1">
              <a:blip r:embed="rId4">
                <a:alphaModFix/>
              </a:blip>
              <a:srcRect/>
              <a:stretch/>
            </p:blipFill>
            <p:spPr>
              <a:xfrm>
                <a:off x="8731720" y="4664467"/>
                <a:ext cx="563209" cy="484360"/>
              </a:xfrm>
              <a:prstGeom prst="rect">
                <a:avLst/>
              </a:prstGeom>
              <a:noFill/>
              <a:ln>
                <a:noFill/>
              </a:ln>
            </p:spPr>
          </p:pic>
          <p:cxnSp>
            <p:nvCxnSpPr>
              <p:cNvPr id="99" name="Google Shape;453;p22">
                <a:extLst>
                  <a:ext uri="{FF2B5EF4-FFF2-40B4-BE49-F238E27FC236}">
                    <a16:creationId xmlns:a16="http://schemas.microsoft.com/office/drawing/2014/main" id="{814DF9EF-FBE6-3C43-847C-60F51D23FCF6}"/>
                  </a:ext>
                </a:extLst>
              </p:cNvPr>
              <p:cNvCxnSpPr/>
              <p:nvPr/>
            </p:nvCxnSpPr>
            <p:spPr>
              <a:xfrm>
                <a:off x="8215747"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00" name="Google Shape;454;p22">
                <a:extLst>
                  <a:ext uri="{FF2B5EF4-FFF2-40B4-BE49-F238E27FC236}">
                    <a16:creationId xmlns:a16="http://schemas.microsoft.com/office/drawing/2014/main" id="{D65279CB-3F34-8C4E-AFA7-5E8A486CFFA8}"/>
                  </a:ext>
                </a:extLst>
              </p:cNvPr>
              <p:cNvCxnSpPr/>
              <p:nvPr/>
            </p:nvCxnSpPr>
            <p:spPr>
              <a:xfrm>
                <a:off x="8973129"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01" name="Google Shape;455;p22" descr="https://snpi.dell.com/snp/images2/300/en-us~A8175873/A8175873.jpg">
                <a:extLst>
                  <a:ext uri="{FF2B5EF4-FFF2-40B4-BE49-F238E27FC236}">
                    <a16:creationId xmlns:a16="http://schemas.microsoft.com/office/drawing/2014/main" id="{8CF69934-4B5F-DE49-BC39-742CF9134CC4}"/>
                  </a:ext>
                </a:extLst>
              </p:cNvPr>
              <p:cNvPicPr preferRelativeResize="0"/>
              <p:nvPr/>
            </p:nvPicPr>
            <p:blipFill rotWithShape="1">
              <a:blip r:embed="rId5">
                <a:alphaModFix/>
              </a:blip>
              <a:srcRect/>
              <a:stretch/>
            </p:blipFill>
            <p:spPr>
              <a:xfrm rot="-5400000" flipH="1">
                <a:off x="10308293" y="4329604"/>
                <a:ext cx="884898" cy="1303557"/>
              </a:xfrm>
              <a:prstGeom prst="rect">
                <a:avLst/>
              </a:prstGeom>
              <a:noFill/>
              <a:ln>
                <a:noFill/>
              </a:ln>
            </p:spPr>
          </p:pic>
          <p:pic>
            <p:nvPicPr>
              <p:cNvPr id="102" name="Google Shape;456;p22" descr="https://cdn.shopify.com/s/files/1/0725/0415/products/gssd_1024x1024.jpg?v=1491961837">
                <a:extLst>
                  <a:ext uri="{FF2B5EF4-FFF2-40B4-BE49-F238E27FC236}">
                    <a16:creationId xmlns:a16="http://schemas.microsoft.com/office/drawing/2014/main" id="{2E562C92-3D17-2D48-9BD5-E98DD020FADC}"/>
                  </a:ext>
                </a:extLst>
              </p:cNvPr>
              <p:cNvPicPr preferRelativeResize="0"/>
              <p:nvPr/>
            </p:nvPicPr>
            <p:blipFill rotWithShape="1">
              <a:blip r:embed="rId6">
                <a:alphaModFix/>
              </a:blip>
              <a:srcRect/>
              <a:stretch/>
            </p:blipFill>
            <p:spPr>
              <a:xfrm flipH="1">
                <a:off x="9498623" y="4661524"/>
                <a:ext cx="781119" cy="510321"/>
              </a:xfrm>
              <a:prstGeom prst="rect">
                <a:avLst/>
              </a:prstGeom>
              <a:noFill/>
              <a:ln>
                <a:noFill/>
              </a:ln>
            </p:spPr>
          </p:pic>
          <p:cxnSp>
            <p:nvCxnSpPr>
              <p:cNvPr id="103" name="Google Shape;457;p22">
                <a:extLst>
                  <a:ext uri="{FF2B5EF4-FFF2-40B4-BE49-F238E27FC236}">
                    <a16:creationId xmlns:a16="http://schemas.microsoft.com/office/drawing/2014/main" id="{5B5C98E9-DE82-0341-B41E-941FFF62399E}"/>
                  </a:ext>
                </a:extLst>
              </p:cNvPr>
              <p:cNvCxnSpPr/>
              <p:nvPr/>
            </p:nvCxnSpPr>
            <p:spPr>
              <a:xfrm>
                <a:off x="9829147" y="4359730"/>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04" name="Google Shape;458;p22">
                <a:extLst>
                  <a:ext uri="{FF2B5EF4-FFF2-40B4-BE49-F238E27FC236}">
                    <a16:creationId xmlns:a16="http://schemas.microsoft.com/office/drawing/2014/main" id="{A66A69DE-C89F-9C4C-B3DC-120F29441C01}"/>
                  </a:ext>
                </a:extLst>
              </p:cNvPr>
              <p:cNvCxnSpPr/>
              <p:nvPr/>
            </p:nvCxnSpPr>
            <p:spPr>
              <a:xfrm>
                <a:off x="10750742" y="4348795"/>
                <a:ext cx="0" cy="242197"/>
              </a:xfrm>
              <a:prstGeom prst="straightConnector1">
                <a:avLst/>
              </a:prstGeom>
              <a:noFill/>
              <a:ln w="9525" cap="flat" cmpd="sng">
                <a:solidFill>
                  <a:schemeClr val="accent1"/>
                </a:solidFill>
                <a:prstDash val="solid"/>
                <a:miter lim="800000"/>
                <a:headEnd type="triangle" w="med" len="med"/>
                <a:tailEnd type="triangle" w="med" len="med"/>
              </a:ln>
            </p:spPr>
          </p:cxnSp>
        </p:grpSp>
        <p:grpSp>
          <p:nvGrpSpPr>
            <p:cNvPr id="44" name="Google Shape;459;p22">
              <a:extLst>
                <a:ext uri="{FF2B5EF4-FFF2-40B4-BE49-F238E27FC236}">
                  <a16:creationId xmlns:a16="http://schemas.microsoft.com/office/drawing/2014/main" id="{F07277EC-BAA3-254F-8A46-FD8F222E574F}"/>
                </a:ext>
              </a:extLst>
            </p:cNvPr>
            <p:cNvGrpSpPr/>
            <p:nvPr/>
          </p:nvGrpSpPr>
          <p:grpSpPr>
            <a:xfrm>
              <a:off x="6075230" y="4432084"/>
              <a:ext cx="2430019" cy="1880194"/>
              <a:chOff x="7485843" y="2918691"/>
              <a:chExt cx="4171123" cy="2595418"/>
            </a:xfrm>
          </p:grpSpPr>
          <p:sp>
            <p:nvSpPr>
              <p:cNvPr id="69" name="Google Shape;460;p22">
                <a:extLst>
                  <a:ext uri="{FF2B5EF4-FFF2-40B4-BE49-F238E27FC236}">
                    <a16:creationId xmlns:a16="http://schemas.microsoft.com/office/drawing/2014/main" id="{488C12E4-92B4-CB40-90C9-D6E5159B8ADB}"/>
                  </a:ext>
                </a:extLst>
              </p:cNvPr>
              <p:cNvSpPr/>
              <p:nvPr/>
            </p:nvSpPr>
            <p:spPr>
              <a:xfrm>
                <a:off x="7485843" y="2918691"/>
                <a:ext cx="4171123" cy="259541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accent1"/>
                  </a:solidFill>
                  <a:latin typeface="Calibri"/>
                  <a:ea typeface="Calibri"/>
                  <a:cs typeface="Calibri"/>
                  <a:sym typeface="Calibri"/>
                </a:endParaRPr>
              </a:p>
            </p:txBody>
          </p:sp>
          <p:sp>
            <p:nvSpPr>
              <p:cNvPr id="70" name="Google Shape;461;p22">
                <a:extLst>
                  <a:ext uri="{FF2B5EF4-FFF2-40B4-BE49-F238E27FC236}">
                    <a16:creationId xmlns:a16="http://schemas.microsoft.com/office/drawing/2014/main" id="{89019428-7379-494C-9CB3-42DD8EC80044}"/>
                  </a:ext>
                </a:extLst>
              </p:cNvPr>
              <p:cNvSpPr/>
              <p:nvPr/>
            </p:nvSpPr>
            <p:spPr>
              <a:xfrm>
                <a:off x="7761798" y="3980873"/>
                <a:ext cx="3525038" cy="316362"/>
              </a:xfrm>
              <a:prstGeom prst="rect">
                <a:avLst/>
              </a:prstGeom>
              <a:solidFill>
                <a:schemeClr val="accent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Calibri"/>
                    <a:ea typeface="Calibri"/>
                    <a:cs typeface="Calibri"/>
                    <a:sym typeface="Calibri"/>
                  </a:rPr>
                  <a:t>Internode Interconnect</a:t>
                </a:r>
                <a:endParaRPr sz="800"/>
              </a:p>
            </p:txBody>
          </p:sp>
          <p:pic>
            <p:nvPicPr>
              <p:cNvPr id="71" name="Google Shape;462;p22">
                <a:extLst>
                  <a:ext uri="{FF2B5EF4-FFF2-40B4-BE49-F238E27FC236}">
                    <a16:creationId xmlns:a16="http://schemas.microsoft.com/office/drawing/2014/main" id="{9A595801-8770-E04B-AD8C-34B1AEC6EC9B}"/>
                  </a:ext>
                </a:extLst>
              </p:cNvPr>
              <p:cNvPicPr preferRelativeResize="0"/>
              <p:nvPr/>
            </p:nvPicPr>
            <p:blipFill rotWithShape="1">
              <a:blip r:embed="rId3">
                <a:alphaModFix/>
              </a:blip>
              <a:srcRect/>
              <a:stretch/>
            </p:blipFill>
            <p:spPr>
              <a:xfrm>
                <a:off x="7527204" y="3052426"/>
                <a:ext cx="1107358" cy="738238"/>
              </a:xfrm>
              <a:prstGeom prst="rect">
                <a:avLst/>
              </a:prstGeom>
              <a:noFill/>
              <a:ln>
                <a:noFill/>
              </a:ln>
            </p:spPr>
          </p:pic>
          <p:pic>
            <p:nvPicPr>
              <p:cNvPr id="72" name="Google Shape;463;p22">
                <a:extLst>
                  <a:ext uri="{FF2B5EF4-FFF2-40B4-BE49-F238E27FC236}">
                    <a16:creationId xmlns:a16="http://schemas.microsoft.com/office/drawing/2014/main" id="{6762F8F8-6511-054A-9596-AAAB7B3791A6}"/>
                  </a:ext>
                </a:extLst>
              </p:cNvPr>
              <p:cNvPicPr preferRelativeResize="0"/>
              <p:nvPr/>
            </p:nvPicPr>
            <p:blipFill rotWithShape="1">
              <a:blip r:embed="rId3">
                <a:alphaModFix/>
              </a:blip>
              <a:srcRect/>
              <a:stretch/>
            </p:blipFill>
            <p:spPr>
              <a:xfrm>
                <a:off x="8510078" y="3059880"/>
                <a:ext cx="1107359" cy="738239"/>
              </a:xfrm>
              <a:prstGeom prst="rect">
                <a:avLst/>
              </a:prstGeom>
              <a:noFill/>
              <a:ln>
                <a:noFill/>
              </a:ln>
            </p:spPr>
          </p:pic>
          <p:pic>
            <p:nvPicPr>
              <p:cNvPr id="73" name="Google Shape;464;p22">
                <a:extLst>
                  <a:ext uri="{FF2B5EF4-FFF2-40B4-BE49-F238E27FC236}">
                    <a16:creationId xmlns:a16="http://schemas.microsoft.com/office/drawing/2014/main" id="{F95CF961-415C-4A42-A547-D294687F9CBC}"/>
                  </a:ext>
                </a:extLst>
              </p:cNvPr>
              <p:cNvPicPr preferRelativeResize="0"/>
              <p:nvPr/>
            </p:nvPicPr>
            <p:blipFill rotWithShape="1">
              <a:blip r:embed="rId3">
                <a:alphaModFix/>
              </a:blip>
              <a:srcRect/>
              <a:stretch/>
            </p:blipFill>
            <p:spPr>
              <a:xfrm>
                <a:off x="9537352" y="3057762"/>
                <a:ext cx="1107359" cy="738239"/>
              </a:xfrm>
              <a:prstGeom prst="rect">
                <a:avLst/>
              </a:prstGeom>
              <a:noFill/>
              <a:ln>
                <a:noFill/>
              </a:ln>
            </p:spPr>
          </p:pic>
          <p:pic>
            <p:nvPicPr>
              <p:cNvPr id="74" name="Google Shape;465;p22">
                <a:extLst>
                  <a:ext uri="{FF2B5EF4-FFF2-40B4-BE49-F238E27FC236}">
                    <a16:creationId xmlns:a16="http://schemas.microsoft.com/office/drawing/2014/main" id="{51330FCB-F056-FA47-B16E-531BCC90CFBB}"/>
                  </a:ext>
                </a:extLst>
              </p:cNvPr>
              <p:cNvPicPr preferRelativeResize="0"/>
              <p:nvPr/>
            </p:nvPicPr>
            <p:blipFill rotWithShape="1">
              <a:blip r:embed="rId3">
                <a:alphaModFix/>
              </a:blip>
              <a:srcRect/>
              <a:stretch/>
            </p:blipFill>
            <p:spPr>
              <a:xfrm>
                <a:off x="10549607" y="3054035"/>
                <a:ext cx="1107359" cy="738239"/>
              </a:xfrm>
              <a:prstGeom prst="rect">
                <a:avLst/>
              </a:prstGeom>
              <a:noFill/>
              <a:ln>
                <a:noFill/>
              </a:ln>
            </p:spPr>
          </p:pic>
          <p:cxnSp>
            <p:nvCxnSpPr>
              <p:cNvPr id="75" name="Google Shape;466;p22">
                <a:extLst>
                  <a:ext uri="{FF2B5EF4-FFF2-40B4-BE49-F238E27FC236}">
                    <a16:creationId xmlns:a16="http://schemas.microsoft.com/office/drawing/2014/main" id="{331B6F2F-405F-7E49-8184-4521FC0FD0D9}"/>
                  </a:ext>
                </a:extLst>
              </p:cNvPr>
              <p:cNvCxnSpPr/>
              <p:nvPr/>
            </p:nvCxnSpPr>
            <p:spPr>
              <a:xfrm>
                <a:off x="8030682" y="3704729"/>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76" name="Google Shape;467;p22">
                <a:extLst>
                  <a:ext uri="{FF2B5EF4-FFF2-40B4-BE49-F238E27FC236}">
                    <a16:creationId xmlns:a16="http://schemas.microsoft.com/office/drawing/2014/main" id="{0E45477F-7903-0F47-8EDE-7B726EB7F3FF}"/>
                  </a:ext>
                </a:extLst>
              </p:cNvPr>
              <p:cNvCxnSpPr/>
              <p:nvPr/>
            </p:nvCxnSpPr>
            <p:spPr>
              <a:xfrm>
                <a:off x="10026073"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77" name="Google Shape;468;p22">
                <a:extLst>
                  <a:ext uri="{FF2B5EF4-FFF2-40B4-BE49-F238E27FC236}">
                    <a16:creationId xmlns:a16="http://schemas.microsoft.com/office/drawing/2014/main" id="{8CAB90BD-110F-5A4F-AEBA-AD432FEBC46B}"/>
                  </a:ext>
                </a:extLst>
              </p:cNvPr>
              <p:cNvCxnSpPr/>
              <p:nvPr/>
            </p:nvCxnSpPr>
            <p:spPr>
              <a:xfrm>
                <a:off x="8991600"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78" name="Google Shape;469;p22">
                <a:extLst>
                  <a:ext uri="{FF2B5EF4-FFF2-40B4-BE49-F238E27FC236}">
                    <a16:creationId xmlns:a16="http://schemas.microsoft.com/office/drawing/2014/main" id="{9E30B0D3-260B-1B49-ACC8-3934F53FE1DB}"/>
                  </a:ext>
                </a:extLst>
              </p:cNvPr>
              <p:cNvCxnSpPr/>
              <p:nvPr/>
            </p:nvCxnSpPr>
            <p:spPr>
              <a:xfrm>
                <a:off x="11037455"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79" name="Google Shape;470;p22" descr="intel_xeon_w_processor">
                <a:extLst>
                  <a:ext uri="{FF2B5EF4-FFF2-40B4-BE49-F238E27FC236}">
                    <a16:creationId xmlns:a16="http://schemas.microsoft.com/office/drawing/2014/main" id="{2A591586-046E-7349-81CE-61096775143E}"/>
                  </a:ext>
                </a:extLst>
              </p:cNvPr>
              <p:cNvPicPr preferRelativeResize="0"/>
              <p:nvPr/>
            </p:nvPicPr>
            <p:blipFill rotWithShape="1">
              <a:blip r:embed="rId4">
                <a:alphaModFix/>
              </a:blip>
              <a:srcRect/>
              <a:stretch/>
            </p:blipFill>
            <p:spPr>
              <a:xfrm>
                <a:off x="7987697" y="4664467"/>
                <a:ext cx="563209" cy="484360"/>
              </a:xfrm>
              <a:prstGeom prst="rect">
                <a:avLst/>
              </a:prstGeom>
              <a:noFill/>
              <a:ln>
                <a:noFill/>
              </a:ln>
            </p:spPr>
          </p:pic>
          <p:pic>
            <p:nvPicPr>
              <p:cNvPr id="80" name="Google Shape;471;p22" descr="intel_xeon_w_processor">
                <a:extLst>
                  <a:ext uri="{FF2B5EF4-FFF2-40B4-BE49-F238E27FC236}">
                    <a16:creationId xmlns:a16="http://schemas.microsoft.com/office/drawing/2014/main" id="{CD6CD31D-BDBA-8945-9ABF-27E409B783BF}"/>
                  </a:ext>
                </a:extLst>
              </p:cNvPr>
              <p:cNvPicPr preferRelativeResize="0"/>
              <p:nvPr/>
            </p:nvPicPr>
            <p:blipFill rotWithShape="1">
              <a:blip r:embed="rId4">
                <a:alphaModFix/>
              </a:blip>
              <a:srcRect/>
              <a:stretch/>
            </p:blipFill>
            <p:spPr>
              <a:xfrm>
                <a:off x="8731720" y="4664467"/>
                <a:ext cx="563209" cy="484360"/>
              </a:xfrm>
              <a:prstGeom prst="rect">
                <a:avLst/>
              </a:prstGeom>
              <a:noFill/>
              <a:ln>
                <a:noFill/>
              </a:ln>
            </p:spPr>
          </p:pic>
          <p:cxnSp>
            <p:nvCxnSpPr>
              <p:cNvPr id="81" name="Google Shape;472;p22">
                <a:extLst>
                  <a:ext uri="{FF2B5EF4-FFF2-40B4-BE49-F238E27FC236}">
                    <a16:creationId xmlns:a16="http://schemas.microsoft.com/office/drawing/2014/main" id="{A14AE9F5-4561-9D47-BCB6-06D1AE0102D3}"/>
                  </a:ext>
                </a:extLst>
              </p:cNvPr>
              <p:cNvCxnSpPr/>
              <p:nvPr/>
            </p:nvCxnSpPr>
            <p:spPr>
              <a:xfrm>
                <a:off x="8215747"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82" name="Google Shape;473;p22">
                <a:extLst>
                  <a:ext uri="{FF2B5EF4-FFF2-40B4-BE49-F238E27FC236}">
                    <a16:creationId xmlns:a16="http://schemas.microsoft.com/office/drawing/2014/main" id="{63645E3C-12FC-8744-87DC-82D7F13A9F30}"/>
                  </a:ext>
                </a:extLst>
              </p:cNvPr>
              <p:cNvCxnSpPr/>
              <p:nvPr/>
            </p:nvCxnSpPr>
            <p:spPr>
              <a:xfrm>
                <a:off x="8973129"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83" name="Google Shape;474;p22" descr="https://snpi.dell.com/snp/images2/300/en-us~A8175873/A8175873.jpg">
                <a:extLst>
                  <a:ext uri="{FF2B5EF4-FFF2-40B4-BE49-F238E27FC236}">
                    <a16:creationId xmlns:a16="http://schemas.microsoft.com/office/drawing/2014/main" id="{DDFFA1C7-CD6C-2E4C-807A-0206B87CB572}"/>
                  </a:ext>
                </a:extLst>
              </p:cNvPr>
              <p:cNvPicPr preferRelativeResize="0"/>
              <p:nvPr/>
            </p:nvPicPr>
            <p:blipFill rotWithShape="1">
              <a:blip r:embed="rId5">
                <a:alphaModFix/>
              </a:blip>
              <a:srcRect/>
              <a:stretch/>
            </p:blipFill>
            <p:spPr>
              <a:xfrm rot="-5400000" flipH="1">
                <a:off x="10308293" y="4329604"/>
                <a:ext cx="884898" cy="1303557"/>
              </a:xfrm>
              <a:prstGeom prst="rect">
                <a:avLst/>
              </a:prstGeom>
              <a:noFill/>
              <a:ln>
                <a:noFill/>
              </a:ln>
            </p:spPr>
          </p:pic>
          <p:pic>
            <p:nvPicPr>
              <p:cNvPr id="84" name="Google Shape;475;p22" descr="https://cdn.shopify.com/s/files/1/0725/0415/products/gssd_1024x1024.jpg?v=1491961837">
                <a:extLst>
                  <a:ext uri="{FF2B5EF4-FFF2-40B4-BE49-F238E27FC236}">
                    <a16:creationId xmlns:a16="http://schemas.microsoft.com/office/drawing/2014/main" id="{E2B3F9DB-EDBF-714B-A157-A6A9E7EA9AD1}"/>
                  </a:ext>
                </a:extLst>
              </p:cNvPr>
              <p:cNvPicPr preferRelativeResize="0"/>
              <p:nvPr/>
            </p:nvPicPr>
            <p:blipFill rotWithShape="1">
              <a:blip r:embed="rId6">
                <a:alphaModFix/>
              </a:blip>
              <a:srcRect/>
              <a:stretch/>
            </p:blipFill>
            <p:spPr>
              <a:xfrm flipH="1">
                <a:off x="9498623" y="4661524"/>
                <a:ext cx="781119" cy="510321"/>
              </a:xfrm>
              <a:prstGeom prst="rect">
                <a:avLst/>
              </a:prstGeom>
              <a:noFill/>
              <a:ln>
                <a:noFill/>
              </a:ln>
            </p:spPr>
          </p:pic>
          <p:cxnSp>
            <p:nvCxnSpPr>
              <p:cNvPr id="85" name="Google Shape;476;p22">
                <a:extLst>
                  <a:ext uri="{FF2B5EF4-FFF2-40B4-BE49-F238E27FC236}">
                    <a16:creationId xmlns:a16="http://schemas.microsoft.com/office/drawing/2014/main" id="{39757ED9-1E77-0E44-AA13-5C08EF664D61}"/>
                  </a:ext>
                </a:extLst>
              </p:cNvPr>
              <p:cNvCxnSpPr/>
              <p:nvPr/>
            </p:nvCxnSpPr>
            <p:spPr>
              <a:xfrm>
                <a:off x="9829147" y="4359730"/>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86" name="Google Shape;477;p22">
                <a:extLst>
                  <a:ext uri="{FF2B5EF4-FFF2-40B4-BE49-F238E27FC236}">
                    <a16:creationId xmlns:a16="http://schemas.microsoft.com/office/drawing/2014/main" id="{52C8B2B1-8277-4149-9906-71E3E20D3A09}"/>
                  </a:ext>
                </a:extLst>
              </p:cNvPr>
              <p:cNvCxnSpPr/>
              <p:nvPr/>
            </p:nvCxnSpPr>
            <p:spPr>
              <a:xfrm>
                <a:off x="10750742" y="4348795"/>
                <a:ext cx="0" cy="242197"/>
              </a:xfrm>
              <a:prstGeom prst="straightConnector1">
                <a:avLst/>
              </a:prstGeom>
              <a:noFill/>
              <a:ln w="9525" cap="flat" cmpd="sng">
                <a:solidFill>
                  <a:schemeClr val="accent1"/>
                </a:solidFill>
                <a:prstDash val="solid"/>
                <a:miter lim="800000"/>
                <a:headEnd type="triangle" w="med" len="med"/>
                <a:tailEnd type="triangle" w="med" len="med"/>
              </a:ln>
            </p:spPr>
          </p:cxnSp>
        </p:grpSp>
        <p:grpSp>
          <p:nvGrpSpPr>
            <p:cNvPr id="45" name="Google Shape;478;p22">
              <a:extLst>
                <a:ext uri="{FF2B5EF4-FFF2-40B4-BE49-F238E27FC236}">
                  <a16:creationId xmlns:a16="http://schemas.microsoft.com/office/drawing/2014/main" id="{488214D3-89C1-3044-AC5B-90C48DAF4BEC}"/>
                </a:ext>
              </a:extLst>
            </p:cNvPr>
            <p:cNvGrpSpPr/>
            <p:nvPr/>
          </p:nvGrpSpPr>
          <p:grpSpPr>
            <a:xfrm>
              <a:off x="8630307" y="4435228"/>
              <a:ext cx="2430019" cy="1880194"/>
              <a:chOff x="7485843" y="2918691"/>
              <a:chExt cx="4171123" cy="2595418"/>
            </a:xfrm>
          </p:grpSpPr>
          <p:sp>
            <p:nvSpPr>
              <p:cNvPr id="51" name="Google Shape;479;p22">
                <a:extLst>
                  <a:ext uri="{FF2B5EF4-FFF2-40B4-BE49-F238E27FC236}">
                    <a16:creationId xmlns:a16="http://schemas.microsoft.com/office/drawing/2014/main" id="{84D2FF25-9211-8A46-BCE6-4EDB8E8774F2}"/>
                  </a:ext>
                </a:extLst>
              </p:cNvPr>
              <p:cNvSpPr/>
              <p:nvPr/>
            </p:nvSpPr>
            <p:spPr>
              <a:xfrm>
                <a:off x="7485843" y="2918691"/>
                <a:ext cx="4171123" cy="259541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accent1"/>
                  </a:solidFill>
                  <a:latin typeface="Calibri"/>
                  <a:ea typeface="Calibri"/>
                  <a:cs typeface="Calibri"/>
                  <a:sym typeface="Calibri"/>
                </a:endParaRPr>
              </a:p>
            </p:txBody>
          </p:sp>
          <p:sp>
            <p:nvSpPr>
              <p:cNvPr id="52" name="Google Shape;480;p22">
                <a:extLst>
                  <a:ext uri="{FF2B5EF4-FFF2-40B4-BE49-F238E27FC236}">
                    <a16:creationId xmlns:a16="http://schemas.microsoft.com/office/drawing/2014/main" id="{2D994273-37A5-0941-8F87-4B79ACD72D5B}"/>
                  </a:ext>
                </a:extLst>
              </p:cNvPr>
              <p:cNvSpPr/>
              <p:nvPr/>
            </p:nvSpPr>
            <p:spPr>
              <a:xfrm>
                <a:off x="7761798" y="3980873"/>
                <a:ext cx="3525038" cy="316362"/>
              </a:xfrm>
              <a:prstGeom prst="rect">
                <a:avLst/>
              </a:prstGeom>
              <a:solidFill>
                <a:schemeClr val="accent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Calibri"/>
                    <a:ea typeface="Calibri"/>
                    <a:cs typeface="Calibri"/>
                    <a:sym typeface="Calibri"/>
                  </a:rPr>
                  <a:t>Internode Interconnect</a:t>
                </a:r>
                <a:endParaRPr sz="800"/>
              </a:p>
            </p:txBody>
          </p:sp>
          <p:pic>
            <p:nvPicPr>
              <p:cNvPr id="53" name="Google Shape;481;p22">
                <a:extLst>
                  <a:ext uri="{FF2B5EF4-FFF2-40B4-BE49-F238E27FC236}">
                    <a16:creationId xmlns:a16="http://schemas.microsoft.com/office/drawing/2014/main" id="{CEF91593-2C16-7E47-96FF-39816904D97B}"/>
                  </a:ext>
                </a:extLst>
              </p:cNvPr>
              <p:cNvPicPr preferRelativeResize="0"/>
              <p:nvPr/>
            </p:nvPicPr>
            <p:blipFill rotWithShape="1">
              <a:blip r:embed="rId3">
                <a:alphaModFix/>
              </a:blip>
              <a:srcRect/>
              <a:stretch/>
            </p:blipFill>
            <p:spPr>
              <a:xfrm>
                <a:off x="7527204" y="3052426"/>
                <a:ext cx="1107358" cy="738238"/>
              </a:xfrm>
              <a:prstGeom prst="rect">
                <a:avLst/>
              </a:prstGeom>
              <a:noFill/>
              <a:ln>
                <a:noFill/>
              </a:ln>
            </p:spPr>
          </p:pic>
          <p:pic>
            <p:nvPicPr>
              <p:cNvPr id="54" name="Google Shape;482;p22">
                <a:extLst>
                  <a:ext uri="{FF2B5EF4-FFF2-40B4-BE49-F238E27FC236}">
                    <a16:creationId xmlns:a16="http://schemas.microsoft.com/office/drawing/2014/main" id="{8F5A38C0-8303-4D4B-8EB8-1C913EE31035}"/>
                  </a:ext>
                </a:extLst>
              </p:cNvPr>
              <p:cNvPicPr preferRelativeResize="0"/>
              <p:nvPr/>
            </p:nvPicPr>
            <p:blipFill rotWithShape="1">
              <a:blip r:embed="rId3">
                <a:alphaModFix/>
              </a:blip>
              <a:srcRect/>
              <a:stretch/>
            </p:blipFill>
            <p:spPr>
              <a:xfrm>
                <a:off x="8510078" y="3059880"/>
                <a:ext cx="1107359" cy="738239"/>
              </a:xfrm>
              <a:prstGeom prst="rect">
                <a:avLst/>
              </a:prstGeom>
              <a:noFill/>
              <a:ln>
                <a:noFill/>
              </a:ln>
            </p:spPr>
          </p:pic>
          <p:pic>
            <p:nvPicPr>
              <p:cNvPr id="55" name="Google Shape;483;p22">
                <a:extLst>
                  <a:ext uri="{FF2B5EF4-FFF2-40B4-BE49-F238E27FC236}">
                    <a16:creationId xmlns:a16="http://schemas.microsoft.com/office/drawing/2014/main" id="{B2238661-DF25-414D-B068-9A74C54FBC88}"/>
                  </a:ext>
                </a:extLst>
              </p:cNvPr>
              <p:cNvPicPr preferRelativeResize="0"/>
              <p:nvPr/>
            </p:nvPicPr>
            <p:blipFill rotWithShape="1">
              <a:blip r:embed="rId3">
                <a:alphaModFix/>
              </a:blip>
              <a:srcRect/>
              <a:stretch/>
            </p:blipFill>
            <p:spPr>
              <a:xfrm>
                <a:off x="9537352" y="3057762"/>
                <a:ext cx="1107359" cy="738239"/>
              </a:xfrm>
              <a:prstGeom prst="rect">
                <a:avLst/>
              </a:prstGeom>
              <a:noFill/>
              <a:ln>
                <a:noFill/>
              </a:ln>
            </p:spPr>
          </p:pic>
          <p:pic>
            <p:nvPicPr>
              <p:cNvPr id="56" name="Google Shape;484;p22">
                <a:extLst>
                  <a:ext uri="{FF2B5EF4-FFF2-40B4-BE49-F238E27FC236}">
                    <a16:creationId xmlns:a16="http://schemas.microsoft.com/office/drawing/2014/main" id="{FD232232-8CEE-1044-B701-4C5DB1D8ED4C}"/>
                  </a:ext>
                </a:extLst>
              </p:cNvPr>
              <p:cNvPicPr preferRelativeResize="0"/>
              <p:nvPr/>
            </p:nvPicPr>
            <p:blipFill rotWithShape="1">
              <a:blip r:embed="rId3">
                <a:alphaModFix/>
              </a:blip>
              <a:srcRect/>
              <a:stretch/>
            </p:blipFill>
            <p:spPr>
              <a:xfrm>
                <a:off x="10549607" y="3054035"/>
                <a:ext cx="1107359" cy="738239"/>
              </a:xfrm>
              <a:prstGeom prst="rect">
                <a:avLst/>
              </a:prstGeom>
              <a:noFill/>
              <a:ln>
                <a:noFill/>
              </a:ln>
            </p:spPr>
          </p:pic>
          <p:cxnSp>
            <p:nvCxnSpPr>
              <p:cNvPr id="57" name="Google Shape;485;p22">
                <a:extLst>
                  <a:ext uri="{FF2B5EF4-FFF2-40B4-BE49-F238E27FC236}">
                    <a16:creationId xmlns:a16="http://schemas.microsoft.com/office/drawing/2014/main" id="{CC982CA7-7B27-C24A-B7CF-9C70EE188A03}"/>
                  </a:ext>
                </a:extLst>
              </p:cNvPr>
              <p:cNvCxnSpPr/>
              <p:nvPr/>
            </p:nvCxnSpPr>
            <p:spPr>
              <a:xfrm>
                <a:off x="8030682" y="3704729"/>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58" name="Google Shape;486;p22">
                <a:extLst>
                  <a:ext uri="{FF2B5EF4-FFF2-40B4-BE49-F238E27FC236}">
                    <a16:creationId xmlns:a16="http://schemas.microsoft.com/office/drawing/2014/main" id="{44663A6F-C405-DC40-9962-2543990B7148}"/>
                  </a:ext>
                </a:extLst>
              </p:cNvPr>
              <p:cNvCxnSpPr/>
              <p:nvPr/>
            </p:nvCxnSpPr>
            <p:spPr>
              <a:xfrm>
                <a:off x="10026073"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59" name="Google Shape;487;p22">
                <a:extLst>
                  <a:ext uri="{FF2B5EF4-FFF2-40B4-BE49-F238E27FC236}">
                    <a16:creationId xmlns:a16="http://schemas.microsoft.com/office/drawing/2014/main" id="{5642D55A-3AFF-BC44-AE99-36AF65DE043F}"/>
                  </a:ext>
                </a:extLst>
              </p:cNvPr>
              <p:cNvCxnSpPr/>
              <p:nvPr/>
            </p:nvCxnSpPr>
            <p:spPr>
              <a:xfrm>
                <a:off x="8991600"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60" name="Google Shape;488;p22">
                <a:extLst>
                  <a:ext uri="{FF2B5EF4-FFF2-40B4-BE49-F238E27FC236}">
                    <a16:creationId xmlns:a16="http://schemas.microsoft.com/office/drawing/2014/main" id="{6E5FEA66-8139-6E46-8B91-5E99C5C86311}"/>
                  </a:ext>
                </a:extLst>
              </p:cNvPr>
              <p:cNvCxnSpPr/>
              <p:nvPr/>
            </p:nvCxnSpPr>
            <p:spPr>
              <a:xfrm>
                <a:off x="11037455"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61" name="Google Shape;489;p22" descr="intel_xeon_w_processor">
                <a:extLst>
                  <a:ext uri="{FF2B5EF4-FFF2-40B4-BE49-F238E27FC236}">
                    <a16:creationId xmlns:a16="http://schemas.microsoft.com/office/drawing/2014/main" id="{71FADDA9-72D9-754E-8F08-6EFFD75E8250}"/>
                  </a:ext>
                </a:extLst>
              </p:cNvPr>
              <p:cNvPicPr preferRelativeResize="0"/>
              <p:nvPr/>
            </p:nvPicPr>
            <p:blipFill rotWithShape="1">
              <a:blip r:embed="rId4">
                <a:alphaModFix/>
              </a:blip>
              <a:srcRect/>
              <a:stretch/>
            </p:blipFill>
            <p:spPr>
              <a:xfrm>
                <a:off x="7987697" y="4664467"/>
                <a:ext cx="563209" cy="484360"/>
              </a:xfrm>
              <a:prstGeom prst="rect">
                <a:avLst/>
              </a:prstGeom>
              <a:noFill/>
              <a:ln>
                <a:noFill/>
              </a:ln>
            </p:spPr>
          </p:pic>
          <p:pic>
            <p:nvPicPr>
              <p:cNvPr id="62" name="Google Shape;490;p22" descr="intel_xeon_w_processor">
                <a:extLst>
                  <a:ext uri="{FF2B5EF4-FFF2-40B4-BE49-F238E27FC236}">
                    <a16:creationId xmlns:a16="http://schemas.microsoft.com/office/drawing/2014/main" id="{700AA99D-D18C-9E47-BFD0-E3FEFFFD3A93}"/>
                  </a:ext>
                </a:extLst>
              </p:cNvPr>
              <p:cNvPicPr preferRelativeResize="0"/>
              <p:nvPr/>
            </p:nvPicPr>
            <p:blipFill rotWithShape="1">
              <a:blip r:embed="rId4">
                <a:alphaModFix/>
              </a:blip>
              <a:srcRect/>
              <a:stretch/>
            </p:blipFill>
            <p:spPr>
              <a:xfrm>
                <a:off x="8731720" y="4664467"/>
                <a:ext cx="563209" cy="484360"/>
              </a:xfrm>
              <a:prstGeom prst="rect">
                <a:avLst/>
              </a:prstGeom>
              <a:noFill/>
              <a:ln>
                <a:noFill/>
              </a:ln>
            </p:spPr>
          </p:pic>
          <p:cxnSp>
            <p:nvCxnSpPr>
              <p:cNvPr id="63" name="Google Shape;491;p22">
                <a:extLst>
                  <a:ext uri="{FF2B5EF4-FFF2-40B4-BE49-F238E27FC236}">
                    <a16:creationId xmlns:a16="http://schemas.microsoft.com/office/drawing/2014/main" id="{C992D577-8D54-9C48-99AB-5E3FE3D482E0}"/>
                  </a:ext>
                </a:extLst>
              </p:cNvPr>
              <p:cNvCxnSpPr/>
              <p:nvPr/>
            </p:nvCxnSpPr>
            <p:spPr>
              <a:xfrm>
                <a:off x="8215747"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64" name="Google Shape;492;p22">
                <a:extLst>
                  <a:ext uri="{FF2B5EF4-FFF2-40B4-BE49-F238E27FC236}">
                    <a16:creationId xmlns:a16="http://schemas.microsoft.com/office/drawing/2014/main" id="{36FF1519-6063-0B41-B41E-4763F46265C4}"/>
                  </a:ext>
                </a:extLst>
              </p:cNvPr>
              <p:cNvCxnSpPr/>
              <p:nvPr/>
            </p:nvCxnSpPr>
            <p:spPr>
              <a:xfrm>
                <a:off x="8973129"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65" name="Google Shape;493;p22" descr="https://snpi.dell.com/snp/images2/300/en-us~A8175873/A8175873.jpg">
                <a:extLst>
                  <a:ext uri="{FF2B5EF4-FFF2-40B4-BE49-F238E27FC236}">
                    <a16:creationId xmlns:a16="http://schemas.microsoft.com/office/drawing/2014/main" id="{A84502AE-B234-9541-9448-600C0BA61522}"/>
                  </a:ext>
                </a:extLst>
              </p:cNvPr>
              <p:cNvPicPr preferRelativeResize="0"/>
              <p:nvPr/>
            </p:nvPicPr>
            <p:blipFill rotWithShape="1">
              <a:blip r:embed="rId5">
                <a:alphaModFix/>
              </a:blip>
              <a:srcRect/>
              <a:stretch/>
            </p:blipFill>
            <p:spPr>
              <a:xfrm rot="-5400000" flipH="1">
                <a:off x="10308293" y="4329604"/>
                <a:ext cx="884898" cy="1303557"/>
              </a:xfrm>
              <a:prstGeom prst="rect">
                <a:avLst/>
              </a:prstGeom>
              <a:noFill/>
              <a:ln>
                <a:noFill/>
              </a:ln>
            </p:spPr>
          </p:pic>
          <p:pic>
            <p:nvPicPr>
              <p:cNvPr id="66" name="Google Shape;494;p22" descr="https://cdn.shopify.com/s/files/1/0725/0415/products/gssd_1024x1024.jpg?v=1491961837">
                <a:extLst>
                  <a:ext uri="{FF2B5EF4-FFF2-40B4-BE49-F238E27FC236}">
                    <a16:creationId xmlns:a16="http://schemas.microsoft.com/office/drawing/2014/main" id="{C33FE759-59D6-6848-893C-AA5A488E249C}"/>
                  </a:ext>
                </a:extLst>
              </p:cNvPr>
              <p:cNvPicPr preferRelativeResize="0"/>
              <p:nvPr/>
            </p:nvPicPr>
            <p:blipFill rotWithShape="1">
              <a:blip r:embed="rId6">
                <a:alphaModFix/>
              </a:blip>
              <a:srcRect/>
              <a:stretch/>
            </p:blipFill>
            <p:spPr>
              <a:xfrm flipH="1">
                <a:off x="9498623" y="4661524"/>
                <a:ext cx="781119" cy="510321"/>
              </a:xfrm>
              <a:prstGeom prst="rect">
                <a:avLst/>
              </a:prstGeom>
              <a:noFill/>
              <a:ln>
                <a:noFill/>
              </a:ln>
            </p:spPr>
          </p:pic>
          <p:cxnSp>
            <p:nvCxnSpPr>
              <p:cNvPr id="67" name="Google Shape;495;p22">
                <a:extLst>
                  <a:ext uri="{FF2B5EF4-FFF2-40B4-BE49-F238E27FC236}">
                    <a16:creationId xmlns:a16="http://schemas.microsoft.com/office/drawing/2014/main" id="{12E23336-9955-D546-8814-D55F29C6FE99}"/>
                  </a:ext>
                </a:extLst>
              </p:cNvPr>
              <p:cNvCxnSpPr/>
              <p:nvPr/>
            </p:nvCxnSpPr>
            <p:spPr>
              <a:xfrm>
                <a:off x="9829147" y="4359730"/>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68" name="Google Shape;496;p22">
                <a:extLst>
                  <a:ext uri="{FF2B5EF4-FFF2-40B4-BE49-F238E27FC236}">
                    <a16:creationId xmlns:a16="http://schemas.microsoft.com/office/drawing/2014/main" id="{0FE0B0B3-14C9-5442-8FAF-76151A4CDCD3}"/>
                  </a:ext>
                </a:extLst>
              </p:cNvPr>
              <p:cNvCxnSpPr/>
              <p:nvPr/>
            </p:nvCxnSpPr>
            <p:spPr>
              <a:xfrm>
                <a:off x="10750742" y="4348795"/>
                <a:ext cx="0" cy="242197"/>
              </a:xfrm>
              <a:prstGeom prst="straightConnector1">
                <a:avLst/>
              </a:prstGeom>
              <a:noFill/>
              <a:ln w="9525" cap="flat" cmpd="sng">
                <a:solidFill>
                  <a:schemeClr val="accent1"/>
                </a:solidFill>
                <a:prstDash val="solid"/>
                <a:miter lim="800000"/>
                <a:headEnd type="triangle" w="med" len="med"/>
                <a:tailEnd type="triangle" w="med" len="med"/>
              </a:ln>
            </p:spPr>
          </p:cxnSp>
        </p:grpSp>
        <p:sp>
          <p:nvSpPr>
            <p:cNvPr id="46" name="Google Shape;497;p22">
              <a:extLst>
                <a:ext uri="{FF2B5EF4-FFF2-40B4-BE49-F238E27FC236}">
                  <a16:creationId xmlns:a16="http://schemas.microsoft.com/office/drawing/2014/main" id="{6365C8F7-F8F4-6A49-8F56-72ED699825ED}"/>
                </a:ext>
              </a:extLst>
            </p:cNvPr>
            <p:cNvSpPr/>
            <p:nvPr/>
          </p:nvSpPr>
          <p:spPr>
            <a:xfrm>
              <a:off x="7126671" y="3767182"/>
              <a:ext cx="3210818" cy="28304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Intranode Interconnect</a:t>
              </a:r>
              <a:endParaRPr/>
            </a:p>
          </p:txBody>
        </p:sp>
        <p:cxnSp>
          <p:nvCxnSpPr>
            <p:cNvPr id="47" name="Google Shape;498;p22">
              <a:extLst>
                <a:ext uri="{FF2B5EF4-FFF2-40B4-BE49-F238E27FC236}">
                  <a16:creationId xmlns:a16="http://schemas.microsoft.com/office/drawing/2014/main" id="{13F415BF-6C99-9743-ACE1-1B0865B014A5}"/>
                </a:ext>
              </a:extLst>
            </p:cNvPr>
            <p:cNvCxnSpPr/>
            <p:nvPr/>
          </p:nvCxnSpPr>
          <p:spPr>
            <a:xfrm>
              <a:off x="9430051" y="3449911"/>
              <a:ext cx="0" cy="297964"/>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48" name="Google Shape;499;p22">
              <a:extLst>
                <a:ext uri="{FF2B5EF4-FFF2-40B4-BE49-F238E27FC236}">
                  <a16:creationId xmlns:a16="http://schemas.microsoft.com/office/drawing/2014/main" id="{FD6E0801-65A5-0B47-A851-CDCBA5C0C9B6}"/>
                </a:ext>
              </a:extLst>
            </p:cNvPr>
            <p:cNvCxnSpPr/>
            <p:nvPr/>
          </p:nvCxnSpPr>
          <p:spPr>
            <a:xfrm>
              <a:off x="7732993" y="3452078"/>
              <a:ext cx="0" cy="291311"/>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49" name="Google Shape;500;p22">
              <a:extLst>
                <a:ext uri="{FF2B5EF4-FFF2-40B4-BE49-F238E27FC236}">
                  <a16:creationId xmlns:a16="http://schemas.microsoft.com/office/drawing/2014/main" id="{02023FF5-E530-F54C-9DF0-458AEC7A519D}"/>
                </a:ext>
              </a:extLst>
            </p:cNvPr>
            <p:cNvCxnSpPr/>
            <p:nvPr/>
          </p:nvCxnSpPr>
          <p:spPr>
            <a:xfrm>
              <a:off x="9430051" y="4093332"/>
              <a:ext cx="0" cy="297964"/>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50" name="Google Shape;501;p22">
              <a:extLst>
                <a:ext uri="{FF2B5EF4-FFF2-40B4-BE49-F238E27FC236}">
                  <a16:creationId xmlns:a16="http://schemas.microsoft.com/office/drawing/2014/main" id="{F78B7A4A-525A-8F4F-9537-87D30EAD5065}"/>
                </a:ext>
              </a:extLst>
            </p:cNvPr>
            <p:cNvCxnSpPr/>
            <p:nvPr/>
          </p:nvCxnSpPr>
          <p:spPr>
            <a:xfrm>
              <a:off x="7732993" y="4095499"/>
              <a:ext cx="0" cy="291311"/>
            </a:xfrm>
            <a:prstGeom prst="straightConnector1">
              <a:avLst/>
            </a:prstGeom>
            <a:noFill/>
            <a:ln w="9525" cap="flat" cmpd="sng">
              <a:solidFill>
                <a:schemeClr val="accent1"/>
              </a:solidFill>
              <a:prstDash val="solid"/>
              <a:miter lim="800000"/>
              <a:headEnd type="triangle" w="med" len="med"/>
              <a:tailEnd type="triangle" w="med" len="med"/>
            </a:ln>
          </p:spPr>
        </p:cxnSp>
      </p:grpSp>
      <p:sp>
        <p:nvSpPr>
          <p:cNvPr id="142" name="Google Shape;522;p22">
            <a:extLst>
              <a:ext uri="{FF2B5EF4-FFF2-40B4-BE49-F238E27FC236}">
                <a16:creationId xmlns:a16="http://schemas.microsoft.com/office/drawing/2014/main" id="{37BEE6D2-9A0A-4E47-B57B-A8DF4CCB3854}"/>
              </a:ext>
            </a:extLst>
          </p:cNvPr>
          <p:cNvSpPr txBox="1"/>
          <p:nvPr/>
        </p:nvSpPr>
        <p:spPr>
          <a:xfrm flipH="1">
            <a:off x="8691347" y="5645960"/>
            <a:ext cx="27431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Distributed GPU Cluster</a:t>
            </a:r>
            <a:endParaRPr sz="1800">
              <a:solidFill>
                <a:schemeClr val="dk1"/>
              </a:solidFill>
              <a:latin typeface="Calibri"/>
              <a:ea typeface="Calibri"/>
              <a:cs typeface="Calibri"/>
              <a:sym typeface="Calibri"/>
            </a:endParaRPr>
          </a:p>
        </p:txBody>
      </p:sp>
      <p:sp>
        <p:nvSpPr>
          <p:cNvPr id="144" name="Content Placeholder 2">
            <a:extLst>
              <a:ext uri="{FF2B5EF4-FFF2-40B4-BE49-F238E27FC236}">
                <a16:creationId xmlns:a16="http://schemas.microsoft.com/office/drawing/2014/main" id="{D13C5224-68CE-5C47-8629-8C891C8B2AA1}"/>
              </a:ext>
            </a:extLst>
          </p:cNvPr>
          <p:cNvSpPr>
            <a:spLocks noGrp="1"/>
          </p:cNvSpPr>
          <p:nvPr>
            <p:ph idx="1"/>
          </p:nvPr>
        </p:nvSpPr>
        <p:spPr>
          <a:xfrm>
            <a:off x="838201" y="1825625"/>
            <a:ext cx="7173778" cy="4562112"/>
          </a:xfrm>
        </p:spPr>
        <p:txBody>
          <a:bodyPr>
            <a:normAutofit/>
          </a:bodyPr>
          <a:lstStyle/>
          <a:p>
            <a:r>
              <a:rPr lang="en-US"/>
              <a:t>Model parallelism </a:t>
            </a:r>
            <a:r>
              <a:rPr lang="en-US" sz="2400"/>
              <a:t>(Megatron-LM)</a:t>
            </a:r>
          </a:p>
          <a:p>
            <a:pPr lvl="1"/>
            <a:r>
              <a:rPr lang="en-US"/>
              <a:t>Partition the model states </a:t>
            </a:r>
            <a:r>
              <a:rPr lang="en-US" spc="-147">
                <a:latin typeface="Calibri" panose="020F0502020204030204" pitchFamily="34" charset="0"/>
                <a:cs typeface="Calibri" panose="020F0502020204030204" pitchFamily="34" charset="0"/>
              </a:rPr>
              <a:t>vertically</a:t>
            </a:r>
            <a:r>
              <a:rPr lang="en-US"/>
              <a:t> across multiple GPUs.</a:t>
            </a:r>
          </a:p>
          <a:p>
            <a:pPr marL="457200" lvl="1" indent="0">
              <a:buNone/>
            </a:pPr>
            <a:endParaRPr lang="en-US"/>
          </a:p>
          <a:p>
            <a:r>
              <a:rPr lang="en-US"/>
              <a:t>Pipeline parallelism </a:t>
            </a:r>
            <a:r>
              <a:rPr lang="en-US" sz="2400"/>
              <a:t>(</a:t>
            </a:r>
            <a:r>
              <a:rPr lang="en-US" sz="2400" err="1"/>
              <a:t>PipeDream</a:t>
            </a:r>
            <a:r>
              <a:rPr lang="en-US" sz="2400"/>
              <a:t>, SOSP’19)</a:t>
            </a:r>
          </a:p>
          <a:p>
            <a:pPr lvl="1"/>
            <a:r>
              <a:rPr lang="en-US"/>
              <a:t>Partition the model states horizontally across layers.</a:t>
            </a:r>
          </a:p>
          <a:p>
            <a:pPr lvl="1"/>
            <a:endParaRPr lang="en-US"/>
          </a:p>
          <a:p>
            <a:r>
              <a:rPr lang="en-US" err="1"/>
              <a:t>ZeRO</a:t>
            </a:r>
            <a:r>
              <a:rPr lang="en-US"/>
              <a:t>: Zero Redundancy Optimizer </a:t>
            </a:r>
            <a:r>
              <a:rPr lang="en-US" sz="2400"/>
              <a:t>(</a:t>
            </a:r>
            <a:r>
              <a:rPr lang="en-US" sz="2400" err="1"/>
              <a:t>ZeRO</a:t>
            </a:r>
            <a:r>
              <a:rPr lang="en-US" sz="2400"/>
              <a:t>, SC’20)</a:t>
            </a:r>
          </a:p>
          <a:p>
            <a:pPr lvl="1"/>
            <a:r>
              <a:rPr lang="en-US"/>
              <a:t>Split the training batch across multiple GPUs without model states duplication.</a:t>
            </a:r>
          </a:p>
          <a:p>
            <a:pPr lvl="1"/>
            <a:endParaRPr lang="en-US"/>
          </a:p>
        </p:txBody>
      </p:sp>
      <p:sp>
        <p:nvSpPr>
          <p:cNvPr id="9" name="Slide Number Placeholder 8">
            <a:extLst>
              <a:ext uri="{FF2B5EF4-FFF2-40B4-BE49-F238E27FC236}">
                <a16:creationId xmlns:a16="http://schemas.microsoft.com/office/drawing/2014/main" id="{6A4DF420-6947-FE4F-8900-159D620019A3}"/>
              </a:ext>
            </a:extLst>
          </p:cNvPr>
          <p:cNvSpPr>
            <a:spLocks noGrp="1"/>
          </p:cNvSpPr>
          <p:nvPr>
            <p:ph type="sldNum" sz="quarter" idx="12"/>
          </p:nvPr>
        </p:nvSpPr>
        <p:spPr/>
        <p:txBody>
          <a:bodyPr/>
          <a:lstStyle/>
          <a:p>
            <a:fld id="{3405FCED-046F-614C-96D7-1F4DE4386785}" type="slidenum">
              <a:rPr lang="en-US" smtClean="0"/>
              <a:t>40</a:t>
            </a:fld>
            <a:endParaRPr lang="en-US"/>
          </a:p>
        </p:txBody>
      </p:sp>
    </p:spTree>
    <p:extLst>
      <p:ext uri="{BB962C8B-B14F-4D97-AF65-F5344CB8AC3E}">
        <p14:creationId xmlns:p14="http://schemas.microsoft.com/office/powerpoint/2010/main" val="4255178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A5C4-C688-6E42-A83D-0D9F39A45617}"/>
              </a:ext>
            </a:extLst>
          </p:cNvPr>
          <p:cNvSpPr>
            <a:spLocks noGrp="1"/>
          </p:cNvSpPr>
          <p:nvPr>
            <p:ph type="title"/>
          </p:nvPr>
        </p:nvSpPr>
        <p:spPr/>
        <p:txBody>
          <a:bodyPr>
            <a:normAutofit/>
          </a:bodyPr>
          <a:lstStyle/>
          <a:p>
            <a:r>
              <a:rPr lang="en-US" b="1">
                <a:solidFill>
                  <a:schemeClr val="accent1">
                    <a:lumMod val="75000"/>
                  </a:schemeClr>
                </a:solidFill>
              </a:rPr>
              <a:t>Billon-Scale Model Training - Scale Out Large Model Training</a:t>
            </a:r>
          </a:p>
        </p:txBody>
      </p:sp>
      <p:grpSp>
        <p:nvGrpSpPr>
          <p:cNvPr id="41" name="Google Shape;420;p22">
            <a:extLst>
              <a:ext uri="{FF2B5EF4-FFF2-40B4-BE49-F238E27FC236}">
                <a16:creationId xmlns:a16="http://schemas.microsoft.com/office/drawing/2014/main" id="{DC80CD8B-25E2-8041-A3EF-0352713F16B1}"/>
              </a:ext>
            </a:extLst>
          </p:cNvPr>
          <p:cNvGrpSpPr/>
          <p:nvPr/>
        </p:nvGrpSpPr>
        <p:grpSpPr>
          <a:xfrm>
            <a:off x="8086360" y="2325189"/>
            <a:ext cx="3503022" cy="3102128"/>
            <a:chOff x="6072730" y="1542505"/>
            <a:chExt cx="4992644" cy="4772917"/>
          </a:xfrm>
        </p:grpSpPr>
        <p:grpSp>
          <p:nvGrpSpPr>
            <p:cNvPr id="42" name="Google Shape;421;p22">
              <a:extLst>
                <a:ext uri="{FF2B5EF4-FFF2-40B4-BE49-F238E27FC236}">
                  <a16:creationId xmlns:a16="http://schemas.microsoft.com/office/drawing/2014/main" id="{01AEF410-EAB7-6C4D-9DCC-E35A3431D518}"/>
                </a:ext>
              </a:extLst>
            </p:cNvPr>
            <p:cNvGrpSpPr/>
            <p:nvPr/>
          </p:nvGrpSpPr>
          <p:grpSpPr>
            <a:xfrm>
              <a:off x="6072730" y="1542505"/>
              <a:ext cx="2430019" cy="1880194"/>
              <a:chOff x="7485843" y="2918691"/>
              <a:chExt cx="4171123" cy="2595418"/>
            </a:xfrm>
          </p:grpSpPr>
          <p:sp>
            <p:nvSpPr>
              <p:cNvPr id="105" name="Google Shape;422;p22">
                <a:extLst>
                  <a:ext uri="{FF2B5EF4-FFF2-40B4-BE49-F238E27FC236}">
                    <a16:creationId xmlns:a16="http://schemas.microsoft.com/office/drawing/2014/main" id="{2B64D287-F827-A041-9420-E50707A58C44}"/>
                  </a:ext>
                </a:extLst>
              </p:cNvPr>
              <p:cNvSpPr/>
              <p:nvPr/>
            </p:nvSpPr>
            <p:spPr>
              <a:xfrm>
                <a:off x="7485843" y="2918691"/>
                <a:ext cx="4171123" cy="259541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accent1"/>
                  </a:solidFill>
                  <a:latin typeface="Calibri"/>
                  <a:ea typeface="Calibri"/>
                  <a:cs typeface="Calibri"/>
                  <a:sym typeface="Calibri"/>
                </a:endParaRPr>
              </a:p>
            </p:txBody>
          </p:sp>
          <p:sp>
            <p:nvSpPr>
              <p:cNvPr id="106" name="Google Shape;423;p22">
                <a:extLst>
                  <a:ext uri="{FF2B5EF4-FFF2-40B4-BE49-F238E27FC236}">
                    <a16:creationId xmlns:a16="http://schemas.microsoft.com/office/drawing/2014/main" id="{B1CD071B-4E18-7947-9141-D44E7A8E54CB}"/>
                  </a:ext>
                </a:extLst>
              </p:cNvPr>
              <p:cNvSpPr/>
              <p:nvPr/>
            </p:nvSpPr>
            <p:spPr>
              <a:xfrm>
                <a:off x="7761798" y="3980873"/>
                <a:ext cx="3525038" cy="316362"/>
              </a:xfrm>
              <a:prstGeom prst="rect">
                <a:avLst/>
              </a:prstGeom>
              <a:solidFill>
                <a:schemeClr val="accent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Calibri"/>
                    <a:ea typeface="Calibri"/>
                    <a:cs typeface="Calibri"/>
                    <a:sym typeface="Calibri"/>
                  </a:rPr>
                  <a:t>Internode Interconnect</a:t>
                </a:r>
                <a:endParaRPr sz="800"/>
              </a:p>
            </p:txBody>
          </p:sp>
          <p:pic>
            <p:nvPicPr>
              <p:cNvPr id="107" name="Google Shape;424;p22">
                <a:extLst>
                  <a:ext uri="{FF2B5EF4-FFF2-40B4-BE49-F238E27FC236}">
                    <a16:creationId xmlns:a16="http://schemas.microsoft.com/office/drawing/2014/main" id="{58ED52C1-4E3C-E94E-8B7E-B6E81E6E837D}"/>
                  </a:ext>
                </a:extLst>
              </p:cNvPr>
              <p:cNvPicPr preferRelativeResize="0"/>
              <p:nvPr/>
            </p:nvPicPr>
            <p:blipFill rotWithShape="1">
              <a:blip r:embed="rId2">
                <a:alphaModFix/>
              </a:blip>
              <a:srcRect/>
              <a:stretch/>
            </p:blipFill>
            <p:spPr>
              <a:xfrm>
                <a:off x="7527204" y="3052426"/>
                <a:ext cx="1107358" cy="738238"/>
              </a:xfrm>
              <a:prstGeom prst="rect">
                <a:avLst/>
              </a:prstGeom>
              <a:noFill/>
              <a:ln>
                <a:noFill/>
              </a:ln>
            </p:spPr>
          </p:pic>
          <p:pic>
            <p:nvPicPr>
              <p:cNvPr id="108" name="Google Shape;425;p22">
                <a:extLst>
                  <a:ext uri="{FF2B5EF4-FFF2-40B4-BE49-F238E27FC236}">
                    <a16:creationId xmlns:a16="http://schemas.microsoft.com/office/drawing/2014/main" id="{779EF5BB-C458-E147-A088-60AB872DB158}"/>
                  </a:ext>
                </a:extLst>
              </p:cNvPr>
              <p:cNvPicPr preferRelativeResize="0"/>
              <p:nvPr/>
            </p:nvPicPr>
            <p:blipFill rotWithShape="1">
              <a:blip r:embed="rId2">
                <a:alphaModFix/>
              </a:blip>
              <a:srcRect/>
              <a:stretch/>
            </p:blipFill>
            <p:spPr>
              <a:xfrm>
                <a:off x="8510078" y="3059880"/>
                <a:ext cx="1107359" cy="738239"/>
              </a:xfrm>
              <a:prstGeom prst="rect">
                <a:avLst/>
              </a:prstGeom>
              <a:noFill/>
              <a:ln>
                <a:noFill/>
              </a:ln>
            </p:spPr>
          </p:pic>
          <p:pic>
            <p:nvPicPr>
              <p:cNvPr id="109" name="Google Shape;426;p22">
                <a:extLst>
                  <a:ext uri="{FF2B5EF4-FFF2-40B4-BE49-F238E27FC236}">
                    <a16:creationId xmlns:a16="http://schemas.microsoft.com/office/drawing/2014/main" id="{F27914E3-C49E-A84D-8CAF-BC98E3AD5BAA}"/>
                  </a:ext>
                </a:extLst>
              </p:cNvPr>
              <p:cNvPicPr preferRelativeResize="0"/>
              <p:nvPr/>
            </p:nvPicPr>
            <p:blipFill rotWithShape="1">
              <a:blip r:embed="rId2">
                <a:alphaModFix/>
              </a:blip>
              <a:srcRect/>
              <a:stretch/>
            </p:blipFill>
            <p:spPr>
              <a:xfrm>
                <a:off x="9537352" y="3057762"/>
                <a:ext cx="1107359" cy="738239"/>
              </a:xfrm>
              <a:prstGeom prst="rect">
                <a:avLst/>
              </a:prstGeom>
              <a:noFill/>
              <a:ln>
                <a:noFill/>
              </a:ln>
            </p:spPr>
          </p:pic>
          <p:pic>
            <p:nvPicPr>
              <p:cNvPr id="110" name="Google Shape;427;p22">
                <a:extLst>
                  <a:ext uri="{FF2B5EF4-FFF2-40B4-BE49-F238E27FC236}">
                    <a16:creationId xmlns:a16="http://schemas.microsoft.com/office/drawing/2014/main" id="{8B8A4989-2980-1D40-B53B-B0244ECB5D43}"/>
                  </a:ext>
                </a:extLst>
              </p:cNvPr>
              <p:cNvPicPr preferRelativeResize="0"/>
              <p:nvPr/>
            </p:nvPicPr>
            <p:blipFill rotWithShape="1">
              <a:blip r:embed="rId2">
                <a:alphaModFix/>
              </a:blip>
              <a:srcRect/>
              <a:stretch/>
            </p:blipFill>
            <p:spPr>
              <a:xfrm>
                <a:off x="10549607" y="3054035"/>
                <a:ext cx="1107359" cy="738239"/>
              </a:xfrm>
              <a:prstGeom prst="rect">
                <a:avLst/>
              </a:prstGeom>
              <a:noFill/>
              <a:ln>
                <a:noFill/>
              </a:ln>
            </p:spPr>
          </p:pic>
          <p:cxnSp>
            <p:nvCxnSpPr>
              <p:cNvPr id="111" name="Google Shape;428;p22">
                <a:extLst>
                  <a:ext uri="{FF2B5EF4-FFF2-40B4-BE49-F238E27FC236}">
                    <a16:creationId xmlns:a16="http://schemas.microsoft.com/office/drawing/2014/main" id="{24946A3B-4C19-4D4E-8FD5-F1800F672B95}"/>
                  </a:ext>
                </a:extLst>
              </p:cNvPr>
              <p:cNvCxnSpPr/>
              <p:nvPr/>
            </p:nvCxnSpPr>
            <p:spPr>
              <a:xfrm>
                <a:off x="8030682" y="3704729"/>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2" name="Google Shape;429;p22">
                <a:extLst>
                  <a:ext uri="{FF2B5EF4-FFF2-40B4-BE49-F238E27FC236}">
                    <a16:creationId xmlns:a16="http://schemas.microsoft.com/office/drawing/2014/main" id="{FE4BB87F-10B1-0A42-A9E1-4E8E598E75DA}"/>
                  </a:ext>
                </a:extLst>
              </p:cNvPr>
              <p:cNvCxnSpPr/>
              <p:nvPr/>
            </p:nvCxnSpPr>
            <p:spPr>
              <a:xfrm>
                <a:off x="10026073"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3" name="Google Shape;430;p22">
                <a:extLst>
                  <a:ext uri="{FF2B5EF4-FFF2-40B4-BE49-F238E27FC236}">
                    <a16:creationId xmlns:a16="http://schemas.microsoft.com/office/drawing/2014/main" id="{A7CADB19-2CBF-FF41-81BD-6C9B59EB65DE}"/>
                  </a:ext>
                </a:extLst>
              </p:cNvPr>
              <p:cNvCxnSpPr/>
              <p:nvPr/>
            </p:nvCxnSpPr>
            <p:spPr>
              <a:xfrm>
                <a:off x="8991600"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4" name="Google Shape;431;p22">
                <a:extLst>
                  <a:ext uri="{FF2B5EF4-FFF2-40B4-BE49-F238E27FC236}">
                    <a16:creationId xmlns:a16="http://schemas.microsoft.com/office/drawing/2014/main" id="{FB36D3A6-F802-F641-BC44-BBD52BDA6B83}"/>
                  </a:ext>
                </a:extLst>
              </p:cNvPr>
              <p:cNvCxnSpPr/>
              <p:nvPr/>
            </p:nvCxnSpPr>
            <p:spPr>
              <a:xfrm>
                <a:off x="11037455"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5" name="Google Shape;432;p22" descr="intel_xeon_w_processor">
                <a:extLst>
                  <a:ext uri="{FF2B5EF4-FFF2-40B4-BE49-F238E27FC236}">
                    <a16:creationId xmlns:a16="http://schemas.microsoft.com/office/drawing/2014/main" id="{C7CD88E2-577B-C44A-B50D-7081EAD4755A}"/>
                  </a:ext>
                </a:extLst>
              </p:cNvPr>
              <p:cNvPicPr preferRelativeResize="0"/>
              <p:nvPr/>
            </p:nvPicPr>
            <p:blipFill rotWithShape="1">
              <a:blip r:embed="rId3">
                <a:alphaModFix/>
              </a:blip>
              <a:srcRect/>
              <a:stretch/>
            </p:blipFill>
            <p:spPr>
              <a:xfrm>
                <a:off x="7987697" y="4664467"/>
                <a:ext cx="563209" cy="484360"/>
              </a:xfrm>
              <a:prstGeom prst="rect">
                <a:avLst/>
              </a:prstGeom>
              <a:noFill/>
              <a:ln>
                <a:noFill/>
              </a:ln>
            </p:spPr>
          </p:pic>
          <p:pic>
            <p:nvPicPr>
              <p:cNvPr id="116" name="Google Shape;433;p22" descr="intel_xeon_w_processor">
                <a:extLst>
                  <a:ext uri="{FF2B5EF4-FFF2-40B4-BE49-F238E27FC236}">
                    <a16:creationId xmlns:a16="http://schemas.microsoft.com/office/drawing/2014/main" id="{FB20820D-9638-D747-83B0-7252490E3478}"/>
                  </a:ext>
                </a:extLst>
              </p:cNvPr>
              <p:cNvPicPr preferRelativeResize="0"/>
              <p:nvPr/>
            </p:nvPicPr>
            <p:blipFill rotWithShape="1">
              <a:blip r:embed="rId3">
                <a:alphaModFix/>
              </a:blip>
              <a:srcRect/>
              <a:stretch/>
            </p:blipFill>
            <p:spPr>
              <a:xfrm>
                <a:off x="8731720" y="4664467"/>
                <a:ext cx="563209" cy="484360"/>
              </a:xfrm>
              <a:prstGeom prst="rect">
                <a:avLst/>
              </a:prstGeom>
              <a:noFill/>
              <a:ln>
                <a:noFill/>
              </a:ln>
            </p:spPr>
          </p:pic>
          <p:cxnSp>
            <p:nvCxnSpPr>
              <p:cNvPr id="117" name="Google Shape;434;p22">
                <a:extLst>
                  <a:ext uri="{FF2B5EF4-FFF2-40B4-BE49-F238E27FC236}">
                    <a16:creationId xmlns:a16="http://schemas.microsoft.com/office/drawing/2014/main" id="{F05E3C14-41B9-464C-8422-519CC0C0AB46}"/>
                  </a:ext>
                </a:extLst>
              </p:cNvPr>
              <p:cNvCxnSpPr/>
              <p:nvPr/>
            </p:nvCxnSpPr>
            <p:spPr>
              <a:xfrm>
                <a:off x="8215747"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8" name="Google Shape;435;p22">
                <a:extLst>
                  <a:ext uri="{FF2B5EF4-FFF2-40B4-BE49-F238E27FC236}">
                    <a16:creationId xmlns:a16="http://schemas.microsoft.com/office/drawing/2014/main" id="{3E8E85F2-54D5-4F48-9B9C-D604A84DA410}"/>
                  </a:ext>
                </a:extLst>
              </p:cNvPr>
              <p:cNvCxnSpPr/>
              <p:nvPr/>
            </p:nvCxnSpPr>
            <p:spPr>
              <a:xfrm>
                <a:off x="8973129"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9" name="Google Shape;436;p22" descr="https://snpi.dell.com/snp/images2/300/en-us~A8175873/A8175873.jpg">
                <a:extLst>
                  <a:ext uri="{FF2B5EF4-FFF2-40B4-BE49-F238E27FC236}">
                    <a16:creationId xmlns:a16="http://schemas.microsoft.com/office/drawing/2014/main" id="{83694F2C-7634-B742-A536-53FC4B51957F}"/>
                  </a:ext>
                </a:extLst>
              </p:cNvPr>
              <p:cNvPicPr preferRelativeResize="0"/>
              <p:nvPr/>
            </p:nvPicPr>
            <p:blipFill rotWithShape="1">
              <a:blip r:embed="rId4">
                <a:alphaModFix/>
              </a:blip>
              <a:srcRect/>
              <a:stretch/>
            </p:blipFill>
            <p:spPr>
              <a:xfrm rot="-5400000" flipH="1">
                <a:off x="10308293" y="4329604"/>
                <a:ext cx="884898" cy="1303557"/>
              </a:xfrm>
              <a:prstGeom prst="rect">
                <a:avLst/>
              </a:prstGeom>
              <a:noFill/>
              <a:ln>
                <a:noFill/>
              </a:ln>
            </p:spPr>
          </p:pic>
          <p:pic>
            <p:nvPicPr>
              <p:cNvPr id="120" name="Google Shape;437;p22" descr="https://cdn.shopify.com/s/files/1/0725/0415/products/gssd_1024x1024.jpg?v=1491961837">
                <a:extLst>
                  <a:ext uri="{FF2B5EF4-FFF2-40B4-BE49-F238E27FC236}">
                    <a16:creationId xmlns:a16="http://schemas.microsoft.com/office/drawing/2014/main" id="{A733E64D-E3A9-2547-BBAE-A817650FAC8C}"/>
                  </a:ext>
                </a:extLst>
              </p:cNvPr>
              <p:cNvPicPr preferRelativeResize="0"/>
              <p:nvPr/>
            </p:nvPicPr>
            <p:blipFill rotWithShape="1">
              <a:blip r:embed="rId5">
                <a:alphaModFix/>
              </a:blip>
              <a:srcRect/>
              <a:stretch/>
            </p:blipFill>
            <p:spPr>
              <a:xfrm flipH="1">
                <a:off x="9498623" y="4661524"/>
                <a:ext cx="781119" cy="510321"/>
              </a:xfrm>
              <a:prstGeom prst="rect">
                <a:avLst/>
              </a:prstGeom>
              <a:noFill/>
              <a:ln>
                <a:noFill/>
              </a:ln>
            </p:spPr>
          </p:pic>
          <p:cxnSp>
            <p:nvCxnSpPr>
              <p:cNvPr id="121" name="Google Shape;438;p22">
                <a:extLst>
                  <a:ext uri="{FF2B5EF4-FFF2-40B4-BE49-F238E27FC236}">
                    <a16:creationId xmlns:a16="http://schemas.microsoft.com/office/drawing/2014/main" id="{6684D788-71A8-EF49-8AB8-CCE73C89B727}"/>
                  </a:ext>
                </a:extLst>
              </p:cNvPr>
              <p:cNvCxnSpPr/>
              <p:nvPr/>
            </p:nvCxnSpPr>
            <p:spPr>
              <a:xfrm>
                <a:off x="9829147" y="4359730"/>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22" name="Google Shape;439;p22">
                <a:extLst>
                  <a:ext uri="{FF2B5EF4-FFF2-40B4-BE49-F238E27FC236}">
                    <a16:creationId xmlns:a16="http://schemas.microsoft.com/office/drawing/2014/main" id="{3900300D-1AA1-A641-B76A-CA0742552F4D}"/>
                  </a:ext>
                </a:extLst>
              </p:cNvPr>
              <p:cNvCxnSpPr/>
              <p:nvPr/>
            </p:nvCxnSpPr>
            <p:spPr>
              <a:xfrm>
                <a:off x="10750742" y="4348795"/>
                <a:ext cx="0" cy="242197"/>
              </a:xfrm>
              <a:prstGeom prst="straightConnector1">
                <a:avLst/>
              </a:prstGeom>
              <a:noFill/>
              <a:ln w="9525" cap="flat" cmpd="sng">
                <a:solidFill>
                  <a:schemeClr val="accent1"/>
                </a:solidFill>
                <a:prstDash val="solid"/>
                <a:miter lim="800000"/>
                <a:headEnd type="triangle" w="med" len="med"/>
                <a:tailEnd type="triangle" w="med" len="med"/>
              </a:ln>
            </p:spPr>
          </p:cxnSp>
        </p:grpSp>
        <p:grpSp>
          <p:nvGrpSpPr>
            <p:cNvPr id="43" name="Google Shape;440;p22">
              <a:extLst>
                <a:ext uri="{FF2B5EF4-FFF2-40B4-BE49-F238E27FC236}">
                  <a16:creationId xmlns:a16="http://schemas.microsoft.com/office/drawing/2014/main" id="{4F5C6A87-7FD2-6447-9D3E-35CF32EB9C5F}"/>
                </a:ext>
              </a:extLst>
            </p:cNvPr>
            <p:cNvGrpSpPr/>
            <p:nvPr/>
          </p:nvGrpSpPr>
          <p:grpSpPr>
            <a:xfrm>
              <a:off x="8635355" y="1543736"/>
              <a:ext cx="2430019" cy="1880194"/>
              <a:chOff x="7485843" y="2918691"/>
              <a:chExt cx="4171123" cy="2595418"/>
            </a:xfrm>
          </p:grpSpPr>
          <p:sp>
            <p:nvSpPr>
              <p:cNvPr id="87" name="Google Shape;441;p22">
                <a:extLst>
                  <a:ext uri="{FF2B5EF4-FFF2-40B4-BE49-F238E27FC236}">
                    <a16:creationId xmlns:a16="http://schemas.microsoft.com/office/drawing/2014/main" id="{5552C9AF-47B3-CB4B-A399-9D225F3CE8F3}"/>
                  </a:ext>
                </a:extLst>
              </p:cNvPr>
              <p:cNvSpPr/>
              <p:nvPr/>
            </p:nvSpPr>
            <p:spPr>
              <a:xfrm>
                <a:off x="7485843" y="2918691"/>
                <a:ext cx="4171123" cy="259541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accent1"/>
                  </a:solidFill>
                  <a:latin typeface="Calibri"/>
                  <a:ea typeface="Calibri"/>
                  <a:cs typeface="Calibri"/>
                  <a:sym typeface="Calibri"/>
                </a:endParaRPr>
              </a:p>
            </p:txBody>
          </p:sp>
          <p:sp>
            <p:nvSpPr>
              <p:cNvPr id="88" name="Google Shape;442;p22">
                <a:extLst>
                  <a:ext uri="{FF2B5EF4-FFF2-40B4-BE49-F238E27FC236}">
                    <a16:creationId xmlns:a16="http://schemas.microsoft.com/office/drawing/2014/main" id="{A7F52F00-6B50-FD4E-A2F4-E68A0660D29B}"/>
                  </a:ext>
                </a:extLst>
              </p:cNvPr>
              <p:cNvSpPr/>
              <p:nvPr/>
            </p:nvSpPr>
            <p:spPr>
              <a:xfrm>
                <a:off x="7761798" y="3980873"/>
                <a:ext cx="3525038" cy="316362"/>
              </a:xfrm>
              <a:prstGeom prst="rect">
                <a:avLst/>
              </a:prstGeom>
              <a:solidFill>
                <a:schemeClr val="accent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Calibri"/>
                    <a:ea typeface="Calibri"/>
                    <a:cs typeface="Calibri"/>
                    <a:sym typeface="Calibri"/>
                  </a:rPr>
                  <a:t>Internode Interconnect</a:t>
                </a:r>
                <a:endParaRPr sz="800"/>
              </a:p>
            </p:txBody>
          </p:sp>
          <p:pic>
            <p:nvPicPr>
              <p:cNvPr id="89" name="Google Shape;443;p22">
                <a:extLst>
                  <a:ext uri="{FF2B5EF4-FFF2-40B4-BE49-F238E27FC236}">
                    <a16:creationId xmlns:a16="http://schemas.microsoft.com/office/drawing/2014/main" id="{0D51E28F-9BBB-594D-8871-A532AD00DD47}"/>
                  </a:ext>
                </a:extLst>
              </p:cNvPr>
              <p:cNvPicPr preferRelativeResize="0"/>
              <p:nvPr/>
            </p:nvPicPr>
            <p:blipFill rotWithShape="1">
              <a:blip r:embed="rId2">
                <a:alphaModFix/>
              </a:blip>
              <a:srcRect/>
              <a:stretch/>
            </p:blipFill>
            <p:spPr>
              <a:xfrm>
                <a:off x="7527204" y="3052426"/>
                <a:ext cx="1107358" cy="738238"/>
              </a:xfrm>
              <a:prstGeom prst="rect">
                <a:avLst/>
              </a:prstGeom>
              <a:noFill/>
              <a:ln>
                <a:noFill/>
              </a:ln>
            </p:spPr>
          </p:pic>
          <p:pic>
            <p:nvPicPr>
              <p:cNvPr id="90" name="Google Shape;444;p22">
                <a:extLst>
                  <a:ext uri="{FF2B5EF4-FFF2-40B4-BE49-F238E27FC236}">
                    <a16:creationId xmlns:a16="http://schemas.microsoft.com/office/drawing/2014/main" id="{243DD455-C25B-D848-8843-F895BF904254}"/>
                  </a:ext>
                </a:extLst>
              </p:cNvPr>
              <p:cNvPicPr preferRelativeResize="0"/>
              <p:nvPr/>
            </p:nvPicPr>
            <p:blipFill rotWithShape="1">
              <a:blip r:embed="rId2">
                <a:alphaModFix/>
              </a:blip>
              <a:srcRect/>
              <a:stretch/>
            </p:blipFill>
            <p:spPr>
              <a:xfrm>
                <a:off x="8510078" y="3059880"/>
                <a:ext cx="1107359" cy="738239"/>
              </a:xfrm>
              <a:prstGeom prst="rect">
                <a:avLst/>
              </a:prstGeom>
              <a:noFill/>
              <a:ln>
                <a:noFill/>
              </a:ln>
            </p:spPr>
          </p:pic>
          <p:pic>
            <p:nvPicPr>
              <p:cNvPr id="91" name="Google Shape;445;p22">
                <a:extLst>
                  <a:ext uri="{FF2B5EF4-FFF2-40B4-BE49-F238E27FC236}">
                    <a16:creationId xmlns:a16="http://schemas.microsoft.com/office/drawing/2014/main" id="{7FA2AC4E-95C3-FB48-A6DB-CBC93D0FD013}"/>
                  </a:ext>
                </a:extLst>
              </p:cNvPr>
              <p:cNvPicPr preferRelativeResize="0"/>
              <p:nvPr/>
            </p:nvPicPr>
            <p:blipFill rotWithShape="1">
              <a:blip r:embed="rId2">
                <a:alphaModFix/>
              </a:blip>
              <a:srcRect/>
              <a:stretch/>
            </p:blipFill>
            <p:spPr>
              <a:xfrm>
                <a:off x="9537352" y="3057762"/>
                <a:ext cx="1107359" cy="738239"/>
              </a:xfrm>
              <a:prstGeom prst="rect">
                <a:avLst/>
              </a:prstGeom>
              <a:noFill/>
              <a:ln>
                <a:noFill/>
              </a:ln>
            </p:spPr>
          </p:pic>
          <p:pic>
            <p:nvPicPr>
              <p:cNvPr id="92" name="Google Shape;446;p22">
                <a:extLst>
                  <a:ext uri="{FF2B5EF4-FFF2-40B4-BE49-F238E27FC236}">
                    <a16:creationId xmlns:a16="http://schemas.microsoft.com/office/drawing/2014/main" id="{E940B291-92C8-B443-B49D-8E68A1C6F857}"/>
                  </a:ext>
                </a:extLst>
              </p:cNvPr>
              <p:cNvPicPr preferRelativeResize="0"/>
              <p:nvPr/>
            </p:nvPicPr>
            <p:blipFill rotWithShape="1">
              <a:blip r:embed="rId2">
                <a:alphaModFix/>
              </a:blip>
              <a:srcRect/>
              <a:stretch/>
            </p:blipFill>
            <p:spPr>
              <a:xfrm>
                <a:off x="10549607" y="3054035"/>
                <a:ext cx="1107359" cy="738239"/>
              </a:xfrm>
              <a:prstGeom prst="rect">
                <a:avLst/>
              </a:prstGeom>
              <a:noFill/>
              <a:ln>
                <a:noFill/>
              </a:ln>
            </p:spPr>
          </p:pic>
          <p:cxnSp>
            <p:nvCxnSpPr>
              <p:cNvPr id="93" name="Google Shape;447;p22">
                <a:extLst>
                  <a:ext uri="{FF2B5EF4-FFF2-40B4-BE49-F238E27FC236}">
                    <a16:creationId xmlns:a16="http://schemas.microsoft.com/office/drawing/2014/main" id="{7E31D078-DA02-9D41-9058-D306F19A915A}"/>
                  </a:ext>
                </a:extLst>
              </p:cNvPr>
              <p:cNvCxnSpPr/>
              <p:nvPr/>
            </p:nvCxnSpPr>
            <p:spPr>
              <a:xfrm>
                <a:off x="8030682" y="3704729"/>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94" name="Google Shape;448;p22">
                <a:extLst>
                  <a:ext uri="{FF2B5EF4-FFF2-40B4-BE49-F238E27FC236}">
                    <a16:creationId xmlns:a16="http://schemas.microsoft.com/office/drawing/2014/main" id="{D5A4D672-415C-C54D-B39F-C0F6D0A0E29D}"/>
                  </a:ext>
                </a:extLst>
              </p:cNvPr>
              <p:cNvCxnSpPr/>
              <p:nvPr/>
            </p:nvCxnSpPr>
            <p:spPr>
              <a:xfrm>
                <a:off x="10026073"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95" name="Google Shape;449;p22">
                <a:extLst>
                  <a:ext uri="{FF2B5EF4-FFF2-40B4-BE49-F238E27FC236}">
                    <a16:creationId xmlns:a16="http://schemas.microsoft.com/office/drawing/2014/main" id="{4AA4A327-7208-464E-B193-A6245B06CD70}"/>
                  </a:ext>
                </a:extLst>
              </p:cNvPr>
              <p:cNvCxnSpPr/>
              <p:nvPr/>
            </p:nvCxnSpPr>
            <p:spPr>
              <a:xfrm>
                <a:off x="8991600"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96" name="Google Shape;450;p22">
                <a:extLst>
                  <a:ext uri="{FF2B5EF4-FFF2-40B4-BE49-F238E27FC236}">
                    <a16:creationId xmlns:a16="http://schemas.microsoft.com/office/drawing/2014/main" id="{55646C98-5C83-4F46-ACFF-0831DB59D8E7}"/>
                  </a:ext>
                </a:extLst>
              </p:cNvPr>
              <p:cNvCxnSpPr/>
              <p:nvPr/>
            </p:nvCxnSpPr>
            <p:spPr>
              <a:xfrm>
                <a:off x="11037455"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97" name="Google Shape;451;p22" descr="intel_xeon_w_processor">
                <a:extLst>
                  <a:ext uri="{FF2B5EF4-FFF2-40B4-BE49-F238E27FC236}">
                    <a16:creationId xmlns:a16="http://schemas.microsoft.com/office/drawing/2014/main" id="{2217BCD8-D49B-D94E-A563-3BC65B3DD342}"/>
                  </a:ext>
                </a:extLst>
              </p:cNvPr>
              <p:cNvPicPr preferRelativeResize="0"/>
              <p:nvPr/>
            </p:nvPicPr>
            <p:blipFill rotWithShape="1">
              <a:blip r:embed="rId3">
                <a:alphaModFix/>
              </a:blip>
              <a:srcRect/>
              <a:stretch/>
            </p:blipFill>
            <p:spPr>
              <a:xfrm>
                <a:off x="7987697" y="4664467"/>
                <a:ext cx="563209" cy="484360"/>
              </a:xfrm>
              <a:prstGeom prst="rect">
                <a:avLst/>
              </a:prstGeom>
              <a:noFill/>
              <a:ln>
                <a:noFill/>
              </a:ln>
            </p:spPr>
          </p:pic>
          <p:pic>
            <p:nvPicPr>
              <p:cNvPr id="98" name="Google Shape;452;p22" descr="intel_xeon_w_processor">
                <a:extLst>
                  <a:ext uri="{FF2B5EF4-FFF2-40B4-BE49-F238E27FC236}">
                    <a16:creationId xmlns:a16="http://schemas.microsoft.com/office/drawing/2014/main" id="{4F530CE6-B634-E447-8EC1-89F9A9971F9A}"/>
                  </a:ext>
                </a:extLst>
              </p:cNvPr>
              <p:cNvPicPr preferRelativeResize="0"/>
              <p:nvPr/>
            </p:nvPicPr>
            <p:blipFill rotWithShape="1">
              <a:blip r:embed="rId3">
                <a:alphaModFix/>
              </a:blip>
              <a:srcRect/>
              <a:stretch/>
            </p:blipFill>
            <p:spPr>
              <a:xfrm>
                <a:off x="8731720" y="4664467"/>
                <a:ext cx="563209" cy="484360"/>
              </a:xfrm>
              <a:prstGeom prst="rect">
                <a:avLst/>
              </a:prstGeom>
              <a:noFill/>
              <a:ln>
                <a:noFill/>
              </a:ln>
            </p:spPr>
          </p:pic>
          <p:cxnSp>
            <p:nvCxnSpPr>
              <p:cNvPr id="99" name="Google Shape;453;p22">
                <a:extLst>
                  <a:ext uri="{FF2B5EF4-FFF2-40B4-BE49-F238E27FC236}">
                    <a16:creationId xmlns:a16="http://schemas.microsoft.com/office/drawing/2014/main" id="{814DF9EF-FBE6-3C43-847C-60F51D23FCF6}"/>
                  </a:ext>
                </a:extLst>
              </p:cNvPr>
              <p:cNvCxnSpPr/>
              <p:nvPr/>
            </p:nvCxnSpPr>
            <p:spPr>
              <a:xfrm>
                <a:off x="8215747"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00" name="Google Shape;454;p22">
                <a:extLst>
                  <a:ext uri="{FF2B5EF4-FFF2-40B4-BE49-F238E27FC236}">
                    <a16:creationId xmlns:a16="http://schemas.microsoft.com/office/drawing/2014/main" id="{D65279CB-3F34-8C4E-AFA7-5E8A486CFFA8}"/>
                  </a:ext>
                </a:extLst>
              </p:cNvPr>
              <p:cNvCxnSpPr/>
              <p:nvPr/>
            </p:nvCxnSpPr>
            <p:spPr>
              <a:xfrm>
                <a:off x="8973129"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01" name="Google Shape;455;p22" descr="https://snpi.dell.com/snp/images2/300/en-us~A8175873/A8175873.jpg">
                <a:extLst>
                  <a:ext uri="{FF2B5EF4-FFF2-40B4-BE49-F238E27FC236}">
                    <a16:creationId xmlns:a16="http://schemas.microsoft.com/office/drawing/2014/main" id="{8CF69934-4B5F-DE49-BC39-742CF9134CC4}"/>
                  </a:ext>
                </a:extLst>
              </p:cNvPr>
              <p:cNvPicPr preferRelativeResize="0"/>
              <p:nvPr/>
            </p:nvPicPr>
            <p:blipFill rotWithShape="1">
              <a:blip r:embed="rId4">
                <a:alphaModFix/>
              </a:blip>
              <a:srcRect/>
              <a:stretch/>
            </p:blipFill>
            <p:spPr>
              <a:xfrm rot="-5400000" flipH="1">
                <a:off x="10308293" y="4329604"/>
                <a:ext cx="884898" cy="1303557"/>
              </a:xfrm>
              <a:prstGeom prst="rect">
                <a:avLst/>
              </a:prstGeom>
              <a:noFill/>
              <a:ln>
                <a:noFill/>
              </a:ln>
            </p:spPr>
          </p:pic>
          <p:pic>
            <p:nvPicPr>
              <p:cNvPr id="102" name="Google Shape;456;p22" descr="https://cdn.shopify.com/s/files/1/0725/0415/products/gssd_1024x1024.jpg?v=1491961837">
                <a:extLst>
                  <a:ext uri="{FF2B5EF4-FFF2-40B4-BE49-F238E27FC236}">
                    <a16:creationId xmlns:a16="http://schemas.microsoft.com/office/drawing/2014/main" id="{2E562C92-3D17-2D48-9BD5-E98DD020FADC}"/>
                  </a:ext>
                </a:extLst>
              </p:cNvPr>
              <p:cNvPicPr preferRelativeResize="0"/>
              <p:nvPr/>
            </p:nvPicPr>
            <p:blipFill rotWithShape="1">
              <a:blip r:embed="rId5">
                <a:alphaModFix/>
              </a:blip>
              <a:srcRect/>
              <a:stretch/>
            </p:blipFill>
            <p:spPr>
              <a:xfrm flipH="1">
                <a:off x="9498623" y="4661524"/>
                <a:ext cx="781119" cy="510321"/>
              </a:xfrm>
              <a:prstGeom prst="rect">
                <a:avLst/>
              </a:prstGeom>
              <a:noFill/>
              <a:ln>
                <a:noFill/>
              </a:ln>
            </p:spPr>
          </p:pic>
          <p:cxnSp>
            <p:nvCxnSpPr>
              <p:cNvPr id="103" name="Google Shape;457;p22">
                <a:extLst>
                  <a:ext uri="{FF2B5EF4-FFF2-40B4-BE49-F238E27FC236}">
                    <a16:creationId xmlns:a16="http://schemas.microsoft.com/office/drawing/2014/main" id="{5B5C98E9-DE82-0341-B41E-941FFF62399E}"/>
                  </a:ext>
                </a:extLst>
              </p:cNvPr>
              <p:cNvCxnSpPr/>
              <p:nvPr/>
            </p:nvCxnSpPr>
            <p:spPr>
              <a:xfrm>
                <a:off x="9829147" y="4359730"/>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04" name="Google Shape;458;p22">
                <a:extLst>
                  <a:ext uri="{FF2B5EF4-FFF2-40B4-BE49-F238E27FC236}">
                    <a16:creationId xmlns:a16="http://schemas.microsoft.com/office/drawing/2014/main" id="{A66A69DE-C89F-9C4C-B3DC-120F29441C01}"/>
                  </a:ext>
                </a:extLst>
              </p:cNvPr>
              <p:cNvCxnSpPr/>
              <p:nvPr/>
            </p:nvCxnSpPr>
            <p:spPr>
              <a:xfrm>
                <a:off x="10750742" y="4348795"/>
                <a:ext cx="0" cy="242197"/>
              </a:xfrm>
              <a:prstGeom prst="straightConnector1">
                <a:avLst/>
              </a:prstGeom>
              <a:noFill/>
              <a:ln w="9525" cap="flat" cmpd="sng">
                <a:solidFill>
                  <a:schemeClr val="accent1"/>
                </a:solidFill>
                <a:prstDash val="solid"/>
                <a:miter lim="800000"/>
                <a:headEnd type="triangle" w="med" len="med"/>
                <a:tailEnd type="triangle" w="med" len="med"/>
              </a:ln>
            </p:spPr>
          </p:cxnSp>
        </p:grpSp>
        <p:grpSp>
          <p:nvGrpSpPr>
            <p:cNvPr id="44" name="Google Shape;459;p22">
              <a:extLst>
                <a:ext uri="{FF2B5EF4-FFF2-40B4-BE49-F238E27FC236}">
                  <a16:creationId xmlns:a16="http://schemas.microsoft.com/office/drawing/2014/main" id="{F07277EC-BAA3-254F-8A46-FD8F222E574F}"/>
                </a:ext>
              </a:extLst>
            </p:cNvPr>
            <p:cNvGrpSpPr/>
            <p:nvPr/>
          </p:nvGrpSpPr>
          <p:grpSpPr>
            <a:xfrm>
              <a:off x="6075230" y="4432084"/>
              <a:ext cx="2430019" cy="1880194"/>
              <a:chOff x="7485843" y="2918691"/>
              <a:chExt cx="4171123" cy="2595418"/>
            </a:xfrm>
          </p:grpSpPr>
          <p:sp>
            <p:nvSpPr>
              <p:cNvPr id="69" name="Google Shape;460;p22">
                <a:extLst>
                  <a:ext uri="{FF2B5EF4-FFF2-40B4-BE49-F238E27FC236}">
                    <a16:creationId xmlns:a16="http://schemas.microsoft.com/office/drawing/2014/main" id="{488C12E4-92B4-CB40-90C9-D6E5159B8ADB}"/>
                  </a:ext>
                </a:extLst>
              </p:cNvPr>
              <p:cNvSpPr/>
              <p:nvPr/>
            </p:nvSpPr>
            <p:spPr>
              <a:xfrm>
                <a:off x="7485843" y="2918691"/>
                <a:ext cx="4171123" cy="259541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accent1"/>
                  </a:solidFill>
                  <a:latin typeface="Calibri"/>
                  <a:ea typeface="Calibri"/>
                  <a:cs typeface="Calibri"/>
                  <a:sym typeface="Calibri"/>
                </a:endParaRPr>
              </a:p>
            </p:txBody>
          </p:sp>
          <p:sp>
            <p:nvSpPr>
              <p:cNvPr id="70" name="Google Shape;461;p22">
                <a:extLst>
                  <a:ext uri="{FF2B5EF4-FFF2-40B4-BE49-F238E27FC236}">
                    <a16:creationId xmlns:a16="http://schemas.microsoft.com/office/drawing/2014/main" id="{89019428-7379-494C-9CB3-42DD8EC80044}"/>
                  </a:ext>
                </a:extLst>
              </p:cNvPr>
              <p:cNvSpPr/>
              <p:nvPr/>
            </p:nvSpPr>
            <p:spPr>
              <a:xfrm>
                <a:off x="7761798" y="3980873"/>
                <a:ext cx="3525038" cy="316362"/>
              </a:xfrm>
              <a:prstGeom prst="rect">
                <a:avLst/>
              </a:prstGeom>
              <a:solidFill>
                <a:schemeClr val="accent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Calibri"/>
                    <a:ea typeface="Calibri"/>
                    <a:cs typeface="Calibri"/>
                    <a:sym typeface="Calibri"/>
                  </a:rPr>
                  <a:t>Internode Interconnect</a:t>
                </a:r>
                <a:endParaRPr sz="800"/>
              </a:p>
            </p:txBody>
          </p:sp>
          <p:pic>
            <p:nvPicPr>
              <p:cNvPr id="71" name="Google Shape;462;p22">
                <a:extLst>
                  <a:ext uri="{FF2B5EF4-FFF2-40B4-BE49-F238E27FC236}">
                    <a16:creationId xmlns:a16="http://schemas.microsoft.com/office/drawing/2014/main" id="{9A595801-8770-E04B-AD8C-34B1AEC6EC9B}"/>
                  </a:ext>
                </a:extLst>
              </p:cNvPr>
              <p:cNvPicPr preferRelativeResize="0"/>
              <p:nvPr/>
            </p:nvPicPr>
            <p:blipFill rotWithShape="1">
              <a:blip r:embed="rId2">
                <a:alphaModFix/>
              </a:blip>
              <a:srcRect/>
              <a:stretch/>
            </p:blipFill>
            <p:spPr>
              <a:xfrm>
                <a:off x="7527204" y="3052426"/>
                <a:ext cx="1107358" cy="738238"/>
              </a:xfrm>
              <a:prstGeom prst="rect">
                <a:avLst/>
              </a:prstGeom>
              <a:noFill/>
              <a:ln>
                <a:noFill/>
              </a:ln>
            </p:spPr>
          </p:pic>
          <p:pic>
            <p:nvPicPr>
              <p:cNvPr id="72" name="Google Shape;463;p22">
                <a:extLst>
                  <a:ext uri="{FF2B5EF4-FFF2-40B4-BE49-F238E27FC236}">
                    <a16:creationId xmlns:a16="http://schemas.microsoft.com/office/drawing/2014/main" id="{6762F8F8-6511-054A-9596-AAAB7B3791A6}"/>
                  </a:ext>
                </a:extLst>
              </p:cNvPr>
              <p:cNvPicPr preferRelativeResize="0"/>
              <p:nvPr/>
            </p:nvPicPr>
            <p:blipFill rotWithShape="1">
              <a:blip r:embed="rId2">
                <a:alphaModFix/>
              </a:blip>
              <a:srcRect/>
              <a:stretch/>
            </p:blipFill>
            <p:spPr>
              <a:xfrm>
                <a:off x="8510078" y="3059880"/>
                <a:ext cx="1107359" cy="738239"/>
              </a:xfrm>
              <a:prstGeom prst="rect">
                <a:avLst/>
              </a:prstGeom>
              <a:noFill/>
              <a:ln>
                <a:noFill/>
              </a:ln>
            </p:spPr>
          </p:pic>
          <p:pic>
            <p:nvPicPr>
              <p:cNvPr id="73" name="Google Shape;464;p22">
                <a:extLst>
                  <a:ext uri="{FF2B5EF4-FFF2-40B4-BE49-F238E27FC236}">
                    <a16:creationId xmlns:a16="http://schemas.microsoft.com/office/drawing/2014/main" id="{F95CF961-415C-4A42-A547-D294687F9CBC}"/>
                  </a:ext>
                </a:extLst>
              </p:cNvPr>
              <p:cNvPicPr preferRelativeResize="0"/>
              <p:nvPr/>
            </p:nvPicPr>
            <p:blipFill rotWithShape="1">
              <a:blip r:embed="rId2">
                <a:alphaModFix/>
              </a:blip>
              <a:srcRect/>
              <a:stretch/>
            </p:blipFill>
            <p:spPr>
              <a:xfrm>
                <a:off x="9537352" y="3057762"/>
                <a:ext cx="1107359" cy="738239"/>
              </a:xfrm>
              <a:prstGeom prst="rect">
                <a:avLst/>
              </a:prstGeom>
              <a:noFill/>
              <a:ln>
                <a:noFill/>
              </a:ln>
            </p:spPr>
          </p:pic>
          <p:pic>
            <p:nvPicPr>
              <p:cNvPr id="74" name="Google Shape;465;p22">
                <a:extLst>
                  <a:ext uri="{FF2B5EF4-FFF2-40B4-BE49-F238E27FC236}">
                    <a16:creationId xmlns:a16="http://schemas.microsoft.com/office/drawing/2014/main" id="{51330FCB-F056-FA47-B16E-531BCC90CFBB}"/>
                  </a:ext>
                </a:extLst>
              </p:cNvPr>
              <p:cNvPicPr preferRelativeResize="0"/>
              <p:nvPr/>
            </p:nvPicPr>
            <p:blipFill rotWithShape="1">
              <a:blip r:embed="rId2">
                <a:alphaModFix/>
              </a:blip>
              <a:srcRect/>
              <a:stretch/>
            </p:blipFill>
            <p:spPr>
              <a:xfrm>
                <a:off x="10549607" y="3054035"/>
                <a:ext cx="1107359" cy="738239"/>
              </a:xfrm>
              <a:prstGeom prst="rect">
                <a:avLst/>
              </a:prstGeom>
              <a:noFill/>
              <a:ln>
                <a:noFill/>
              </a:ln>
            </p:spPr>
          </p:pic>
          <p:cxnSp>
            <p:nvCxnSpPr>
              <p:cNvPr id="75" name="Google Shape;466;p22">
                <a:extLst>
                  <a:ext uri="{FF2B5EF4-FFF2-40B4-BE49-F238E27FC236}">
                    <a16:creationId xmlns:a16="http://schemas.microsoft.com/office/drawing/2014/main" id="{331B6F2F-405F-7E49-8184-4521FC0FD0D9}"/>
                  </a:ext>
                </a:extLst>
              </p:cNvPr>
              <p:cNvCxnSpPr/>
              <p:nvPr/>
            </p:nvCxnSpPr>
            <p:spPr>
              <a:xfrm>
                <a:off x="8030682" y="3704729"/>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76" name="Google Shape;467;p22">
                <a:extLst>
                  <a:ext uri="{FF2B5EF4-FFF2-40B4-BE49-F238E27FC236}">
                    <a16:creationId xmlns:a16="http://schemas.microsoft.com/office/drawing/2014/main" id="{0E45477F-7903-0F47-8EDE-7B726EB7F3FF}"/>
                  </a:ext>
                </a:extLst>
              </p:cNvPr>
              <p:cNvCxnSpPr/>
              <p:nvPr/>
            </p:nvCxnSpPr>
            <p:spPr>
              <a:xfrm>
                <a:off x="10026073"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77" name="Google Shape;468;p22">
                <a:extLst>
                  <a:ext uri="{FF2B5EF4-FFF2-40B4-BE49-F238E27FC236}">
                    <a16:creationId xmlns:a16="http://schemas.microsoft.com/office/drawing/2014/main" id="{8CAB90BD-110F-5A4F-AEBA-AD432FEBC46B}"/>
                  </a:ext>
                </a:extLst>
              </p:cNvPr>
              <p:cNvCxnSpPr/>
              <p:nvPr/>
            </p:nvCxnSpPr>
            <p:spPr>
              <a:xfrm>
                <a:off x="8991600"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78" name="Google Shape;469;p22">
                <a:extLst>
                  <a:ext uri="{FF2B5EF4-FFF2-40B4-BE49-F238E27FC236}">
                    <a16:creationId xmlns:a16="http://schemas.microsoft.com/office/drawing/2014/main" id="{9E30B0D3-260B-1B49-ACC8-3934F53FE1DB}"/>
                  </a:ext>
                </a:extLst>
              </p:cNvPr>
              <p:cNvCxnSpPr/>
              <p:nvPr/>
            </p:nvCxnSpPr>
            <p:spPr>
              <a:xfrm>
                <a:off x="11037455"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79" name="Google Shape;470;p22" descr="intel_xeon_w_processor">
                <a:extLst>
                  <a:ext uri="{FF2B5EF4-FFF2-40B4-BE49-F238E27FC236}">
                    <a16:creationId xmlns:a16="http://schemas.microsoft.com/office/drawing/2014/main" id="{2A591586-046E-7349-81CE-61096775143E}"/>
                  </a:ext>
                </a:extLst>
              </p:cNvPr>
              <p:cNvPicPr preferRelativeResize="0"/>
              <p:nvPr/>
            </p:nvPicPr>
            <p:blipFill rotWithShape="1">
              <a:blip r:embed="rId3">
                <a:alphaModFix/>
              </a:blip>
              <a:srcRect/>
              <a:stretch/>
            </p:blipFill>
            <p:spPr>
              <a:xfrm>
                <a:off x="7987697" y="4664467"/>
                <a:ext cx="563209" cy="484360"/>
              </a:xfrm>
              <a:prstGeom prst="rect">
                <a:avLst/>
              </a:prstGeom>
              <a:noFill/>
              <a:ln>
                <a:noFill/>
              </a:ln>
            </p:spPr>
          </p:pic>
          <p:pic>
            <p:nvPicPr>
              <p:cNvPr id="80" name="Google Shape;471;p22" descr="intel_xeon_w_processor">
                <a:extLst>
                  <a:ext uri="{FF2B5EF4-FFF2-40B4-BE49-F238E27FC236}">
                    <a16:creationId xmlns:a16="http://schemas.microsoft.com/office/drawing/2014/main" id="{CD6CD31D-BDBA-8945-9ABF-27E409B783BF}"/>
                  </a:ext>
                </a:extLst>
              </p:cNvPr>
              <p:cNvPicPr preferRelativeResize="0"/>
              <p:nvPr/>
            </p:nvPicPr>
            <p:blipFill rotWithShape="1">
              <a:blip r:embed="rId3">
                <a:alphaModFix/>
              </a:blip>
              <a:srcRect/>
              <a:stretch/>
            </p:blipFill>
            <p:spPr>
              <a:xfrm>
                <a:off x="8731720" y="4664467"/>
                <a:ext cx="563209" cy="484360"/>
              </a:xfrm>
              <a:prstGeom prst="rect">
                <a:avLst/>
              </a:prstGeom>
              <a:noFill/>
              <a:ln>
                <a:noFill/>
              </a:ln>
            </p:spPr>
          </p:pic>
          <p:cxnSp>
            <p:nvCxnSpPr>
              <p:cNvPr id="81" name="Google Shape;472;p22">
                <a:extLst>
                  <a:ext uri="{FF2B5EF4-FFF2-40B4-BE49-F238E27FC236}">
                    <a16:creationId xmlns:a16="http://schemas.microsoft.com/office/drawing/2014/main" id="{A14AE9F5-4561-9D47-BCB6-06D1AE0102D3}"/>
                  </a:ext>
                </a:extLst>
              </p:cNvPr>
              <p:cNvCxnSpPr/>
              <p:nvPr/>
            </p:nvCxnSpPr>
            <p:spPr>
              <a:xfrm>
                <a:off x="8215747"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82" name="Google Shape;473;p22">
                <a:extLst>
                  <a:ext uri="{FF2B5EF4-FFF2-40B4-BE49-F238E27FC236}">
                    <a16:creationId xmlns:a16="http://schemas.microsoft.com/office/drawing/2014/main" id="{63645E3C-12FC-8744-87DC-82D7F13A9F30}"/>
                  </a:ext>
                </a:extLst>
              </p:cNvPr>
              <p:cNvCxnSpPr/>
              <p:nvPr/>
            </p:nvCxnSpPr>
            <p:spPr>
              <a:xfrm>
                <a:off x="8973129"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83" name="Google Shape;474;p22" descr="https://snpi.dell.com/snp/images2/300/en-us~A8175873/A8175873.jpg">
                <a:extLst>
                  <a:ext uri="{FF2B5EF4-FFF2-40B4-BE49-F238E27FC236}">
                    <a16:creationId xmlns:a16="http://schemas.microsoft.com/office/drawing/2014/main" id="{DDFFA1C7-CD6C-2E4C-807A-0206B87CB572}"/>
                  </a:ext>
                </a:extLst>
              </p:cNvPr>
              <p:cNvPicPr preferRelativeResize="0"/>
              <p:nvPr/>
            </p:nvPicPr>
            <p:blipFill rotWithShape="1">
              <a:blip r:embed="rId4">
                <a:alphaModFix/>
              </a:blip>
              <a:srcRect/>
              <a:stretch/>
            </p:blipFill>
            <p:spPr>
              <a:xfrm rot="-5400000" flipH="1">
                <a:off x="10308293" y="4329604"/>
                <a:ext cx="884898" cy="1303557"/>
              </a:xfrm>
              <a:prstGeom prst="rect">
                <a:avLst/>
              </a:prstGeom>
              <a:noFill/>
              <a:ln>
                <a:noFill/>
              </a:ln>
            </p:spPr>
          </p:pic>
          <p:pic>
            <p:nvPicPr>
              <p:cNvPr id="84" name="Google Shape;475;p22" descr="https://cdn.shopify.com/s/files/1/0725/0415/products/gssd_1024x1024.jpg?v=1491961837">
                <a:extLst>
                  <a:ext uri="{FF2B5EF4-FFF2-40B4-BE49-F238E27FC236}">
                    <a16:creationId xmlns:a16="http://schemas.microsoft.com/office/drawing/2014/main" id="{E2B3F9DB-EDBF-714B-A157-A6A9E7EA9AD1}"/>
                  </a:ext>
                </a:extLst>
              </p:cNvPr>
              <p:cNvPicPr preferRelativeResize="0"/>
              <p:nvPr/>
            </p:nvPicPr>
            <p:blipFill rotWithShape="1">
              <a:blip r:embed="rId5">
                <a:alphaModFix/>
              </a:blip>
              <a:srcRect/>
              <a:stretch/>
            </p:blipFill>
            <p:spPr>
              <a:xfrm flipH="1">
                <a:off x="9498623" y="4661524"/>
                <a:ext cx="781119" cy="510321"/>
              </a:xfrm>
              <a:prstGeom prst="rect">
                <a:avLst/>
              </a:prstGeom>
              <a:noFill/>
              <a:ln>
                <a:noFill/>
              </a:ln>
            </p:spPr>
          </p:pic>
          <p:cxnSp>
            <p:nvCxnSpPr>
              <p:cNvPr id="85" name="Google Shape;476;p22">
                <a:extLst>
                  <a:ext uri="{FF2B5EF4-FFF2-40B4-BE49-F238E27FC236}">
                    <a16:creationId xmlns:a16="http://schemas.microsoft.com/office/drawing/2014/main" id="{39757ED9-1E77-0E44-AA13-5C08EF664D61}"/>
                  </a:ext>
                </a:extLst>
              </p:cNvPr>
              <p:cNvCxnSpPr/>
              <p:nvPr/>
            </p:nvCxnSpPr>
            <p:spPr>
              <a:xfrm>
                <a:off x="9829147" y="4359730"/>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86" name="Google Shape;477;p22">
                <a:extLst>
                  <a:ext uri="{FF2B5EF4-FFF2-40B4-BE49-F238E27FC236}">
                    <a16:creationId xmlns:a16="http://schemas.microsoft.com/office/drawing/2014/main" id="{52C8B2B1-8277-4149-9906-71E3E20D3A09}"/>
                  </a:ext>
                </a:extLst>
              </p:cNvPr>
              <p:cNvCxnSpPr/>
              <p:nvPr/>
            </p:nvCxnSpPr>
            <p:spPr>
              <a:xfrm>
                <a:off x="10750742" y="4348795"/>
                <a:ext cx="0" cy="242197"/>
              </a:xfrm>
              <a:prstGeom prst="straightConnector1">
                <a:avLst/>
              </a:prstGeom>
              <a:noFill/>
              <a:ln w="9525" cap="flat" cmpd="sng">
                <a:solidFill>
                  <a:schemeClr val="accent1"/>
                </a:solidFill>
                <a:prstDash val="solid"/>
                <a:miter lim="800000"/>
                <a:headEnd type="triangle" w="med" len="med"/>
                <a:tailEnd type="triangle" w="med" len="med"/>
              </a:ln>
            </p:spPr>
          </p:cxnSp>
        </p:grpSp>
        <p:grpSp>
          <p:nvGrpSpPr>
            <p:cNvPr id="45" name="Google Shape;478;p22">
              <a:extLst>
                <a:ext uri="{FF2B5EF4-FFF2-40B4-BE49-F238E27FC236}">
                  <a16:creationId xmlns:a16="http://schemas.microsoft.com/office/drawing/2014/main" id="{488214D3-89C1-3044-AC5B-90C48DAF4BEC}"/>
                </a:ext>
              </a:extLst>
            </p:cNvPr>
            <p:cNvGrpSpPr/>
            <p:nvPr/>
          </p:nvGrpSpPr>
          <p:grpSpPr>
            <a:xfrm>
              <a:off x="8630307" y="4435228"/>
              <a:ext cx="2430019" cy="1880194"/>
              <a:chOff x="7485843" y="2918691"/>
              <a:chExt cx="4171123" cy="2595418"/>
            </a:xfrm>
          </p:grpSpPr>
          <p:sp>
            <p:nvSpPr>
              <p:cNvPr id="51" name="Google Shape;479;p22">
                <a:extLst>
                  <a:ext uri="{FF2B5EF4-FFF2-40B4-BE49-F238E27FC236}">
                    <a16:creationId xmlns:a16="http://schemas.microsoft.com/office/drawing/2014/main" id="{84D2FF25-9211-8A46-BCE6-4EDB8E8774F2}"/>
                  </a:ext>
                </a:extLst>
              </p:cNvPr>
              <p:cNvSpPr/>
              <p:nvPr/>
            </p:nvSpPr>
            <p:spPr>
              <a:xfrm>
                <a:off x="7485843" y="2918691"/>
                <a:ext cx="4171123" cy="259541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accent1"/>
                  </a:solidFill>
                  <a:latin typeface="Calibri"/>
                  <a:ea typeface="Calibri"/>
                  <a:cs typeface="Calibri"/>
                  <a:sym typeface="Calibri"/>
                </a:endParaRPr>
              </a:p>
            </p:txBody>
          </p:sp>
          <p:sp>
            <p:nvSpPr>
              <p:cNvPr id="52" name="Google Shape;480;p22">
                <a:extLst>
                  <a:ext uri="{FF2B5EF4-FFF2-40B4-BE49-F238E27FC236}">
                    <a16:creationId xmlns:a16="http://schemas.microsoft.com/office/drawing/2014/main" id="{2D994273-37A5-0941-8F87-4B79ACD72D5B}"/>
                  </a:ext>
                </a:extLst>
              </p:cNvPr>
              <p:cNvSpPr/>
              <p:nvPr/>
            </p:nvSpPr>
            <p:spPr>
              <a:xfrm>
                <a:off x="7761798" y="3980873"/>
                <a:ext cx="3525038" cy="316362"/>
              </a:xfrm>
              <a:prstGeom prst="rect">
                <a:avLst/>
              </a:prstGeom>
              <a:solidFill>
                <a:schemeClr val="accent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Calibri"/>
                    <a:ea typeface="Calibri"/>
                    <a:cs typeface="Calibri"/>
                    <a:sym typeface="Calibri"/>
                  </a:rPr>
                  <a:t>Internode Interconnect</a:t>
                </a:r>
                <a:endParaRPr sz="800"/>
              </a:p>
            </p:txBody>
          </p:sp>
          <p:pic>
            <p:nvPicPr>
              <p:cNvPr id="53" name="Google Shape;481;p22">
                <a:extLst>
                  <a:ext uri="{FF2B5EF4-FFF2-40B4-BE49-F238E27FC236}">
                    <a16:creationId xmlns:a16="http://schemas.microsoft.com/office/drawing/2014/main" id="{CEF91593-2C16-7E47-96FF-39816904D97B}"/>
                  </a:ext>
                </a:extLst>
              </p:cNvPr>
              <p:cNvPicPr preferRelativeResize="0"/>
              <p:nvPr/>
            </p:nvPicPr>
            <p:blipFill rotWithShape="1">
              <a:blip r:embed="rId2">
                <a:alphaModFix/>
              </a:blip>
              <a:srcRect/>
              <a:stretch/>
            </p:blipFill>
            <p:spPr>
              <a:xfrm>
                <a:off x="7527204" y="3052426"/>
                <a:ext cx="1107358" cy="738238"/>
              </a:xfrm>
              <a:prstGeom prst="rect">
                <a:avLst/>
              </a:prstGeom>
              <a:noFill/>
              <a:ln>
                <a:noFill/>
              </a:ln>
            </p:spPr>
          </p:pic>
          <p:pic>
            <p:nvPicPr>
              <p:cNvPr id="54" name="Google Shape;482;p22">
                <a:extLst>
                  <a:ext uri="{FF2B5EF4-FFF2-40B4-BE49-F238E27FC236}">
                    <a16:creationId xmlns:a16="http://schemas.microsoft.com/office/drawing/2014/main" id="{8F5A38C0-8303-4D4B-8EB8-1C913EE31035}"/>
                  </a:ext>
                </a:extLst>
              </p:cNvPr>
              <p:cNvPicPr preferRelativeResize="0"/>
              <p:nvPr/>
            </p:nvPicPr>
            <p:blipFill rotWithShape="1">
              <a:blip r:embed="rId2">
                <a:alphaModFix/>
              </a:blip>
              <a:srcRect/>
              <a:stretch/>
            </p:blipFill>
            <p:spPr>
              <a:xfrm>
                <a:off x="8510078" y="3059880"/>
                <a:ext cx="1107359" cy="738239"/>
              </a:xfrm>
              <a:prstGeom prst="rect">
                <a:avLst/>
              </a:prstGeom>
              <a:noFill/>
              <a:ln>
                <a:noFill/>
              </a:ln>
            </p:spPr>
          </p:pic>
          <p:pic>
            <p:nvPicPr>
              <p:cNvPr id="55" name="Google Shape;483;p22">
                <a:extLst>
                  <a:ext uri="{FF2B5EF4-FFF2-40B4-BE49-F238E27FC236}">
                    <a16:creationId xmlns:a16="http://schemas.microsoft.com/office/drawing/2014/main" id="{B2238661-DF25-414D-B068-9A74C54FBC88}"/>
                  </a:ext>
                </a:extLst>
              </p:cNvPr>
              <p:cNvPicPr preferRelativeResize="0"/>
              <p:nvPr/>
            </p:nvPicPr>
            <p:blipFill rotWithShape="1">
              <a:blip r:embed="rId2">
                <a:alphaModFix/>
              </a:blip>
              <a:srcRect/>
              <a:stretch/>
            </p:blipFill>
            <p:spPr>
              <a:xfrm>
                <a:off x="9537352" y="3057762"/>
                <a:ext cx="1107359" cy="738239"/>
              </a:xfrm>
              <a:prstGeom prst="rect">
                <a:avLst/>
              </a:prstGeom>
              <a:noFill/>
              <a:ln>
                <a:noFill/>
              </a:ln>
            </p:spPr>
          </p:pic>
          <p:pic>
            <p:nvPicPr>
              <p:cNvPr id="56" name="Google Shape;484;p22">
                <a:extLst>
                  <a:ext uri="{FF2B5EF4-FFF2-40B4-BE49-F238E27FC236}">
                    <a16:creationId xmlns:a16="http://schemas.microsoft.com/office/drawing/2014/main" id="{FD232232-8CEE-1044-B701-4C5DB1D8ED4C}"/>
                  </a:ext>
                </a:extLst>
              </p:cNvPr>
              <p:cNvPicPr preferRelativeResize="0"/>
              <p:nvPr/>
            </p:nvPicPr>
            <p:blipFill rotWithShape="1">
              <a:blip r:embed="rId2">
                <a:alphaModFix/>
              </a:blip>
              <a:srcRect/>
              <a:stretch/>
            </p:blipFill>
            <p:spPr>
              <a:xfrm>
                <a:off x="10549607" y="3054035"/>
                <a:ext cx="1107359" cy="738239"/>
              </a:xfrm>
              <a:prstGeom prst="rect">
                <a:avLst/>
              </a:prstGeom>
              <a:noFill/>
              <a:ln>
                <a:noFill/>
              </a:ln>
            </p:spPr>
          </p:pic>
          <p:cxnSp>
            <p:nvCxnSpPr>
              <p:cNvPr id="57" name="Google Shape;485;p22">
                <a:extLst>
                  <a:ext uri="{FF2B5EF4-FFF2-40B4-BE49-F238E27FC236}">
                    <a16:creationId xmlns:a16="http://schemas.microsoft.com/office/drawing/2014/main" id="{CC982CA7-7B27-C24A-B7CF-9C70EE188A03}"/>
                  </a:ext>
                </a:extLst>
              </p:cNvPr>
              <p:cNvCxnSpPr/>
              <p:nvPr/>
            </p:nvCxnSpPr>
            <p:spPr>
              <a:xfrm>
                <a:off x="8030682" y="3704729"/>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58" name="Google Shape;486;p22">
                <a:extLst>
                  <a:ext uri="{FF2B5EF4-FFF2-40B4-BE49-F238E27FC236}">
                    <a16:creationId xmlns:a16="http://schemas.microsoft.com/office/drawing/2014/main" id="{44663A6F-C405-DC40-9962-2543990B7148}"/>
                  </a:ext>
                </a:extLst>
              </p:cNvPr>
              <p:cNvCxnSpPr/>
              <p:nvPr/>
            </p:nvCxnSpPr>
            <p:spPr>
              <a:xfrm>
                <a:off x="10026073"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59" name="Google Shape;487;p22">
                <a:extLst>
                  <a:ext uri="{FF2B5EF4-FFF2-40B4-BE49-F238E27FC236}">
                    <a16:creationId xmlns:a16="http://schemas.microsoft.com/office/drawing/2014/main" id="{5642D55A-3AFF-BC44-AE99-36AF65DE043F}"/>
                  </a:ext>
                </a:extLst>
              </p:cNvPr>
              <p:cNvCxnSpPr/>
              <p:nvPr/>
            </p:nvCxnSpPr>
            <p:spPr>
              <a:xfrm>
                <a:off x="8991600"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60" name="Google Shape;488;p22">
                <a:extLst>
                  <a:ext uri="{FF2B5EF4-FFF2-40B4-BE49-F238E27FC236}">
                    <a16:creationId xmlns:a16="http://schemas.microsoft.com/office/drawing/2014/main" id="{6E5FEA66-8139-6E46-8B91-5E99C5C86311}"/>
                  </a:ext>
                </a:extLst>
              </p:cNvPr>
              <p:cNvCxnSpPr/>
              <p:nvPr/>
            </p:nvCxnSpPr>
            <p:spPr>
              <a:xfrm>
                <a:off x="11037455" y="3705833"/>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61" name="Google Shape;489;p22" descr="intel_xeon_w_processor">
                <a:extLst>
                  <a:ext uri="{FF2B5EF4-FFF2-40B4-BE49-F238E27FC236}">
                    <a16:creationId xmlns:a16="http://schemas.microsoft.com/office/drawing/2014/main" id="{71FADDA9-72D9-754E-8F08-6EFFD75E8250}"/>
                  </a:ext>
                </a:extLst>
              </p:cNvPr>
              <p:cNvPicPr preferRelativeResize="0"/>
              <p:nvPr/>
            </p:nvPicPr>
            <p:blipFill rotWithShape="1">
              <a:blip r:embed="rId3">
                <a:alphaModFix/>
              </a:blip>
              <a:srcRect/>
              <a:stretch/>
            </p:blipFill>
            <p:spPr>
              <a:xfrm>
                <a:off x="7987697" y="4664467"/>
                <a:ext cx="563209" cy="484360"/>
              </a:xfrm>
              <a:prstGeom prst="rect">
                <a:avLst/>
              </a:prstGeom>
              <a:noFill/>
              <a:ln>
                <a:noFill/>
              </a:ln>
            </p:spPr>
          </p:pic>
          <p:pic>
            <p:nvPicPr>
              <p:cNvPr id="62" name="Google Shape;490;p22" descr="intel_xeon_w_processor">
                <a:extLst>
                  <a:ext uri="{FF2B5EF4-FFF2-40B4-BE49-F238E27FC236}">
                    <a16:creationId xmlns:a16="http://schemas.microsoft.com/office/drawing/2014/main" id="{700AA99D-D18C-9E47-BFD0-E3FEFFFD3A93}"/>
                  </a:ext>
                </a:extLst>
              </p:cNvPr>
              <p:cNvPicPr preferRelativeResize="0"/>
              <p:nvPr/>
            </p:nvPicPr>
            <p:blipFill rotWithShape="1">
              <a:blip r:embed="rId3">
                <a:alphaModFix/>
              </a:blip>
              <a:srcRect/>
              <a:stretch/>
            </p:blipFill>
            <p:spPr>
              <a:xfrm>
                <a:off x="8731720" y="4664467"/>
                <a:ext cx="563209" cy="484360"/>
              </a:xfrm>
              <a:prstGeom prst="rect">
                <a:avLst/>
              </a:prstGeom>
              <a:noFill/>
              <a:ln>
                <a:noFill/>
              </a:ln>
            </p:spPr>
          </p:pic>
          <p:cxnSp>
            <p:nvCxnSpPr>
              <p:cNvPr id="63" name="Google Shape;491;p22">
                <a:extLst>
                  <a:ext uri="{FF2B5EF4-FFF2-40B4-BE49-F238E27FC236}">
                    <a16:creationId xmlns:a16="http://schemas.microsoft.com/office/drawing/2014/main" id="{C992D577-8D54-9C48-99AB-5E3FE3D482E0}"/>
                  </a:ext>
                </a:extLst>
              </p:cNvPr>
              <p:cNvCxnSpPr/>
              <p:nvPr/>
            </p:nvCxnSpPr>
            <p:spPr>
              <a:xfrm>
                <a:off x="8215747"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64" name="Google Shape;492;p22">
                <a:extLst>
                  <a:ext uri="{FF2B5EF4-FFF2-40B4-BE49-F238E27FC236}">
                    <a16:creationId xmlns:a16="http://schemas.microsoft.com/office/drawing/2014/main" id="{36FF1519-6063-0B41-B41E-4763F46265C4}"/>
                  </a:ext>
                </a:extLst>
              </p:cNvPr>
              <p:cNvCxnSpPr/>
              <p:nvPr/>
            </p:nvCxnSpPr>
            <p:spPr>
              <a:xfrm>
                <a:off x="8973129" y="4368966"/>
                <a:ext cx="0" cy="242197"/>
              </a:xfrm>
              <a:prstGeom prst="straightConnector1">
                <a:avLst/>
              </a:prstGeom>
              <a:noFill/>
              <a:ln w="9525" cap="flat" cmpd="sng">
                <a:solidFill>
                  <a:schemeClr val="accent1"/>
                </a:solidFill>
                <a:prstDash val="solid"/>
                <a:miter lim="800000"/>
                <a:headEnd type="triangle" w="med" len="med"/>
                <a:tailEnd type="triangle" w="med" len="med"/>
              </a:ln>
            </p:spPr>
          </p:cxnSp>
          <p:pic>
            <p:nvPicPr>
              <p:cNvPr id="65" name="Google Shape;493;p22" descr="https://snpi.dell.com/snp/images2/300/en-us~A8175873/A8175873.jpg">
                <a:extLst>
                  <a:ext uri="{FF2B5EF4-FFF2-40B4-BE49-F238E27FC236}">
                    <a16:creationId xmlns:a16="http://schemas.microsoft.com/office/drawing/2014/main" id="{A84502AE-B234-9541-9448-600C0BA61522}"/>
                  </a:ext>
                </a:extLst>
              </p:cNvPr>
              <p:cNvPicPr preferRelativeResize="0"/>
              <p:nvPr/>
            </p:nvPicPr>
            <p:blipFill rotWithShape="1">
              <a:blip r:embed="rId4">
                <a:alphaModFix/>
              </a:blip>
              <a:srcRect/>
              <a:stretch/>
            </p:blipFill>
            <p:spPr>
              <a:xfrm rot="-5400000" flipH="1">
                <a:off x="10308293" y="4329604"/>
                <a:ext cx="884898" cy="1303557"/>
              </a:xfrm>
              <a:prstGeom prst="rect">
                <a:avLst/>
              </a:prstGeom>
              <a:noFill/>
              <a:ln>
                <a:noFill/>
              </a:ln>
            </p:spPr>
          </p:pic>
          <p:pic>
            <p:nvPicPr>
              <p:cNvPr id="66" name="Google Shape;494;p22" descr="https://cdn.shopify.com/s/files/1/0725/0415/products/gssd_1024x1024.jpg?v=1491961837">
                <a:extLst>
                  <a:ext uri="{FF2B5EF4-FFF2-40B4-BE49-F238E27FC236}">
                    <a16:creationId xmlns:a16="http://schemas.microsoft.com/office/drawing/2014/main" id="{C33FE759-59D6-6848-893C-AA5A488E249C}"/>
                  </a:ext>
                </a:extLst>
              </p:cNvPr>
              <p:cNvPicPr preferRelativeResize="0"/>
              <p:nvPr/>
            </p:nvPicPr>
            <p:blipFill rotWithShape="1">
              <a:blip r:embed="rId5">
                <a:alphaModFix/>
              </a:blip>
              <a:srcRect/>
              <a:stretch/>
            </p:blipFill>
            <p:spPr>
              <a:xfrm flipH="1">
                <a:off x="9498623" y="4661524"/>
                <a:ext cx="781119" cy="510321"/>
              </a:xfrm>
              <a:prstGeom prst="rect">
                <a:avLst/>
              </a:prstGeom>
              <a:noFill/>
              <a:ln>
                <a:noFill/>
              </a:ln>
            </p:spPr>
          </p:pic>
          <p:cxnSp>
            <p:nvCxnSpPr>
              <p:cNvPr id="67" name="Google Shape;495;p22">
                <a:extLst>
                  <a:ext uri="{FF2B5EF4-FFF2-40B4-BE49-F238E27FC236}">
                    <a16:creationId xmlns:a16="http://schemas.microsoft.com/office/drawing/2014/main" id="{12E23336-9955-D546-8814-D55F29C6FE99}"/>
                  </a:ext>
                </a:extLst>
              </p:cNvPr>
              <p:cNvCxnSpPr/>
              <p:nvPr/>
            </p:nvCxnSpPr>
            <p:spPr>
              <a:xfrm>
                <a:off x="9829147" y="4359730"/>
                <a:ext cx="0" cy="242197"/>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68" name="Google Shape;496;p22">
                <a:extLst>
                  <a:ext uri="{FF2B5EF4-FFF2-40B4-BE49-F238E27FC236}">
                    <a16:creationId xmlns:a16="http://schemas.microsoft.com/office/drawing/2014/main" id="{0FE0B0B3-14C9-5442-8FAF-76151A4CDCD3}"/>
                  </a:ext>
                </a:extLst>
              </p:cNvPr>
              <p:cNvCxnSpPr/>
              <p:nvPr/>
            </p:nvCxnSpPr>
            <p:spPr>
              <a:xfrm>
                <a:off x="10750742" y="4348795"/>
                <a:ext cx="0" cy="242197"/>
              </a:xfrm>
              <a:prstGeom prst="straightConnector1">
                <a:avLst/>
              </a:prstGeom>
              <a:noFill/>
              <a:ln w="9525" cap="flat" cmpd="sng">
                <a:solidFill>
                  <a:schemeClr val="accent1"/>
                </a:solidFill>
                <a:prstDash val="solid"/>
                <a:miter lim="800000"/>
                <a:headEnd type="triangle" w="med" len="med"/>
                <a:tailEnd type="triangle" w="med" len="med"/>
              </a:ln>
            </p:spPr>
          </p:cxnSp>
        </p:grpSp>
        <p:sp>
          <p:nvSpPr>
            <p:cNvPr id="46" name="Google Shape;497;p22">
              <a:extLst>
                <a:ext uri="{FF2B5EF4-FFF2-40B4-BE49-F238E27FC236}">
                  <a16:creationId xmlns:a16="http://schemas.microsoft.com/office/drawing/2014/main" id="{6365C8F7-F8F4-6A49-8F56-72ED699825ED}"/>
                </a:ext>
              </a:extLst>
            </p:cNvPr>
            <p:cNvSpPr/>
            <p:nvPr/>
          </p:nvSpPr>
          <p:spPr>
            <a:xfrm>
              <a:off x="7126671" y="3767182"/>
              <a:ext cx="3210818" cy="28304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Intranode Interconnect</a:t>
              </a:r>
              <a:endParaRPr/>
            </a:p>
          </p:txBody>
        </p:sp>
        <p:cxnSp>
          <p:nvCxnSpPr>
            <p:cNvPr id="47" name="Google Shape;498;p22">
              <a:extLst>
                <a:ext uri="{FF2B5EF4-FFF2-40B4-BE49-F238E27FC236}">
                  <a16:creationId xmlns:a16="http://schemas.microsoft.com/office/drawing/2014/main" id="{13F415BF-6C99-9743-ACE1-1B0865B014A5}"/>
                </a:ext>
              </a:extLst>
            </p:cNvPr>
            <p:cNvCxnSpPr/>
            <p:nvPr/>
          </p:nvCxnSpPr>
          <p:spPr>
            <a:xfrm>
              <a:off x="9430051" y="3449911"/>
              <a:ext cx="0" cy="297964"/>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48" name="Google Shape;499;p22">
              <a:extLst>
                <a:ext uri="{FF2B5EF4-FFF2-40B4-BE49-F238E27FC236}">
                  <a16:creationId xmlns:a16="http://schemas.microsoft.com/office/drawing/2014/main" id="{FD6E0801-65A5-0B47-A851-CDCBA5C0C9B6}"/>
                </a:ext>
              </a:extLst>
            </p:cNvPr>
            <p:cNvCxnSpPr/>
            <p:nvPr/>
          </p:nvCxnSpPr>
          <p:spPr>
            <a:xfrm>
              <a:off x="7732993" y="3452078"/>
              <a:ext cx="0" cy="291311"/>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49" name="Google Shape;500;p22">
              <a:extLst>
                <a:ext uri="{FF2B5EF4-FFF2-40B4-BE49-F238E27FC236}">
                  <a16:creationId xmlns:a16="http://schemas.microsoft.com/office/drawing/2014/main" id="{02023FF5-E530-F54C-9DF0-458AEC7A519D}"/>
                </a:ext>
              </a:extLst>
            </p:cNvPr>
            <p:cNvCxnSpPr/>
            <p:nvPr/>
          </p:nvCxnSpPr>
          <p:spPr>
            <a:xfrm>
              <a:off x="9430051" y="4093332"/>
              <a:ext cx="0" cy="297964"/>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50" name="Google Shape;501;p22">
              <a:extLst>
                <a:ext uri="{FF2B5EF4-FFF2-40B4-BE49-F238E27FC236}">
                  <a16:creationId xmlns:a16="http://schemas.microsoft.com/office/drawing/2014/main" id="{F78B7A4A-525A-8F4F-9537-87D30EAD5065}"/>
                </a:ext>
              </a:extLst>
            </p:cNvPr>
            <p:cNvCxnSpPr/>
            <p:nvPr/>
          </p:nvCxnSpPr>
          <p:spPr>
            <a:xfrm>
              <a:off x="7732993" y="4095499"/>
              <a:ext cx="0" cy="291311"/>
            </a:xfrm>
            <a:prstGeom prst="straightConnector1">
              <a:avLst/>
            </a:prstGeom>
            <a:noFill/>
            <a:ln w="9525" cap="flat" cmpd="sng">
              <a:solidFill>
                <a:schemeClr val="accent1"/>
              </a:solidFill>
              <a:prstDash val="solid"/>
              <a:miter lim="800000"/>
              <a:headEnd type="triangle" w="med" len="med"/>
              <a:tailEnd type="triangle" w="med" len="med"/>
            </a:ln>
          </p:spPr>
        </p:cxnSp>
      </p:grpSp>
      <p:sp>
        <p:nvSpPr>
          <p:cNvPr id="142" name="Google Shape;522;p22">
            <a:extLst>
              <a:ext uri="{FF2B5EF4-FFF2-40B4-BE49-F238E27FC236}">
                <a16:creationId xmlns:a16="http://schemas.microsoft.com/office/drawing/2014/main" id="{37BEE6D2-9A0A-4E47-B57B-A8DF4CCB3854}"/>
              </a:ext>
            </a:extLst>
          </p:cNvPr>
          <p:cNvSpPr txBox="1"/>
          <p:nvPr/>
        </p:nvSpPr>
        <p:spPr>
          <a:xfrm flipH="1">
            <a:off x="8691347" y="5645960"/>
            <a:ext cx="27431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Distributed GPU Cluster</a:t>
            </a:r>
            <a:endParaRPr sz="1800">
              <a:solidFill>
                <a:schemeClr val="dk1"/>
              </a:solidFill>
              <a:latin typeface="Calibri"/>
              <a:ea typeface="Calibri"/>
              <a:cs typeface="Calibri"/>
              <a:sym typeface="Calibri"/>
            </a:endParaRPr>
          </a:p>
        </p:txBody>
      </p:sp>
      <p:sp>
        <p:nvSpPr>
          <p:cNvPr id="144" name="Content Placeholder 2">
            <a:extLst>
              <a:ext uri="{FF2B5EF4-FFF2-40B4-BE49-F238E27FC236}">
                <a16:creationId xmlns:a16="http://schemas.microsoft.com/office/drawing/2014/main" id="{D13C5224-68CE-5C47-8629-8C891C8B2AA1}"/>
              </a:ext>
            </a:extLst>
          </p:cNvPr>
          <p:cNvSpPr>
            <a:spLocks noGrp="1"/>
          </p:cNvSpPr>
          <p:nvPr>
            <p:ph idx="1"/>
          </p:nvPr>
        </p:nvSpPr>
        <p:spPr>
          <a:xfrm>
            <a:off x="838201" y="1825625"/>
            <a:ext cx="7081340" cy="4562112"/>
          </a:xfrm>
        </p:spPr>
        <p:txBody>
          <a:bodyPr>
            <a:normAutofit lnSpcReduction="10000"/>
          </a:bodyPr>
          <a:lstStyle/>
          <a:p>
            <a:r>
              <a:rPr lang="en-US">
                <a:solidFill>
                  <a:schemeClr val="bg2"/>
                </a:solidFill>
              </a:rPr>
              <a:t>Model parallelism </a:t>
            </a:r>
            <a:r>
              <a:rPr lang="en-US" sz="2400">
                <a:solidFill>
                  <a:schemeClr val="bg2"/>
                </a:solidFill>
              </a:rPr>
              <a:t>(Megatron-LM)</a:t>
            </a:r>
          </a:p>
          <a:p>
            <a:pPr lvl="1"/>
            <a:r>
              <a:rPr lang="en-US">
                <a:solidFill>
                  <a:schemeClr val="bg2"/>
                </a:solidFill>
              </a:rPr>
              <a:t>Partition the model states </a:t>
            </a:r>
            <a:r>
              <a:rPr lang="en-US" spc="-147">
                <a:solidFill>
                  <a:schemeClr val="bg2"/>
                </a:solidFill>
                <a:latin typeface="Calibri" panose="020F0502020204030204" pitchFamily="34" charset="0"/>
                <a:cs typeface="Calibri" panose="020F0502020204030204" pitchFamily="34" charset="0"/>
              </a:rPr>
              <a:t>vertically</a:t>
            </a:r>
            <a:r>
              <a:rPr lang="en-US">
                <a:solidFill>
                  <a:schemeClr val="bg2"/>
                </a:solidFill>
              </a:rPr>
              <a:t> across multiple GPUs.</a:t>
            </a:r>
          </a:p>
          <a:p>
            <a:pPr marL="457200" lvl="1" indent="0">
              <a:buNone/>
            </a:pPr>
            <a:endParaRPr lang="en-US">
              <a:solidFill>
                <a:schemeClr val="bg2"/>
              </a:solidFill>
            </a:endParaRPr>
          </a:p>
          <a:p>
            <a:r>
              <a:rPr lang="en-US">
                <a:solidFill>
                  <a:schemeClr val="bg2"/>
                </a:solidFill>
              </a:rPr>
              <a:t>Pipeline parallelism </a:t>
            </a:r>
            <a:r>
              <a:rPr lang="en-US" sz="2400">
                <a:solidFill>
                  <a:schemeClr val="bg2"/>
                </a:solidFill>
              </a:rPr>
              <a:t>(</a:t>
            </a:r>
            <a:r>
              <a:rPr lang="en-US" sz="2400" err="1">
                <a:solidFill>
                  <a:schemeClr val="bg2"/>
                </a:solidFill>
              </a:rPr>
              <a:t>PipeDream</a:t>
            </a:r>
            <a:r>
              <a:rPr lang="en-US" sz="2400">
                <a:solidFill>
                  <a:schemeClr val="bg2"/>
                </a:solidFill>
              </a:rPr>
              <a:t>, SOSP’19)</a:t>
            </a:r>
          </a:p>
          <a:p>
            <a:pPr lvl="1"/>
            <a:r>
              <a:rPr lang="en-US">
                <a:solidFill>
                  <a:schemeClr val="bg2"/>
                </a:solidFill>
              </a:rPr>
              <a:t>Partition the model states horizontally across layers.</a:t>
            </a:r>
          </a:p>
          <a:p>
            <a:pPr lvl="1"/>
            <a:endParaRPr lang="en-US">
              <a:solidFill>
                <a:schemeClr val="bg2"/>
              </a:solidFill>
            </a:endParaRPr>
          </a:p>
          <a:p>
            <a:r>
              <a:rPr lang="en-US" err="1">
                <a:solidFill>
                  <a:schemeClr val="bg2"/>
                </a:solidFill>
              </a:rPr>
              <a:t>ZeRO</a:t>
            </a:r>
            <a:r>
              <a:rPr lang="en-US">
                <a:solidFill>
                  <a:schemeClr val="bg2"/>
                </a:solidFill>
              </a:rPr>
              <a:t>: Zero Redundancy Optimizer </a:t>
            </a:r>
            <a:r>
              <a:rPr lang="en-US" sz="2400">
                <a:solidFill>
                  <a:schemeClr val="bg2"/>
                </a:solidFill>
              </a:rPr>
              <a:t>(</a:t>
            </a:r>
            <a:r>
              <a:rPr lang="en-US" sz="2400" err="1">
                <a:solidFill>
                  <a:schemeClr val="bg2"/>
                </a:solidFill>
              </a:rPr>
              <a:t>ZeRO</a:t>
            </a:r>
            <a:r>
              <a:rPr lang="en-US" sz="2400">
                <a:solidFill>
                  <a:schemeClr val="bg2"/>
                </a:solidFill>
              </a:rPr>
              <a:t>, SC’19)</a:t>
            </a:r>
          </a:p>
          <a:p>
            <a:pPr lvl="1"/>
            <a:r>
              <a:rPr lang="en-US">
                <a:solidFill>
                  <a:schemeClr val="bg2"/>
                </a:solidFill>
              </a:rPr>
              <a:t>Split the training batch across multiple GPUs without model states duplication.</a:t>
            </a:r>
          </a:p>
          <a:p>
            <a:pPr lvl="1"/>
            <a:endParaRPr lang="en-US">
              <a:solidFill>
                <a:schemeClr val="bg2"/>
              </a:solidFill>
            </a:endParaRPr>
          </a:p>
        </p:txBody>
      </p:sp>
      <p:sp>
        <p:nvSpPr>
          <p:cNvPr id="123" name="Cloud 122">
            <a:extLst>
              <a:ext uri="{FF2B5EF4-FFF2-40B4-BE49-F238E27FC236}">
                <a16:creationId xmlns:a16="http://schemas.microsoft.com/office/drawing/2014/main" id="{48F4A793-2AEF-9F44-B0D2-4E02395C2B0C}"/>
              </a:ext>
            </a:extLst>
          </p:cNvPr>
          <p:cNvSpPr/>
          <p:nvPr/>
        </p:nvSpPr>
        <p:spPr>
          <a:xfrm>
            <a:off x="225710" y="2637842"/>
            <a:ext cx="7750864" cy="2314121"/>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6A4DF420-6947-FE4F-8900-159D620019A3}"/>
              </a:ext>
            </a:extLst>
          </p:cNvPr>
          <p:cNvSpPr>
            <a:spLocks noGrp="1"/>
          </p:cNvSpPr>
          <p:nvPr>
            <p:ph type="sldNum" sz="quarter" idx="12"/>
          </p:nvPr>
        </p:nvSpPr>
        <p:spPr/>
        <p:txBody>
          <a:bodyPr/>
          <a:lstStyle/>
          <a:p>
            <a:fld id="{3405FCED-046F-614C-96D7-1F4DE4386785}" type="slidenum">
              <a:rPr lang="en-US" smtClean="0"/>
              <a:t>41</a:t>
            </a:fld>
            <a:endParaRPr lang="en-US"/>
          </a:p>
        </p:txBody>
      </p:sp>
      <p:sp>
        <p:nvSpPr>
          <p:cNvPr id="3" name="TextBox 2">
            <a:extLst>
              <a:ext uri="{FF2B5EF4-FFF2-40B4-BE49-F238E27FC236}">
                <a16:creationId xmlns:a16="http://schemas.microsoft.com/office/drawing/2014/main" id="{070D867E-B73F-314E-8197-2CB64EBC2037}"/>
              </a:ext>
            </a:extLst>
          </p:cNvPr>
          <p:cNvSpPr txBox="1"/>
          <p:nvPr/>
        </p:nvSpPr>
        <p:spPr>
          <a:xfrm>
            <a:off x="1298975" y="3402400"/>
            <a:ext cx="8269025" cy="584775"/>
          </a:xfrm>
          <a:prstGeom prst="rect">
            <a:avLst/>
          </a:prstGeom>
          <a:noFill/>
        </p:spPr>
        <p:txBody>
          <a:bodyPr wrap="square" rtlCol="0">
            <a:spAutoFit/>
          </a:bodyPr>
          <a:lstStyle/>
          <a:p>
            <a:r>
              <a:rPr lang="en-US" sz="3200" b="1">
                <a:solidFill>
                  <a:schemeClr val="accent1">
                    <a:lumMod val="75000"/>
                  </a:schemeClr>
                </a:solidFill>
              </a:rPr>
              <a:t>Require multiple GPUs resources </a:t>
            </a:r>
          </a:p>
        </p:txBody>
      </p:sp>
    </p:spTree>
    <p:extLst>
      <p:ext uri="{BB962C8B-B14F-4D97-AF65-F5344CB8AC3E}">
        <p14:creationId xmlns:p14="http://schemas.microsoft.com/office/powerpoint/2010/main" val="1094648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292A-75C9-154A-9710-283B3A5AD7C6}"/>
              </a:ext>
            </a:extLst>
          </p:cNvPr>
          <p:cNvSpPr>
            <a:spLocks noGrp="1"/>
          </p:cNvSpPr>
          <p:nvPr>
            <p:ph type="title"/>
          </p:nvPr>
        </p:nvSpPr>
        <p:spPr/>
        <p:txBody>
          <a:bodyPr/>
          <a:lstStyle/>
          <a:p>
            <a:r>
              <a:rPr lang="en-US" b="1">
                <a:solidFill>
                  <a:schemeClr val="accent1">
                    <a:lumMod val="75000"/>
                  </a:schemeClr>
                </a:solidFill>
              </a:rPr>
              <a:t>Billon-Scale Model Training - Scale Up Large Model Training</a:t>
            </a:r>
          </a:p>
        </p:txBody>
      </p:sp>
      <p:sp>
        <p:nvSpPr>
          <p:cNvPr id="3" name="Content Placeholder 2">
            <a:extLst>
              <a:ext uri="{FF2B5EF4-FFF2-40B4-BE49-F238E27FC236}">
                <a16:creationId xmlns:a16="http://schemas.microsoft.com/office/drawing/2014/main" id="{6784072D-A31A-9440-BF84-951D3CA6D902}"/>
              </a:ext>
            </a:extLst>
          </p:cNvPr>
          <p:cNvSpPr>
            <a:spLocks noGrp="1"/>
          </p:cNvSpPr>
          <p:nvPr>
            <p:ph idx="1"/>
          </p:nvPr>
        </p:nvSpPr>
        <p:spPr>
          <a:xfrm>
            <a:off x="838200" y="1825625"/>
            <a:ext cx="7295606" cy="4667250"/>
          </a:xfrm>
        </p:spPr>
        <p:txBody>
          <a:bodyPr>
            <a:normAutofit/>
          </a:bodyPr>
          <a:lstStyle/>
          <a:p>
            <a:pPr marL="457200" lvl="1" indent="0">
              <a:buNone/>
            </a:pPr>
            <a:endParaRPr lang="en-US"/>
          </a:p>
          <a:p>
            <a:pPr lvl="1"/>
            <a:endParaRPr lang="en-US"/>
          </a:p>
          <a:p>
            <a:pPr marL="457200" lvl="1" indent="0">
              <a:buNone/>
            </a:pPr>
            <a:endParaRPr lang="en-US"/>
          </a:p>
        </p:txBody>
      </p:sp>
      <p:grpSp>
        <p:nvGrpSpPr>
          <p:cNvPr id="9" name="Group 8">
            <a:extLst>
              <a:ext uri="{FF2B5EF4-FFF2-40B4-BE49-F238E27FC236}">
                <a16:creationId xmlns:a16="http://schemas.microsoft.com/office/drawing/2014/main" id="{D038320F-DFF9-4A83-825D-2ADC9E90CE34}"/>
              </a:ext>
            </a:extLst>
          </p:cNvPr>
          <p:cNvGrpSpPr/>
          <p:nvPr/>
        </p:nvGrpSpPr>
        <p:grpSpPr>
          <a:xfrm>
            <a:off x="2697915" y="1975512"/>
            <a:ext cx="5823347" cy="3865727"/>
            <a:chOff x="2642736" y="1825625"/>
            <a:chExt cx="5606743" cy="3886951"/>
          </a:xfrm>
        </p:grpSpPr>
        <p:pic>
          <p:nvPicPr>
            <p:cNvPr id="11" name="Picture 10" descr="A picture containing graphical user interface&#10;&#10;Description automatically generated">
              <a:extLst>
                <a:ext uri="{FF2B5EF4-FFF2-40B4-BE49-F238E27FC236}">
                  <a16:creationId xmlns:a16="http://schemas.microsoft.com/office/drawing/2014/main" id="{CFE797E0-6857-6A47-89FB-CDF659939C92}"/>
                </a:ext>
              </a:extLst>
            </p:cNvPr>
            <p:cNvPicPr>
              <a:picLocks noChangeAspect="1"/>
            </p:cNvPicPr>
            <p:nvPr/>
          </p:nvPicPr>
          <p:blipFill>
            <a:blip r:embed="rId3"/>
            <a:stretch>
              <a:fillRect/>
            </a:stretch>
          </p:blipFill>
          <p:spPr>
            <a:xfrm>
              <a:off x="2642736" y="1825625"/>
              <a:ext cx="5606743" cy="3886951"/>
            </a:xfrm>
            <a:prstGeom prst="rect">
              <a:avLst/>
            </a:prstGeom>
          </p:spPr>
        </p:pic>
        <p:sp>
          <p:nvSpPr>
            <p:cNvPr id="12" name="TextBox 11">
              <a:extLst>
                <a:ext uri="{FF2B5EF4-FFF2-40B4-BE49-F238E27FC236}">
                  <a16:creationId xmlns:a16="http://schemas.microsoft.com/office/drawing/2014/main" id="{F9C72A63-5E5A-0543-87EF-7C8A188C5054}"/>
                </a:ext>
              </a:extLst>
            </p:cNvPr>
            <p:cNvSpPr txBox="1"/>
            <p:nvPr/>
          </p:nvSpPr>
          <p:spPr>
            <a:xfrm>
              <a:off x="2900470" y="4140197"/>
              <a:ext cx="2033290" cy="646331"/>
            </a:xfrm>
            <a:prstGeom prst="rect">
              <a:avLst/>
            </a:prstGeom>
            <a:noFill/>
          </p:spPr>
          <p:txBody>
            <a:bodyPr wrap="square" rtlCol="0">
              <a:spAutoFit/>
            </a:bodyPr>
            <a:lstStyle/>
            <a:p>
              <a:r>
                <a:rPr lang="en-US"/>
                <a:t>Size: ~100s GB/sec</a:t>
              </a:r>
            </a:p>
            <a:p>
              <a:r>
                <a:rPr lang="en-US"/>
                <a:t>BW: ~100s GB/sec</a:t>
              </a:r>
            </a:p>
          </p:txBody>
        </p:sp>
        <p:sp>
          <p:nvSpPr>
            <p:cNvPr id="13" name="TextBox 12">
              <a:extLst>
                <a:ext uri="{FF2B5EF4-FFF2-40B4-BE49-F238E27FC236}">
                  <a16:creationId xmlns:a16="http://schemas.microsoft.com/office/drawing/2014/main" id="{5F08686C-EFA9-524C-AF78-4810CB43BDBE}"/>
                </a:ext>
              </a:extLst>
            </p:cNvPr>
            <p:cNvSpPr txBox="1"/>
            <p:nvPr/>
          </p:nvSpPr>
          <p:spPr>
            <a:xfrm>
              <a:off x="5871838" y="4140197"/>
              <a:ext cx="1979855" cy="649880"/>
            </a:xfrm>
            <a:prstGeom prst="rect">
              <a:avLst/>
            </a:prstGeom>
            <a:noFill/>
          </p:spPr>
          <p:txBody>
            <a:bodyPr wrap="square" rtlCol="0">
              <a:spAutoFit/>
            </a:bodyPr>
            <a:lstStyle/>
            <a:p>
              <a:r>
                <a:rPr lang="en-US"/>
                <a:t>Size: ~10s GB</a:t>
              </a:r>
            </a:p>
            <a:p>
              <a:r>
                <a:rPr lang="en-US"/>
                <a:t>BW: ~500s GB/sec</a:t>
              </a:r>
            </a:p>
          </p:txBody>
        </p:sp>
      </p:grpSp>
      <p:sp>
        <p:nvSpPr>
          <p:cNvPr id="15" name="Slide Number Placeholder 14">
            <a:extLst>
              <a:ext uri="{FF2B5EF4-FFF2-40B4-BE49-F238E27FC236}">
                <a16:creationId xmlns:a16="http://schemas.microsoft.com/office/drawing/2014/main" id="{0A87085D-E5BD-984F-B4B7-DC9709A5B590}"/>
              </a:ext>
            </a:extLst>
          </p:cNvPr>
          <p:cNvSpPr>
            <a:spLocks noGrp="1"/>
          </p:cNvSpPr>
          <p:nvPr>
            <p:ph type="sldNum" sz="quarter" idx="12"/>
          </p:nvPr>
        </p:nvSpPr>
        <p:spPr/>
        <p:txBody>
          <a:bodyPr/>
          <a:lstStyle/>
          <a:p>
            <a:fld id="{3405FCED-046F-614C-96D7-1F4DE4386785}" type="slidenum">
              <a:rPr lang="en-US" smtClean="0"/>
              <a:t>42</a:t>
            </a:fld>
            <a:endParaRPr lang="en-US"/>
          </a:p>
        </p:txBody>
      </p:sp>
      <p:sp>
        <p:nvSpPr>
          <p:cNvPr id="8" name="TextBox 7">
            <a:extLst>
              <a:ext uri="{FF2B5EF4-FFF2-40B4-BE49-F238E27FC236}">
                <a16:creationId xmlns:a16="http://schemas.microsoft.com/office/drawing/2014/main" id="{3FAE4029-8BB4-4004-BBE4-20C245B3B6E4}"/>
              </a:ext>
            </a:extLst>
          </p:cNvPr>
          <p:cNvSpPr txBox="1"/>
          <p:nvPr/>
        </p:nvSpPr>
        <p:spPr>
          <a:xfrm rot="5400000">
            <a:off x="4743449" y="4489022"/>
            <a:ext cx="1561400" cy="400110"/>
          </a:xfrm>
          <a:prstGeom prst="rect">
            <a:avLst/>
          </a:prstGeom>
          <a:solidFill>
            <a:schemeClr val="bg1"/>
          </a:solidFill>
        </p:spPr>
        <p:txBody>
          <a:bodyPr wrap="square" rtlCol="0">
            <a:spAutoFit/>
          </a:bodyPr>
          <a:lstStyle/>
          <a:p>
            <a:r>
              <a:rPr lang="en-US" sz="2000">
                <a:solidFill>
                  <a:srgbClr val="FF0000"/>
                </a:solidFill>
              </a:rPr>
              <a:t>~10s GB/sec</a:t>
            </a:r>
          </a:p>
        </p:txBody>
      </p:sp>
      <p:grpSp>
        <p:nvGrpSpPr>
          <p:cNvPr id="17" name="Group 16">
            <a:extLst>
              <a:ext uri="{FF2B5EF4-FFF2-40B4-BE49-F238E27FC236}">
                <a16:creationId xmlns:a16="http://schemas.microsoft.com/office/drawing/2014/main" id="{BE71C7F0-E924-4ABD-9F24-4964D7589B39}"/>
              </a:ext>
            </a:extLst>
          </p:cNvPr>
          <p:cNvGrpSpPr/>
          <p:nvPr/>
        </p:nvGrpSpPr>
        <p:grpSpPr>
          <a:xfrm>
            <a:off x="1648717" y="2751316"/>
            <a:ext cx="7750864" cy="2314121"/>
            <a:chOff x="859736" y="2767700"/>
            <a:chExt cx="7750864" cy="2314121"/>
          </a:xfrm>
        </p:grpSpPr>
        <p:sp>
          <p:nvSpPr>
            <p:cNvPr id="18" name="Cloud 17">
              <a:extLst>
                <a:ext uri="{FF2B5EF4-FFF2-40B4-BE49-F238E27FC236}">
                  <a16:creationId xmlns:a16="http://schemas.microsoft.com/office/drawing/2014/main" id="{E92CCE9B-41BB-41E1-8728-2FED1ADD1466}"/>
                </a:ext>
              </a:extLst>
            </p:cNvPr>
            <p:cNvSpPr/>
            <p:nvPr/>
          </p:nvSpPr>
          <p:spPr>
            <a:xfrm>
              <a:off x="859736" y="2767700"/>
              <a:ext cx="7750864" cy="2314121"/>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C636334-1F79-415F-9479-FDCE02A3AE6F}"/>
                </a:ext>
              </a:extLst>
            </p:cNvPr>
            <p:cNvSpPr txBox="1"/>
            <p:nvPr/>
          </p:nvSpPr>
          <p:spPr>
            <a:xfrm>
              <a:off x="2710744" y="3567041"/>
              <a:ext cx="3724874" cy="584775"/>
            </a:xfrm>
            <a:prstGeom prst="rect">
              <a:avLst/>
            </a:prstGeom>
            <a:noFill/>
          </p:spPr>
          <p:txBody>
            <a:bodyPr wrap="square" rtlCol="0">
              <a:spAutoFit/>
            </a:bodyPr>
            <a:lstStyle/>
            <a:p>
              <a:r>
                <a:rPr lang="en-US" sz="3200" b="1">
                  <a:solidFill>
                    <a:schemeClr val="accent1">
                      <a:lumMod val="75000"/>
                    </a:schemeClr>
                  </a:solidFill>
                </a:rPr>
                <a:t>Sacrifice scalability</a:t>
              </a:r>
            </a:p>
          </p:txBody>
        </p:sp>
      </p:grpSp>
    </p:spTree>
    <p:extLst>
      <p:ext uri="{BB962C8B-B14F-4D97-AF65-F5344CB8AC3E}">
        <p14:creationId xmlns:p14="http://schemas.microsoft.com/office/powerpoint/2010/main" val="389575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C0C0-E12D-1E4C-8283-572B9CDB6EC2}"/>
              </a:ext>
            </a:extLst>
          </p:cNvPr>
          <p:cNvSpPr>
            <a:spLocks noGrp="1"/>
          </p:cNvSpPr>
          <p:nvPr>
            <p:ph type="title"/>
          </p:nvPr>
        </p:nvSpPr>
        <p:spPr/>
        <p:txBody>
          <a:bodyPr/>
          <a:lstStyle/>
          <a:p>
            <a:r>
              <a:rPr lang="en-US" b="1" err="1">
                <a:solidFill>
                  <a:schemeClr val="accent1">
                    <a:lumMod val="75000"/>
                  </a:schemeClr>
                </a:solidFill>
              </a:rPr>
              <a:t>ZeRO</a:t>
            </a:r>
            <a:r>
              <a:rPr lang="en-US" b="1">
                <a:solidFill>
                  <a:schemeClr val="accent1">
                    <a:lumMod val="75000"/>
                  </a:schemeClr>
                </a:solidFill>
              </a:rPr>
              <a:t>-Offload: Democratizing Billion-Scale Model Training </a:t>
            </a:r>
          </a:p>
        </p:txBody>
      </p:sp>
      <p:sp>
        <p:nvSpPr>
          <p:cNvPr id="6" name="Slide Number Placeholder 5">
            <a:extLst>
              <a:ext uri="{FF2B5EF4-FFF2-40B4-BE49-F238E27FC236}">
                <a16:creationId xmlns:a16="http://schemas.microsoft.com/office/drawing/2014/main" id="{0D08CC8E-30ED-2940-800A-9CF83BE8259C}"/>
              </a:ext>
            </a:extLst>
          </p:cNvPr>
          <p:cNvSpPr>
            <a:spLocks noGrp="1"/>
          </p:cNvSpPr>
          <p:nvPr>
            <p:ph type="sldNum" sz="quarter" idx="12"/>
          </p:nvPr>
        </p:nvSpPr>
        <p:spPr/>
        <p:txBody>
          <a:bodyPr/>
          <a:lstStyle/>
          <a:p>
            <a:fld id="{3405FCED-046F-614C-96D7-1F4DE4386785}" type="slidenum">
              <a:rPr lang="en-US" smtClean="0"/>
              <a:t>43</a:t>
            </a:fld>
            <a:endParaRPr lang="en-US"/>
          </a:p>
        </p:txBody>
      </p:sp>
      <p:sp>
        <p:nvSpPr>
          <p:cNvPr id="8" name="Content Placeholder 7">
            <a:extLst>
              <a:ext uri="{FF2B5EF4-FFF2-40B4-BE49-F238E27FC236}">
                <a16:creationId xmlns:a16="http://schemas.microsoft.com/office/drawing/2014/main" id="{2AAAD54F-C467-314D-8A48-A0EFF0C90B08}"/>
              </a:ext>
            </a:extLst>
          </p:cNvPr>
          <p:cNvSpPr>
            <a:spLocks noGrp="1"/>
          </p:cNvSpPr>
          <p:nvPr>
            <p:ph idx="1"/>
          </p:nvPr>
        </p:nvSpPr>
        <p:spPr>
          <a:xfrm>
            <a:off x="1345474" y="3881751"/>
            <a:ext cx="2158637" cy="606539"/>
          </a:xfrm>
        </p:spPr>
        <p:txBody>
          <a:bodyPr/>
          <a:lstStyle/>
          <a:p>
            <a:pPr marL="0" indent="0">
              <a:buNone/>
            </a:pPr>
            <a:r>
              <a:rPr lang="en-US"/>
              <a:t>Efficiency</a:t>
            </a:r>
          </a:p>
        </p:txBody>
      </p:sp>
      <p:grpSp>
        <p:nvGrpSpPr>
          <p:cNvPr id="10" name="Group 9">
            <a:extLst>
              <a:ext uri="{FF2B5EF4-FFF2-40B4-BE49-F238E27FC236}">
                <a16:creationId xmlns:a16="http://schemas.microsoft.com/office/drawing/2014/main" id="{6F593F30-648E-424E-91A6-4F59278798DD}"/>
              </a:ext>
            </a:extLst>
          </p:cNvPr>
          <p:cNvGrpSpPr/>
          <p:nvPr/>
        </p:nvGrpSpPr>
        <p:grpSpPr>
          <a:xfrm>
            <a:off x="1021080" y="1642959"/>
            <a:ext cx="2286000" cy="2286000"/>
            <a:chOff x="1021080" y="2116183"/>
            <a:chExt cx="2286000" cy="2286000"/>
          </a:xfrm>
        </p:grpSpPr>
        <p:pic>
          <p:nvPicPr>
            <p:cNvPr id="3078" name="Picture 6" descr="All Torque Transmissions Gearbox Efficiency - All Torque Transmissions">
              <a:extLst>
                <a:ext uri="{FF2B5EF4-FFF2-40B4-BE49-F238E27FC236}">
                  <a16:creationId xmlns:a16="http://schemas.microsoft.com/office/drawing/2014/main" id="{7BDFFA55-1949-204C-808F-99FE75137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 y="2116183"/>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7A6A065-F62C-3A4D-AC38-3B12B90C3EE5}"/>
                </a:ext>
              </a:extLst>
            </p:cNvPr>
            <p:cNvSpPr/>
            <p:nvPr/>
          </p:nvSpPr>
          <p:spPr>
            <a:xfrm>
              <a:off x="1345474" y="2184286"/>
              <a:ext cx="1593669" cy="362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82" name="Picture 10" descr="Download Free png Scalability png » PNG Image - DLPNG.com">
            <a:extLst>
              <a:ext uri="{FF2B5EF4-FFF2-40B4-BE49-F238E27FC236}">
                <a16:creationId xmlns:a16="http://schemas.microsoft.com/office/drawing/2014/main" id="{F76D429E-9951-C643-89A8-1BD110930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8648" y="2007466"/>
            <a:ext cx="2425700" cy="172720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7">
            <a:extLst>
              <a:ext uri="{FF2B5EF4-FFF2-40B4-BE49-F238E27FC236}">
                <a16:creationId xmlns:a16="http://schemas.microsoft.com/office/drawing/2014/main" id="{87F76280-098E-2240-B2E4-0DEB548E4F66}"/>
              </a:ext>
            </a:extLst>
          </p:cNvPr>
          <p:cNvSpPr txBox="1">
            <a:spLocks/>
          </p:cNvSpPr>
          <p:nvPr/>
        </p:nvSpPr>
        <p:spPr>
          <a:xfrm>
            <a:off x="548640" y="4738883"/>
            <a:ext cx="3474721" cy="1940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Enable 13B parameters model training on a single NVIDIA V100 GPU at 40 TFLOPS.</a:t>
            </a:r>
          </a:p>
        </p:txBody>
      </p:sp>
      <p:sp>
        <p:nvSpPr>
          <p:cNvPr id="18" name="Content Placeholder 7">
            <a:extLst>
              <a:ext uri="{FF2B5EF4-FFF2-40B4-BE49-F238E27FC236}">
                <a16:creationId xmlns:a16="http://schemas.microsoft.com/office/drawing/2014/main" id="{E529C2CC-6376-3344-9FE3-D85FBCF2964F}"/>
              </a:ext>
            </a:extLst>
          </p:cNvPr>
          <p:cNvSpPr txBox="1">
            <a:spLocks/>
          </p:cNvSpPr>
          <p:nvPr/>
        </p:nvSpPr>
        <p:spPr>
          <a:xfrm>
            <a:off x="5258409" y="3881751"/>
            <a:ext cx="2158637" cy="606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Scalability</a:t>
            </a:r>
          </a:p>
        </p:txBody>
      </p:sp>
      <p:sp>
        <p:nvSpPr>
          <p:cNvPr id="19" name="Content Placeholder 7">
            <a:extLst>
              <a:ext uri="{FF2B5EF4-FFF2-40B4-BE49-F238E27FC236}">
                <a16:creationId xmlns:a16="http://schemas.microsoft.com/office/drawing/2014/main" id="{BEA4756E-6970-094D-B053-2D22A0824936}"/>
              </a:ext>
            </a:extLst>
          </p:cNvPr>
          <p:cNvSpPr txBox="1">
            <a:spLocks/>
          </p:cNvSpPr>
          <p:nvPr/>
        </p:nvSpPr>
        <p:spPr>
          <a:xfrm>
            <a:off x="9341031" y="3881751"/>
            <a:ext cx="2158637" cy="606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Usability</a:t>
            </a:r>
          </a:p>
        </p:txBody>
      </p:sp>
      <p:sp>
        <p:nvSpPr>
          <p:cNvPr id="20" name="Content Placeholder 7">
            <a:extLst>
              <a:ext uri="{FF2B5EF4-FFF2-40B4-BE49-F238E27FC236}">
                <a16:creationId xmlns:a16="http://schemas.microsoft.com/office/drawing/2014/main" id="{042D923A-95C8-3E4B-9050-5A76869989AF}"/>
              </a:ext>
            </a:extLst>
          </p:cNvPr>
          <p:cNvSpPr txBox="1">
            <a:spLocks/>
          </p:cNvSpPr>
          <p:nvPr/>
        </p:nvSpPr>
        <p:spPr>
          <a:xfrm>
            <a:off x="4319996" y="4738883"/>
            <a:ext cx="4290604" cy="1940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Achieve near perfect linear speedup with multiple GPUs.</a:t>
            </a:r>
          </a:p>
        </p:txBody>
      </p:sp>
      <p:sp>
        <p:nvSpPr>
          <p:cNvPr id="21" name="Content Placeholder 7">
            <a:extLst>
              <a:ext uri="{FF2B5EF4-FFF2-40B4-BE49-F238E27FC236}">
                <a16:creationId xmlns:a16="http://schemas.microsoft.com/office/drawing/2014/main" id="{44B1EBC3-8020-5D4F-A271-E1E25CC5315F}"/>
              </a:ext>
            </a:extLst>
          </p:cNvPr>
          <p:cNvSpPr txBox="1">
            <a:spLocks/>
          </p:cNvSpPr>
          <p:nvPr/>
        </p:nvSpPr>
        <p:spPr>
          <a:xfrm>
            <a:off x="8682988" y="4738883"/>
            <a:ext cx="3687538" cy="1940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a:t>Require no model refactoring.</a:t>
            </a:r>
            <a:endParaRPr lang="en-US"/>
          </a:p>
        </p:txBody>
      </p:sp>
      <p:sp>
        <p:nvSpPr>
          <p:cNvPr id="3" name="Rectangle 2">
            <a:extLst>
              <a:ext uri="{FF2B5EF4-FFF2-40B4-BE49-F238E27FC236}">
                <a16:creationId xmlns:a16="http://schemas.microsoft.com/office/drawing/2014/main" id="{6BFF121F-C826-A949-A214-0C7266B75E7A}"/>
              </a:ext>
            </a:extLst>
          </p:cNvPr>
          <p:cNvSpPr/>
          <p:nvPr/>
        </p:nvSpPr>
        <p:spPr>
          <a:xfrm>
            <a:off x="1345474" y="3553905"/>
            <a:ext cx="1652250" cy="299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B8CB046D-2757-3742-8F67-D3905D719E38}"/>
              </a:ext>
            </a:extLst>
          </p:cNvPr>
          <p:cNvPicPr>
            <a:picLocks noChangeAspect="1"/>
          </p:cNvPicPr>
          <p:nvPr/>
        </p:nvPicPr>
        <p:blipFill>
          <a:blip r:embed="rId5"/>
          <a:stretch>
            <a:fillRect/>
          </a:stretch>
        </p:blipFill>
        <p:spPr>
          <a:xfrm>
            <a:off x="8984645" y="2025343"/>
            <a:ext cx="2177552" cy="1728216"/>
          </a:xfrm>
          <a:prstGeom prst="rect">
            <a:avLst/>
          </a:prstGeom>
        </p:spPr>
      </p:pic>
    </p:spTree>
    <p:extLst>
      <p:ext uri="{BB962C8B-B14F-4D97-AF65-F5344CB8AC3E}">
        <p14:creationId xmlns:p14="http://schemas.microsoft.com/office/powerpoint/2010/main" val="293931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05CD-CA0B-B446-B3B7-AD7B298F215F}"/>
              </a:ext>
            </a:extLst>
          </p:cNvPr>
          <p:cNvSpPr>
            <a:spLocks noGrp="1"/>
          </p:cNvSpPr>
          <p:nvPr>
            <p:ph type="title"/>
          </p:nvPr>
        </p:nvSpPr>
        <p:spPr/>
        <p:txBody>
          <a:bodyPr>
            <a:normAutofit/>
          </a:bodyPr>
          <a:lstStyle/>
          <a:p>
            <a:r>
              <a:rPr lang="en-US" b="1">
                <a:solidFill>
                  <a:schemeClr val="accent1">
                    <a:lumMod val="75000"/>
                  </a:schemeClr>
                </a:solidFill>
              </a:rPr>
              <a:t>Mixed-precision Training</a:t>
            </a:r>
          </a:p>
        </p:txBody>
      </p:sp>
      <p:sp>
        <p:nvSpPr>
          <p:cNvPr id="4" name="Slide Number Placeholder 3">
            <a:extLst>
              <a:ext uri="{FF2B5EF4-FFF2-40B4-BE49-F238E27FC236}">
                <a16:creationId xmlns:a16="http://schemas.microsoft.com/office/drawing/2014/main" id="{DAAE7B59-EA6F-014A-A7DE-0D91C8872DE1}"/>
              </a:ext>
            </a:extLst>
          </p:cNvPr>
          <p:cNvSpPr>
            <a:spLocks noGrp="1"/>
          </p:cNvSpPr>
          <p:nvPr>
            <p:ph type="sldNum" sz="quarter" idx="12"/>
          </p:nvPr>
        </p:nvSpPr>
        <p:spPr/>
        <p:txBody>
          <a:bodyPr/>
          <a:lstStyle/>
          <a:p>
            <a:fld id="{3405FCED-046F-614C-96D7-1F4DE4386785}" type="slidenum">
              <a:rPr lang="en-US" smtClean="0"/>
              <a:t>44</a:t>
            </a:fld>
            <a:endParaRPr lang="en-US"/>
          </a:p>
        </p:txBody>
      </p:sp>
      <p:pic>
        <p:nvPicPr>
          <p:cNvPr id="6" name="Content Placeholder 5" descr="Diagram&#10;&#10;Description automatically generated">
            <a:extLst>
              <a:ext uri="{FF2B5EF4-FFF2-40B4-BE49-F238E27FC236}">
                <a16:creationId xmlns:a16="http://schemas.microsoft.com/office/drawing/2014/main" id="{B5ADDF9B-3D3C-8244-AA0E-918A7126A5D6}"/>
              </a:ext>
            </a:extLst>
          </p:cNvPr>
          <p:cNvPicPr>
            <a:picLocks noGrp="1" noChangeAspect="1"/>
          </p:cNvPicPr>
          <p:nvPr>
            <p:ph idx="1"/>
          </p:nvPr>
        </p:nvPicPr>
        <p:blipFill>
          <a:blip r:embed="rId3"/>
          <a:stretch>
            <a:fillRect/>
          </a:stretch>
        </p:blipFill>
        <p:spPr>
          <a:xfrm>
            <a:off x="4285004" y="1823267"/>
            <a:ext cx="3652364" cy="2919043"/>
          </a:xfrm>
        </p:spPr>
      </p:pic>
      <p:sp>
        <p:nvSpPr>
          <p:cNvPr id="10" name="TextBox 9">
            <a:extLst>
              <a:ext uri="{FF2B5EF4-FFF2-40B4-BE49-F238E27FC236}">
                <a16:creationId xmlns:a16="http://schemas.microsoft.com/office/drawing/2014/main" id="{D5B1695C-3089-7D4B-8360-A06820D7D60A}"/>
              </a:ext>
            </a:extLst>
          </p:cNvPr>
          <p:cNvSpPr txBox="1"/>
          <p:nvPr/>
        </p:nvSpPr>
        <p:spPr>
          <a:xfrm>
            <a:off x="3800483" y="6311900"/>
            <a:ext cx="7667897" cy="400110"/>
          </a:xfrm>
          <a:prstGeom prst="rect">
            <a:avLst/>
          </a:prstGeom>
          <a:noFill/>
        </p:spPr>
        <p:txBody>
          <a:bodyPr wrap="square" rtlCol="0">
            <a:spAutoFit/>
          </a:bodyPr>
          <a:lstStyle/>
          <a:p>
            <a:r>
              <a:rPr lang="en-US" sz="2000"/>
              <a:t>Mixed precision training iteration for a layer. </a:t>
            </a:r>
          </a:p>
        </p:txBody>
      </p:sp>
    </p:spTree>
    <p:extLst>
      <p:ext uri="{BB962C8B-B14F-4D97-AF65-F5344CB8AC3E}">
        <p14:creationId xmlns:p14="http://schemas.microsoft.com/office/powerpoint/2010/main" val="2186208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05CD-CA0B-B446-B3B7-AD7B298F215F}"/>
              </a:ext>
            </a:extLst>
          </p:cNvPr>
          <p:cNvSpPr>
            <a:spLocks noGrp="1"/>
          </p:cNvSpPr>
          <p:nvPr>
            <p:ph type="title"/>
          </p:nvPr>
        </p:nvSpPr>
        <p:spPr/>
        <p:txBody>
          <a:bodyPr>
            <a:normAutofit/>
          </a:bodyPr>
          <a:lstStyle/>
          <a:p>
            <a:r>
              <a:rPr lang="en-US" b="1">
                <a:solidFill>
                  <a:schemeClr val="accent1">
                    <a:lumMod val="75000"/>
                  </a:schemeClr>
                </a:solidFill>
              </a:rPr>
              <a:t>Mixed-precision Training</a:t>
            </a:r>
          </a:p>
        </p:txBody>
      </p:sp>
      <p:sp>
        <p:nvSpPr>
          <p:cNvPr id="4" name="Slide Number Placeholder 3">
            <a:extLst>
              <a:ext uri="{FF2B5EF4-FFF2-40B4-BE49-F238E27FC236}">
                <a16:creationId xmlns:a16="http://schemas.microsoft.com/office/drawing/2014/main" id="{DAAE7B59-EA6F-014A-A7DE-0D91C8872DE1}"/>
              </a:ext>
            </a:extLst>
          </p:cNvPr>
          <p:cNvSpPr>
            <a:spLocks noGrp="1"/>
          </p:cNvSpPr>
          <p:nvPr>
            <p:ph type="sldNum" sz="quarter" idx="12"/>
          </p:nvPr>
        </p:nvSpPr>
        <p:spPr/>
        <p:txBody>
          <a:bodyPr/>
          <a:lstStyle/>
          <a:p>
            <a:fld id="{3405FCED-046F-614C-96D7-1F4DE4386785}" type="slidenum">
              <a:rPr lang="en-US" smtClean="0"/>
              <a:t>45</a:t>
            </a:fld>
            <a:endParaRPr lang="en-US"/>
          </a:p>
        </p:txBody>
      </p:sp>
      <p:pic>
        <p:nvPicPr>
          <p:cNvPr id="5" name="Picture 4" descr="Graphical user interface, diagram, funnel chart&#10;&#10;Description automatically generated">
            <a:extLst>
              <a:ext uri="{FF2B5EF4-FFF2-40B4-BE49-F238E27FC236}">
                <a16:creationId xmlns:a16="http://schemas.microsoft.com/office/drawing/2014/main" id="{7E548D98-F88F-F946-9B43-BB5C37C40146}"/>
              </a:ext>
            </a:extLst>
          </p:cNvPr>
          <p:cNvPicPr>
            <a:picLocks noChangeAspect="1"/>
          </p:cNvPicPr>
          <p:nvPr/>
        </p:nvPicPr>
        <p:blipFill>
          <a:blip r:embed="rId3"/>
          <a:stretch>
            <a:fillRect/>
          </a:stretch>
        </p:blipFill>
        <p:spPr>
          <a:xfrm>
            <a:off x="3543949" y="1823893"/>
            <a:ext cx="5213021" cy="4284676"/>
          </a:xfrm>
          <a:prstGeom prst="rect">
            <a:avLst/>
          </a:prstGeom>
        </p:spPr>
      </p:pic>
      <p:sp>
        <p:nvSpPr>
          <p:cNvPr id="8" name="Content Placeholder 7">
            <a:extLst>
              <a:ext uri="{FF2B5EF4-FFF2-40B4-BE49-F238E27FC236}">
                <a16:creationId xmlns:a16="http://schemas.microsoft.com/office/drawing/2014/main" id="{272E982A-0044-EC4C-921A-528F2839F82D}"/>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7F9F6FD1-F926-294E-A402-FECB7DC0865D}"/>
              </a:ext>
            </a:extLst>
          </p:cNvPr>
          <p:cNvSpPr txBox="1"/>
          <p:nvPr/>
        </p:nvSpPr>
        <p:spPr>
          <a:xfrm>
            <a:off x="3800483" y="6311900"/>
            <a:ext cx="7667897" cy="400110"/>
          </a:xfrm>
          <a:prstGeom prst="rect">
            <a:avLst/>
          </a:prstGeom>
          <a:noFill/>
        </p:spPr>
        <p:txBody>
          <a:bodyPr wrap="square" rtlCol="0">
            <a:spAutoFit/>
          </a:bodyPr>
          <a:lstStyle/>
          <a:p>
            <a:r>
              <a:rPr lang="en-US" sz="2000"/>
              <a:t>Mixed precision training iteration for a layer. </a:t>
            </a:r>
          </a:p>
        </p:txBody>
      </p:sp>
    </p:spTree>
    <p:extLst>
      <p:ext uri="{BB962C8B-B14F-4D97-AF65-F5344CB8AC3E}">
        <p14:creationId xmlns:p14="http://schemas.microsoft.com/office/powerpoint/2010/main" val="2520720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05CD-CA0B-B446-B3B7-AD7B298F215F}"/>
              </a:ext>
            </a:extLst>
          </p:cNvPr>
          <p:cNvSpPr>
            <a:spLocks noGrp="1"/>
          </p:cNvSpPr>
          <p:nvPr>
            <p:ph type="title"/>
          </p:nvPr>
        </p:nvSpPr>
        <p:spPr/>
        <p:txBody>
          <a:bodyPr>
            <a:normAutofit/>
          </a:bodyPr>
          <a:lstStyle/>
          <a:p>
            <a:r>
              <a:rPr lang="en-US" b="1">
                <a:solidFill>
                  <a:schemeClr val="accent1">
                    <a:lumMod val="75000"/>
                  </a:schemeClr>
                </a:solidFill>
              </a:rPr>
              <a:t>Mixed-precision training</a:t>
            </a:r>
          </a:p>
        </p:txBody>
      </p:sp>
      <p:sp>
        <p:nvSpPr>
          <p:cNvPr id="4" name="Slide Number Placeholder 3">
            <a:extLst>
              <a:ext uri="{FF2B5EF4-FFF2-40B4-BE49-F238E27FC236}">
                <a16:creationId xmlns:a16="http://schemas.microsoft.com/office/drawing/2014/main" id="{DAAE7B59-EA6F-014A-A7DE-0D91C8872DE1}"/>
              </a:ext>
            </a:extLst>
          </p:cNvPr>
          <p:cNvSpPr>
            <a:spLocks noGrp="1"/>
          </p:cNvSpPr>
          <p:nvPr>
            <p:ph type="sldNum" sz="quarter" idx="12"/>
          </p:nvPr>
        </p:nvSpPr>
        <p:spPr/>
        <p:txBody>
          <a:bodyPr/>
          <a:lstStyle/>
          <a:p>
            <a:fld id="{3405FCED-046F-614C-96D7-1F4DE4386785}" type="slidenum">
              <a:rPr lang="en-US" smtClean="0"/>
              <a:t>46</a:t>
            </a:fld>
            <a:endParaRPr lang="en-US"/>
          </a:p>
        </p:txBody>
      </p:sp>
      <p:pic>
        <p:nvPicPr>
          <p:cNvPr id="6" name="Content Placeholder 5" descr="Diagram&#10;&#10;Description automatically generated">
            <a:extLst>
              <a:ext uri="{FF2B5EF4-FFF2-40B4-BE49-F238E27FC236}">
                <a16:creationId xmlns:a16="http://schemas.microsoft.com/office/drawing/2014/main" id="{547EC30D-2856-7541-BFDE-BD53786C364C}"/>
              </a:ext>
            </a:extLst>
          </p:cNvPr>
          <p:cNvPicPr>
            <a:picLocks noGrp="1" noChangeAspect="1"/>
          </p:cNvPicPr>
          <p:nvPr>
            <p:ph idx="1"/>
          </p:nvPr>
        </p:nvPicPr>
        <p:blipFill>
          <a:blip r:embed="rId3"/>
          <a:stretch>
            <a:fillRect/>
          </a:stretch>
        </p:blipFill>
        <p:spPr>
          <a:xfrm>
            <a:off x="3543207" y="1825625"/>
            <a:ext cx="5213022" cy="4284676"/>
          </a:xfrm>
        </p:spPr>
      </p:pic>
      <p:sp>
        <p:nvSpPr>
          <p:cNvPr id="10" name="TextBox 9">
            <a:extLst>
              <a:ext uri="{FF2B5EF4-FFF2-40B4-BE49-F238E27FC236}">
                <a16:creationId xmlns:a16="http://schemas.microsoft.com/office/drawing/2014/main" id="{DE5691EF-E5EF-4040-B2B4-340197EE1EF3}"/>
              </a:ext>
            </a:extLst>
          </p:cNvPr>
          <p:cNvSpPr txBox="1"/>
          <p:nvPr/>
        </p:nvSpPr>
        <p:spPr>
          <a:xfrm>
            <a:off x="3800483" y="6311900"/>
            <a:ext cx="7667897" cy="400110"/>
          </a:xfrm>
          <a:prstGeom prst="rect">
            <a:avLst/>
          </a:prstGeom>
          <a:noFill/>
        </p:spPr>
        <p:txBody>
          <a:bodyPr wrap="square" rtlCol="0">
            <a:spAutoFit/>
          </a:bodyPr>
          <a:lstStyle/>
          <a:p>
            <a:r>
              <a:rPr lang="en-US" sz="2000"/>
              <a:t>Mixed precision training iteration for a layer. </a:t>
            </a:r>
          </a:p>
        </p:txBody>
      </p:sp>
    </p:spTree>
    <p:extLst>
      <p:ext uri="{BB962C8B-B14F-4D97-AF65-F5344CB8AC3E}">
        <p14:creationId xmlns:p14="http://schemas.microsoft.com/office/powerpoint/2010/main" val="3108119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02C3-7037-754E-BD47-EC16FBB10561}"/>
              </a:ext>
            </a:extLst>
          </p:cNvPr>
          <p:cNvSpPr>
            <a:spLocks noGrp="1"/>
          </p:cNvSpPr>
          <p:nvPr>
            <p:ph type="title"/>
          </p:nvPr>
        </p:nvSpPr>
        <p:spPr/>
        <p:txBody>
          <a:bodyPr/>
          <a:lstStyle/>
          <a:p>
            <a:r>
              <a:rPr lang="en-US" b="1">
                <a:solidFill>
                  <a:schemeClr val="accent1">
                    <a:lumMod val="75000"/>
                  </a:schemeClr>
                </a:solidFill>
              </a:rPr>
              <a:t>Offload Strategy</a:t>
            </a:r>
            <a:endParaRPr lang="en-US"/>
          </a:p>
        </p:txBody>
      </p:sp>
      <p:sp>
        <p:nvSpPr>
          <p:cNvPr id="3" name="Content Placeholder 2">
            <a:extLst>
              <a:ext uri="{FF2B5EF4-FFF2-40B4-BE49-F238E27FC236}">
                <a16:creationId xmlns:a16="http://schemas.microsoft.com/office/drawing/2014/main" id="{F428AE23-231A-8B4F-8355-BA60A8B4EE3E}"/>
              </a:ext>
            </a:extLst>
          </p:cNvPr>
          <p:cNvSpPr>
            <a:spLocks noGrp="1"/>
          </p:cNvSpPr>
          <p:nvPr>
            <p:ph idx="1"/>
          </p:nvPr>
        </p:nvSpPr>
        <p:spPr/>
        <p:txBody>
          <a:bodyPr/>
          <a:lstStyle/>
          <a:p>
            <a:r>
              <a:rPr lang="en-US" err="1"/>
              <a:t>ZeRO</a:t>
            </a:r>
            <a:r>
              <a:rPr lang="en-US"/>
              <a:t>-Offload partitions the dataflow graph with:</a:t>
            </a:r>
          </a:p>
          <a:p>
            <a:endParaRPr lang="en-US"/>
          </a:p>
          <a:p>
            <a:pPr marL="971550" lvl="1" indent="-514350">
              <a:buFont typeface="+mj-lt"/>
              <a:buAutoNum type="romanLcPeriod"/>
            </a:pPr>
            <a:r>
              <a:rPr lang="en-US"/>
              <a:t>Few computation on CPU</a:t>
            </a:r>
          </a:p>
          <a:p>
            <a:pPr marL="971550" lvl="1" indent="-514350">
              <a:buFont typeface="+mj-lt"/>
              <a:buAutoNum type="romanLcPeriod"/>
            </a:pPr>
            <a:endParaRPr lang="en-US"/>
          </a:p>
          <a:p>
            <a:pPr marL="971550" lvl="1" indent="-514350">
              <a:buFont typeface="+mj-lt"/>
              <a:buAutoNum type="romanLcPeriod"/>
            </a:pPr>
            <a:r>
              <a:rPr lang="en-US"/>
              <a:t>Minimize of communication volume</a:t>
            </a:r>
          </a:p>
          <a:p>
            <a:pPr marL="971550" lvl="1" indent="-514350">
              <a:buFont typeface="+mj-lt"/>
              <a:buAutoNum type="romanLcPeriod"/>
            </a:pPr>
            <a:endParaRPr lang="en-US"/>
          </a:p>
          <a:p>
            <a:pPr marL="971550" lvl="1" indent="-514350">
              <a:buFont typeface="+mj-lt"/>
              <a:buAutoNum type="romanLcPeriod"/>
            </a:pPr>
            <a:r>
              <a:rPr lang="en-US"/>
              <a:t>Maximize memory saving while achieving minimum communication volume</a:t>
            </a:r>
          </a:p>
          <a:p>
            <a:endParaRPr lang="en-US"/>
          </a:p>
        </p:txBody>
      </p:sp>
      <p:sp>
        <p:nvSpPr>
          <p:cNvPr id="6" name="Slide Number Placeholder 5">
            <a:extLst>
              <a:ext uri="{FF2B5EF4-FFF2-40B4-BE49-F238E27FC236}">
                <a16:creationId xmlns:a16="http://schemas.microsoft.com/office/drawing/2014/main" id="{FDC4A648-9CF8-514A-A41A-CA00FF09F3AA}"/>
              </a:ext>
            </a:extLst>
          </p:cNvPr>
          <p:cNvSpPr>
            <a:spLocks noGrp="1"/>
          </p:cNvSpPr>
          <p:nvPr>
            <p:ph type="sldNum" sz="quarter" idx="12"/>
          </p:nvPr>
        </p:nvSpPr>
        <p:spPr/>
        <p:txBody>
          <a:bodyPr/>
          <a:lstStyle/>
          <a:p>
            <a:fld id="{3405FCED-046F-614C-96D7-1F4DE4386785}" type="slidenum">
              <a:rPr lang="en-US" smtClean="0"/>
              <a:t>47</a:t>
            </a:fld>
            <a:endParaRPr lang="en-US"/>
          </a:p>
        </p:txBody>
      </p:sp>
    </p:spTree>
    <p:extLst>
      <p:ext uri="{BB962C8B-B14F-4D97-AF65-F5344CB8AC3E}">
        <p14:creationId xmlns:p14="http://schemas.microsoft.com/office/powerpoint/2010/main" val="22900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10;&#10;Description automatically generated">
            <a:extLst>
              <a:ext uri="{FF2B5EF4-FFF2-40B4-BE49-F238E27FC236}">
                <a16:creationId xmlns:a16="http://schemas.microsoft.com/office/drawing/2014/main" id="{DF8BDEDE-7429-2F40-B13D-8B503A891B9B}"/>
              </a:ext>
            </a:extLst>
          </p:cNvPr>
          <p:cNvPicPr>
            <a:picLocks noChangeAspect="1"/>
          </p:cNvPicPr>
          <p:nvPr/>
        </p:nvPicPr>
        <p:blipFill>
          <a:blip r:embed="rId3"/>
          <a:stretch>
            <a:fillRect/>
          </a:stretch>
        </p:blipFill>
        <p:spPr>
          <a:xfrm>
            <a:off x="3526251" y="1825625"/>
            <a:ext cx="5294128" cy="4351338"/>
          </a:xfrm>
          <a:prstGeom prst="rect">
            <a:avLst/>
          </a:prstGeom>
        </p:spPr>
      </p:pic>
      <p:sp>
        <p:nvSpPr>
          <p:cNvPr id="2" name="Title 1">
            <a:extLst>
              <a:ext uri="{FF2B5EF4-FFF2-40B4-BE49-F238E27FC236}">
                <a16:creationId xmlns:a16="http://schemas.microsoft.com/office/drawing/2014/main" id="{942D05CD-CA0B-B446-B3B7-AD7B298F215F}"/>
              </a:ext>
            </a:extLst>
          </p:cNvPr>
          <p:cNvSpPr>
            <a:spLocks noGrp="1"/>
          </p:cNvSpPr>
          <p:nvPr>
            <p:ph type="title"/>
          </p:nvPr>
        </p:nvSpPr>
        <p:spPr/>
        <p:txBody>
          <a:bodyPr>
            <a:normAutofit/>
          </a:bodyPr>
          <a:lstStyle/>
          <a:p>
            <a:r>
              <a:rPr lang="en-US" b="1">
                <a:solidFill>
                  <a:schemeClr val="accent1">
                    <a:lumMod val="75000"/>
                  </a:schemeClr>
                </a:solidFill>
              </a:rPr>
              <a:t>Offload Strategy</a:t>
            </a:r>
          </a:p>
        </p:txBody>
      </p:sp>
      <p:sp>
        <p:nvSpPr>
          <p:cNvPr id="4" name="Slide Number Placeholder 3">
            <a:extLst>
              <a:ext uri="{FF2B5EF4-FFF2-40B4-BE49-F238E27FC236}">
                <a16:creationId xmlns:a16="http://schemas.microsoft.com/office/drawing/2014/main" id="{DAAE7B59-EA6F-014A-A7DE-0D91C8872DE1}"/>
              </a:ext>
            </a:extLst>
          </p:cNvPr>
          <p:cNvSpPr>
            <a:spLocks noGrp="1"/>
          </p:cNvSpPr>
          <p:nvPr>
            <p:ph type="sldNum" sz="quarter" idx="12"/>
          </p:nvPr>
        </p:nvSpPr>
        <p:spPr/>
        <p:txBody>
          <a:bodyPr/>
          <a:lstStyle/>
          <a:p>
            <a:fld id="{3405FCED-046F-614C-96D7-1F4DE4386785}" type="slidenum">
              <a:rPr lang="en-US" smtClean="0"/>
              <a:t>48</a:t>
            </a:fld>
            <a:endParaRPr lang="en-US"/>
          </a:p>
        </p:txBody>
      </p:sp>
      <p:sp>
        <p:nvSpPr>
          <p:cNvPr id="58" name="TextBox 57">
            <a:extLst>
              <a:ext uri="{FF2B5EF4-FFF2-40B4-BE49-F238E27FC236}">
                <a16:creationId xmlns:a16="http://schemas.microsoft.com/office/drawing/2014/main" id="{FBC2218A-60F0-0F4F-B5D8-527E2F0BA1DB}"/>
              </a:ext>
            </a:extLst>
          </p:cNvPr>
          <p:cNvSpPr txBox="1"/>
          <p:nvPr/>
        </p:nvSpPr>
        <p:spPr>
          <a:xfrm>
            <a:off x="2782388" y="6356350"/>
            <a:ext cx="7667897" cy="400110"/>
          </a:xfrm>
          <a:prstGeom prst="rect">
            <a:avLst/>
          </a:prstGeom>
          <a:noFill/>
        </p:spPr>
        <p:txBody>
          <a:bodyPr wrap="square" rtlCol="0">
            <a:spAutoFit/>
          </a:bodyPr>
          <a:lstStyle/>
          <a:p>
            <a:r>
              <a:rPr lang="en-US" sz="2000"/>
              <a:t>The dataflow of fully connected neural networks with M parameters.</a:t>
            </a:r>
          </a:p>
        </p:txBody>
      </p:sp>
      <p:sp>
        <p:nvSpPr>
          <p:cNvPr id="9" name="Line Callout 2 (Border and Accent Bar) 8">
            <a:extLst>
              <a:ext uri="{FF2B5EF4-FFF2-40B4-BE49-F238E27FC236}">
                <a16:creationId xmlns:a16="http://schemas.microsoft.com/office/drawing/2014/main" id="{23EF8BAD-D0D3-6745-A873-861D6DB0B7D5}"/>
              </a:ext>
            </a:extLst>
          </p:cNvPr>
          <p:cNvSpPr/>
          <p:nvPr/>
        </p:nvSpPr>
        <p:spPr>
          <a:xfrm flipH="1">
            <a:off x="3526251" y="1481240"/>
            <a:ext cx="1390135" cy="351828"/>
          </a:xfrm>
          <a:prstGeom prst="accentBorderCallout2">
            <a:avLst>
              <a:gd name="adj1" fmla="val 18750"/>
              <a:gd name="adj2" fmla="val -8333"/>
              <a:gd name="adj3" fmla="val 18750"/>
              <a:gd name="adj4" fmla="val -16667"/>
              <a:gd name="adj5" fmla="val 142552"/>
              <a:gd name="adj6" fmla="val -77161"/>
            </a:avLst>
          </a:prstGeom>
          <a:solidFill>
            <a:schemeClr val="accent3">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O(MB)</a:t>
            </a:r>
          </a:p>
        </p:txBody>
      </p:sp>
      <p:sp>
        <p:nvSpPr>
          <p:cNvPr id="13" name="Line Callout 2 (Border and Accent Bar) 12">
            <a:extLst>
              <a:ext uri="{FF2B5EF4-FFF2-40B4-BE49-F238E27FC236}">
                <a16:creationId xmlns:a16="http://schemas.microsoft.com/office/drawing/2014/main" id="{8EAB48CB-5EF4-7C45-9358-3098D9FB0D1F}"/>
              </a:ext>
            </a:extLst>
          </p:cNvPr>
          <p:cNvSpPr/>
          <p:nvPr/>
        </p:nvSpPr>
        <p:spPr>
          <a:xfrm flipH="1">
            <a:off x="3512395" y="2809295"/>
            <a:ext cx="1390135" cy="351828"/>
          </a:xfrm>
          <a:prstGeom prst="accentBorderCallout2">
            <a:avLst>
              <a:gd name="adj1" fmla="val 18750"/>
              <a:gd name="adj2" fmla="val -8333"/>
              <a:gd name="adj3" fmla="val 18750"/>
              <a:gd name="adj4" fmla="val -16667"/>
              <a:gd name="adj5" fmla="val 142552"/>
              <a:gd name="adj6" fmla="val -77161"/>
            </a:avLst>
          </a:prstGeom>
          <a:solidFill>
            <a:schemeClr val="accent3">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O(MB)</a:t>
            </a:r>
          </a:p>
        </p:txBody>
      </p:sp>
      <p:sp>
        <p:nvSpPr>
          <p:cNvPr id="14" name="Line Callout 2 (Border and Accent Bar) 13">
            <a:extLst>
              <a:ext uri="{FF2B5EF4-FFF2-40B4-BE49-F238E27FC236}">
                <a16:creationId xmlns:a16="http://schemas.microsoft.com/office/drawing/2014/main" id="{8CCC176B-902E-964F-A729-A68FC41586C1}"/>
              </a:ext>
            </a:extLst>
          </p:cNvPr>
          <p:cNvSpPr/>
          <p:nvPr/>
        </p:nvSpPr>
        <p:spPr>
          <a:xfrm flipH="1">
            <a:off x="3474790" y="4327353"/>
            <a:ext cx="1390135" cy="351828"/>
          </a:xfrm>
          <a:prstGeom prst="accentBorderCallout2">
            <a:avLst>
              <a:gd name="adj1" fmla="val 18750"/>
              <a:gd name="adj2" fmla="val -8333"/>
              <a:gd name="adj3" fmla="val 18750"/>
              <a:gd name="adj4" fmla="val -16667"/>
              <a:gd name="adj5" fmla="val 210059"/>
              <a:gd name="adj6" fmla="val -77161"/>
            </a:avLst>
          </a:prstGeom>
          <a:solidFill>
            <a:schemeClr val="accent3">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O(M)</a:t>
            </a:r>
          </a:p>
        </p:txBody>
      </p:sp>
      <p:sp>
        <p:nvSpPr>
          <p:cNvPr id="11" name="Rectangle 10">
            <a:extLst>
              <a:ext uri="{FF2B5EF4-FFF2-40B4-BE49-F238E27FC236}">
                <a16:creationId xmlns:a16="http://schemas.microsoft.com/office/drawing/2014/main" id="{D5FE7B14-EFDC-A641-8A1D-96E6C8BFACEB}"/>
              </a:ext>
            </a:extLst>
          </p:cNvPr>
          <p:cNvSpPr/>
          <p:nvPr/>
        </p:nvSpPr>
        <p:spPr>
          <a:xfrm>
            <a:off x="9096498" y="3161123"/>
            <a:ext cx="2743200" cy="9833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Computational Complexity </a:t>
            </a:r>
          </a:p>
          <a:p>
            <a:pPr algn="ctr"/>
            <a:r>
              <a:rPr lang="en-US">
                <a:solidFill>
                  <a:schemeClr val="tx1"/>
                </a:solidFill>
              </a:rPr>
              <a:t>O (MB)</a:t>
            </a:r>
          </a:p>
        </p:txBody>
      </p:sp>
      <p:sp>
        <p:nvSpPr>
          <p:cNvPr id="3" name="TextBox 2">
            <a:extLst>
              <a:ext uri="{FF2B5EF4-FFF2-40B4-BE49-F238E27FC236}">
                <a16:creationId xmlns:a16="http://schemas.microsoft.com/office/drawing/2014/main" id="{65B67D81-A6DE-4E01-866F-6D04E2FE9B1E}"/>
              </a:ext>
            </a:extLst>
          </p:cNvPr>
          <p:cNvSpPr txBox="1"/>
          <p:nvPr/>
        </p:nvSpPr>
        <p:spPr>
          <a:xfrm>
            <a:off x="9096498" y="2039524"/>
            <a:ext cx="2338332" cy="646331"/>
          </a:xfrm>
          <a:prstGeom prst="rect">
            <a:avLst/>
          </a:prstGeom>
          <a:noFill/>
        </p:spPr>
        <p:txBody>
          <a:bodyPr wrap="none" rtlCol="0">
            <a:spAutoFit/>
          </a:bodyPr>
          <a:lstStyle/>
          <a:p>
            <a:r>
              <a:rPr lang="en-US"/>
              <a:t>M: model param count</a:t>
            </a:r>
          </a:p>
          <a:p>
            <a:r>
              <a:rPr lang="en-US"/>
              <a:t>B: batch size</a:t>
            </a:r>
          </a:p>
        </p:txBody>
      </p:sp>
    </p:spTree>
    <p:extLst>
      <p:ext uri="{BB962C8B-B14F-4D97-AF65-F5344CB8AC3E}">
        <p14:creationId xmlns:p14="http://schemas.microsoft.com/office/powerpoint/2010/main" val="379517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diagram&#10;&#10;Description automatically generated">
            <a:extLst>
              <a:ext uri="{FF2B5EF4-FFF2-40B4-BE49-F238E27FC236}">
                <a16:creationId xmlns:a16="http://schemas.microsoft.com/office/drawing/2014/main" id="{D615DEBA-D111-FE42-B476-1489F6377E91}"/>
              </a:ext>
            </a:extLst>
          </p:cNvPr>
          <p:cNvPicPr>
            <a:picLocks noChangeAspect="1"/>
          </p:cNvPicPr>
          <p:nvPr/>
        </p:nvPicPr>
        <p:blipFill>
          <a:blip r:embed="rId3"/>
          <a:stretch>
            <a:fillRect/>
          </a:stretch>
        </p:blipFill>
        <p:spPr>
          <a:xfrm>
            <a:off x="3527220" y="1816926"/>
            <a:ext cx="5295595" cy="4352544"/>
          </a:xfrm>
          <a:prstGeom prst="rect">
            <a:avLst/>
          </a:prstGeom>
        </p:spPr>
      </p:pic>
      <p:sp>
        <p:nvSpPr>
          <p:cNvPr id="2" name="Title 1">
            <a:extLst>
              <a:ext uri="{FF2B5EF4-FFF2-40B4-BE49-F238E27FC236}">
                <a16:creationId xmlns:a16="http://schemas.microsoft.com/office/drawing/2014/main" id="{942D05CD-CA0B-B446-B3B7-AD7B298F215F}"/>
              </a:ext>
            </a:extLst>
          </p:cNvPr>
          <p:cNvSpPr>
            <a:spLocks noGrp="1"/>
          </p:cNvSpPr>
          <p:nvPr>
            <p:ph type="title"/>
          </p:nvPr>
        </p:nvSpPr>
        <p:spPr/>
        <p:txBody>
          <a:bodyPr>
            <a:normAutofit/>
          </a:bodyPr>
          <a:lstStyle/>
          <a:p>
            <a:r>
              <a:rPr lang="en-US" b="1">
                <a:solidFill>
                  <a:schemeClr val="accent1">
                    <a:lumMod val="75000"/>
                  </a:schemeClr>
                </a:solidFill>
              </a:rPr>
              <a:t>Offload Strategy</a:t>
            </a:r>
          </a:p>
        </p:txBody>
      </p:sp>
      <p:sp>
        <p:nvSpPr>
          <p:cNvPr id="4" name="Slide Number Placeholder 3">
            <a:extLst>
              <a:ext uri="{FF2B5EF4-FFF2-40B4-BE49-F238E27FC236}">
                <a16:creationId xmlns:a16="http://schemas.microsoft.com/office/drawing/2014/main" id="{DAAE7B59-EA6F-014A-A7DE-0D91C8872DE1}"/>
              </a:ext>
            </a:extLst>
          </p:cNvPr>
          <p:cNvSpPr>
            <a:spLocks noGrp="1"/>
          </p:cNvSpPr>
          <p:nvPr>
            <p:ph type="sldNum" sz="quarter" idx="12"/>
          </p:nvPr>
        </p:nvSpPr>
        <p:spPr/>
        <p:txBody>
          <a:bodyPr/>
          <a:lstStyle/>
          <a:p>
            <a:fld id="{3405FCED-046F-614C-96D7-1F4DE4386785}" type="slidenum">
              <a:rPr lang="en-US" smtClean="0"/>
              <a:t>49</a:t>
            </a:fld>
            <a:endParaRPr lang="en-US"/>
          </a:p>
        </p:txBody>
      </p:sp>
      <p:sp>
        <p:nvSpPr>
          <p:cNvPr id="58" name="TextBox 57">
            <a:extLst>
              <a:ext uri="{FF2B5EF4-FFF2-40B4-BE49-F238E27FC236}">
                <a16:creationId xmlns:a16="http://schemas.microsoft.com/office/drawing/2014/main" id="{FBC2218A-60F0-0F4F-B5D8-527E2F0BA1DB}"/>
              </a:ext>
            </a:extLst>
          </p:cNvPr>
          <p:cNvSpPr txBox="1"/>
          <p:nvPr/>
        </p:nvSpPr>
        <p:spPr>
          <a:xfrm>
            <a:off x="2782388" y="6356350"/>
            <a:ext cx="7667897" cy="400110"/>
          </a:xfrm>
          <a:prstGeom prst="rect">
            <a:avLst/>
          </a:prstGeom>
          <a:noFill/>
        </p:spPr>
        <p:txBody>
          <a:bodyPr wrap="square" rtlCol="0">
            <a:spAutoFit/>
          </a:bodyPr>
          <a:lstStyle/>
          <a:p>
            <a:r>
              <a:rPr lang="en-US" sz="2000"/>
              <a:t>The dataflow of fully connected neural networks with M parameters.</a:t>
            </a:r>
          </a:p>
        </p:txBody>
      </p:sp>
    </p:spTree>
    <p:extLst>
      <p:ext uri="{BB962C8B-B14F-4D97-AF65-F5344CB8AC3E}">
        <p14:creationId xmlns:p14="http://schemas.microsoft.com/office/powerpoint/2010/main" val="16314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40B3-F010-4A56-AD6B-A8FDEF762688}"/>
              </a:ext>
            </a:extLst>
          </p:cNvPr>
          <p:cNvSpPr>
            <a:spLocks noGrp="1"/>
          </p:cNvSpPr>
          <p:nvPr>
            <p:ph type="title"/>
          </p:nvPr>
        </p:nvSpPr>
        <p:spPr>
          <a:xfrm>
            <a:off x="1115568" y="548640"/>
            <a:ext cx="10168128" cy="1179576"/>
          </a:xfrm>
        </p:spPr>
        <p:txBody>
          <a:bodyPr>
            <a:normAutofit/>
          </a:bodyPr>
          <a:lstStyle/>
          <a:p>
            <a:r>
              <a:rPr lang="en-US" sz="4000"/>
              <a:t>Outline</a:t>
            </a:r>
          </a:p>
        </p:txBody>
      </p:sp>
      <p:sp>
        <p:nvSpPr>
          <p:cNvPr id="3" name="Content Placeholder 2">
            <a:extLst>
              <a:ext uri="{FF2B5EF4-FFF2-40B4-BE49-F238E27FC236}">
                <a16:creationId xmlns:a16="http://schemas.microsoft.com/office/drawing/2014/main" id="{CC3E7380-8A07-4F32-998D-16C9D504446E}"/>
              </a:ext>
            </a:extLst>
          </p:cNvPr>
          <p:cNvSpPr>
            <a:spLocks noGrp="1"/>
          </p:cNvSpPr>
          <p:nvPr>
            <p:ph idx="1"/>
          </p:nvPr>
        </p:nvSpPr>
        <p:spPr>
          <a:xfrm>
            <a:off x="1115568" y="2481943"/>
            <a:ext cx="10168128" cy="3695020"/>
          </a:xfrm>
        </p:spPr>
        <p:txBody>
          <a:bodyPr>
            <a:normAutofit/>
          </a:bodyPr>
          <a:lstStyle/>
          <a:p>
            <a:endParaRPr lang="en-US" sz="2000"/>
          </a:p>
          <a:p>
            <a:r>
              <a:rPr lang="en-US" sz="2000" b="1"/>
              <a:t>Motivation</a:t>
            </a:r>
          </a:p>
          <a:p>
            <a:r>
              <a:rPr lang="en-US" sz="2000" b="1"/>
              <a:t>ZeRO capability overview</a:t>
            </a:r>
          </a:p>
          <a:p>
            <a:r>
              <a:rPr lang="en-US" sz="2000"/>
              <a:t>Understanding Memory Consumption</a:t>
            </a:r>
          </a:p>
          <a:p>
            <a:r>
              <a:rPr lang="en-US" sz="2000"/>
              <a:t>ZeRO-DP: ZeRO powered data parallelism</a:t>
            </a:r>
          </a:p>
          <a:p>
            <a:r>
              <a:rPr lang="en-US" sz="2000"/>
              <a:t>Evaluation</a:t>
            </a:r>
          </a:p>
        </p:txBody>
      </p:sp>
      <p:pic>
        <p:nvPicPr>
          <p:cNvPr id="4" name="Picture 3">
            <a:extLst>
              <a:ext uri="{FF2B5EF4-FFF2-40B4-BE49-F238E27FC236}">
                <a16:creationId xmlns:a16="http://schemas.microsoft.com/office/drawing/2014/main" id="{AEF0A954-9D83-43C0-9142-5D91A7F4B9C9}"/>
              </a:ext>
            </a:extLst>
          </p:cNvPr>
          <p:cNvPicPr>
            <a:picLocks noChangeAspect="1"/>
          </p:cNvPicPr>
          <p:nvPr/>
        </p:nvPicPr>
        <p:blipFill>
          <a:blip r:embed="rId3"/>
          <a:stretch>
            <a:fillRect/>
          </a:stretch>
        </p:blipFill>
        <p:spPr>
          <a:xfrm>
            <a:off x="10409385" y="55023"/>
            <a:ext cx="1532678" cy="412337"/>
          </a:xfrm>
          <a:prstGeom prst="rect">
            <a:avLst/>
          </a:prstGeom>
        </p:spPr>
      </p:pic>
    </p:spTree>
    <p:extLst>
      <p:ext uri="{BB962C8B-B14F-4D97-AF65-F5344CB8AC3E}">
        <p14:creationId xmlns:p14="http://schemas.microsoft.com/office/powerpoint/2010/main" val="4025424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5FDC-93CC-F841-A1FD-69A83B0159AA}"/>
              </a:ext>
            </a:extLst>
          </p:cNvPr>
          <p:cNvSpPr>
            <a:spLocks noGrp="1"/>
          </p:cNvSpPr>
          <p:nvPr>
            <p:ph type="title"/>
          </p:nvPr>
        </p:nvSpPr>
        <p:spPr/>
        <p:txBody>
          <a:bodyPr>
            <a:normAutofit/>
          </a:bodyPr>
          <a:lstStyle/>
          <a:p>
            <a:r>
              <a:rPr lang="en-US" b="1" err="1">
                <a:solidFill>
                  <a:schemeClr val="accent1">
                    <a:lumMod val="75000"/>
                  </a:schemeClr>
                </a:solidFill>
              </a:rPr>
              <a:t>ZeRO</a:t>
            </a:r>
            <a:r>
              <a:rPr lang="en-US" b="1">
                <a:solidFill>
                  <a:schemeClr val="accent1">
                    <a:lumMod val="75000"/>
                  </a:schemeClr>
                </a:solidFill>
              </a:rPr>
              <a:t>-Offload enables large model training by offloading data and compute to CPU</a:t>
            </a:r>
            <a:endParaRPr lang="en-US"/>
          </a:p>
        </p:txBody>
      </p:sp>
      <p:pic>
        <p:nvPicPr>
          <p:cNvPr id="6" name="Content Placeholder 5" descr="Graphical user interface&#10;&#10;Description automatically generated">
            <a:extLst>
              <a:ext uri="{FF2B5EF4-FFF2-40B4-BE49-F238E27FC236}">
                <a16:creationId xmlns:a16="http://schemas.microsoft.com/office/drawing/2014/main" id="{2950BFE2-87EA-354B-90ED-ED9FDD3E165B}"/>
              </a:ext>
            </a:extLst>
          </p:cNvPr>
          <p:cNvPicPr>
            <a:picLocks noGrp="1" noChangeAspect="1"/>
          </p:cNvPicPr>
          <p:nvPr>
            <p:ph idx="1"/>
          </p:nvPr>
        </p:nvPicPr>
        <p:blipFill>
          <a:blip r:embed="rId3"/>
          <a:stretch>
            <a:fillRect/>
          </a:stretch>
        </p:blipFill>
        <p:spPr>
          <a:xfrm>
            <a:off x="1274610" y="1825625"/>
            <a:ext cx="9642779" cy="4351338"/>
          </a:xfrm>
        </p:spPr>
      </p:pic>
      <p:sp>
        <p:nvSpPr>
          <p:cNvPr id="4" name="Slide Number Placeholder 3">
            <a:extLst>
              <a:ext uri="{FF2B5EF4-FFF2-40B4-BE49-F238E27FC236}">
                <a16:creationId xmlns:a16="http://schemas.microsoft.com/office/drawing/2014/main" id="{58458044-C814-C540-8A3C-49E5D0BC5F55}"/>
              </a:ext>
            </a:extLst>
          </p:cNvPr>
          <p:cNvSpPr>
            <a:spLocks noGrp="1"/>
          </p:cNvSpPr>
          <p:nvPr>
            <p:ph type="sldNum" sz="quarter" idx="12"/>
          </p:nvPr>
        </p:nvSpPr>
        <p:spPr/>
        <p:txBody>
          <a:bodyPr/>
          <a:lstStyle/>
          <a:p>
            <a:fld id="{3405FCED-046F-614C-96D7-1F4DE4386785}" type="slidenum">
              <a:rPr lang="en-US" smtClean="0"/>
              <a:t>50</a:t>
            </a:fld>
            <a:endParaRPr lang="en-US"/>
          </a:p>
        </p:txBody>
      </p:sp>
      <p:sp>
        <p:nvSpPr>
          <p:cNvPr id="7" name="TextBox 6">
            <a:extLst>
              <a:ext uri="{FF2B5EF4-FFF2-40B4-BE49-F238E27FC236}">
                <a16:creationId xmlns:a16="http://schemas.microsoft.com/office/drawing/2014/main" id="{CAE97DF9-77C0-5148-8DA4-725415C0A652}"/>
              </a:ext>
            </a:extLst>
          </p:cNvPr>
          <p:cNvSpPr txBox="1"/>
          <p:nvPr/>
        </p:nvSpPr>
        <p:spPr>
          <a:xfrm>
            <a:off x="2314303" y="6356350"/>
            <a:ext cx="7667897" cy="400110"/>
          </a:xfrm>
          <a:prstGeom prst="rect">
            <a:avLst/>
          </a:prstGeom>
          <a:noFill/>
        </p:spPr>
        <p:txBody>
          <a:bodyPr wrap="square" rtlCol="0">
            <a:spAutoFit/>
          </a:bodyPr>
          <a:lstStyle/>
          <a:p>
            <a:r>
              <a:rPr lang="en-US" sz="2000"/>
              <a:t>Offloading fp16 gradients and Update Super Node to CPU</a:t>
            </a:r>
          </a:p>
        </p:txBody>
      </p:sp>
    </p:spTree>
    <p:extLst>
      <p:ext uri="{BB962C8B-B14F-4D97-AF65-F5344CB8AC3E}">
        <p14:creationId xmlns:p14="http://schemas.microsoft.com/office/powerpoint/2010/main" val="820796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5FDC-93CC-F841-A1FD-69A83B0159AA}"/>
              </a:ext>
            </a:extLst>
          </p:cNvPr>
          <p:cNvSpPr>
            <a:spLocks noGrp="1"/>
          </p:cNvSpPr>
          <p:nvPr>
            <p:ph type="title"/>
          </p:nvPr>
        </p:nvSpPr>
        <p:spPr/>
        <p:txBody>
          <a:bodyPr>
            <a:normAutofit/>
          </a:bodyPr>
          <a:lstStyle/>
          <a:p>
            <a:r>
              <a:rPr lang="en-US" b="1">
                <a:solidFill>
                  <a:schemeClr val="accent1">
                    <a:lumMod val="75000"/>
                  </a:schemeClr>
                </a:solidFill>
              </a:rPr>
              <a:t>Unique Optimal Offload Strategy</a:t>
            </a:r>
          </a:p>
        </p:txBody>
      </p:sp>
      <p:sp>
        <p:nvSpPr>
          <p:cNvPr id="4" name="Slide Number Placeholder 3">
            <a:extLst>
              <a:ext uri="{FF2B5EF4-FFF2-40B4-BE49-F238E27FC236}">
                <a16:creationId xmlns:a16="http://schemas.microsoft.com/office/drawing/2014/main" id="{58458044-C814-C540-8A3C-49E5D0BC5F55}"/>
              </a:ext>
            </a:extLst>
          </p:cNvPr>
          <p:cNvSpPr>
            <a:spLocks noGrp="1"/>
          </p:cNvSpPr>
          <p:nvPr>
            <p:ph type="sldNum" sz="quarter" idx="12"/>
          </p:nvPr>
        </p:nvSpPr>
        <p:spPr/>
        <p:txBody>
          <a:bodyPr/>
          <a:lstStyle/>
          <a:p>
            <a:fld id="{3405FCED-046F-614C-96D7-1F4DE4386785}" type="slidenum">
              <a:rPr lang="en-US" smtClean="0"/>
              <a:t>51</a:t>
            </a:fld>
            <a:endParaRPr lang="en-US"/>
          </a:p>
        </p:txBody>
      </p:sp>
      <p:pic>
        <p:nvPicPr>
          <p:cNvPr id="9" name="Content Placeholder 8" descr="Timeline&#10;&#10;Description automatically generated">
            <a:extLst>
              <a:ext uri="{FF2B5EF4-FFF2-40B4-BE49-F238E27FC236}">
                <a16:creationId xmlns:a16="http://schemas.microsoft.com/office/drawing/2014/main" id="{BD7E9135-260A-AD43-AD2D-2DD9D1D46CE3}"/>
              </a:ext>
            </a:extLst>
          </p:cNvPr>
          <p:cNvPicPr>
            <a:picLocks noGrp="1" noChangeAspect="1"/>
          </p:cNvPicPr>
          <p:nvPr>
            <p:ph idx="1"/>
          </p:nvPr>
        </p:nvPicPr>
        <p:blipFill>
          <a:blip r:embed="rId3"/>
          <a:stretch>
            <a:fillRect/>
          </a:stretch>
        </p:blipFill>
        <p:spPr>
          <a:xfrm>
            <a:off x="524692" y="1690688"/>
            <a:ext cx="4478291" cy="4070032"/>
          </a:xfrm>
        </p:spPr>
      </p:pic>
      <p:graphicFrame>
        <p:nvGraphicFramePr>
          <p:cNvPr id="12" name="Table 12">
            <a:extLst>
              <a:ext uri="{FF2B5EF4-FFF2-40B4-BE49-F238E27FC236}">
                <a16:creationId xmlns:a16="http://schemas.microsoft.com/office/drawing/2014/main" id="{C9B260D0-A61D-0C4D-A1B4-A9C181D8E3AE}"/>
              </a:ext>
            </a:extLst>
          </p:cNvPr>
          <p:cNvGraphicFramePr>
            <a:graphicFrameLocks noGrp="1"/>
          </p:cNvGraphicFramePr>
          <p:nvPr/>
        </p:nvGraphicFramePr>
        <p:xfrm>
          <a:off x="5202284" y="2679224"/>
          <a:ext cx="6816632" cy="2092960"/>
        </p:xfrm>
        <a:graphic>
          <a:graphicData uri="http://schemas.openxmlformats.org/drawingml/2006/table">
            <a:tbl>
              <a:tblPr firstRow="1" bandRow="1">
                <a:tableStyleId>{5C22544A-7EE6-4342-B048-85BDC9FD1C3A}</a:tableStyleId>
              </a:tblPr>
              <a:tblGrid>
                <a:gridCol w="1211346">
                  <a:extLst>
                    <a:ext uri="{9D8B030D-6E8A-4147-A177-3AD203B41FA5}">
                      <a16:colId xmlns:a16="http://schemas.microsoft.com/office/drawing/2014/main" val="1721262323"/>
                    </a:ext>
                  </a:extLst>
                </a:gridCol>
                <a:gridCol w="1031846">
                  <a:extLst>
                    <a:ext uri="{9D8B030D-6E8A-4147-A177-3AD203B41FA5}">
                      <a16:colId xmlns:a16="http://schemas.microsoft.com/office/drawing/2014/main" val="519517598"/>
                    </a:ext>
                  </a:extLst>
                </a:gridCol>
                <a:gridCol w="1199521">
                  <a:extLst>
                    <a:ext uri="{9D8B030D-6E8A-4147-A177-3AD203B41FA5}">
                      <a16:colId xmlns:a16="http://schemas.microsoft.com/office/drawing/2014/main" val="632824625"/>
                    </a:ext>
                  </a:extLst>
                </a:gridCol>
                <a:gridCol w="1044744">
                  <a:extLst>
                    <a:ext uri="{9D8B030D-6E8A-4147-A177-3AD203B41FA5}">
                      <a16:colId xmlns:a16="http://schemas.microsoft.com/office/drawing/2014/main" val="1351051223"/>
                    </a:ext>
                  </a:extLst>
                </a:gridCol>
                <a:gridCol w="1057642">
                  <a:extLst>
                    <a:ext uri="{9D8B030D-6E8A-4147-A177-3AD203B41FA5}">
                      <a16:colId xmlns:a16="http://schemas.microsoft.com/office/drawing/2014/main" val="1884273104"/>
                    </a:ext>
                  </a:extLst>
                </a:gridCol>
                <a:gridCol w="1271533">
                  <a:extLst>
                    <a:ext uri="{9D8B030D-6E8A-4147-A177-3AD203B41FA5}">
                      <a16:colId xmlns:a16="http://schemas.microsoft.com/office/drawing/2014/main" val="1130554082"/>
                    </a:ext>
                  </a:extLst>
                </a:gridCol>
              </a:tblGrid>
              <a:tr h="370840">
                <a:tc>
                  <a:txBody>
                    <a:bodyPr/>
                    <a:lstStyle/>
                    <a:p>
                      <a:pPr algn="ctr"/>
                      <a:r>
                        <a:rPr lang="en-US" sz="1700"/>
                        <a:t>FWD-BWD</a:t>
                      </a:r>
                    </a:p>
                  </a:txBody>
                  <a:tcPr/>
                </a:tc>
                <a:tc>
                  <a:txBody>
                    <a:bodyPr/>
                    <a:lstStyle/>
                    <a:p>
                      <a:pPr algn="ctr"/>
                      <a:r>
                        <a:rPr lang="en-US" sz="1700"/>
                        <a:t>param16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a:t>gradient16</a:t>
                      </a:r>
                    </a:p>
                    <a:p>
                      <a:pPr algn="ctr"/>
                      <a:endParaRPr lang="en-US" sz="1700"/>
                    </a:p>
                  </a:txBody>
                  <a:tcPr/>
                </a:tc>
                <a:tc>
                  <a:txBody>
                    <a:bodyPr/>
                    <a:lstStyle/>
                    <a:p>
                      <a:pPr algn="ctr"/>
                      <a:r>
                        <a:rPr lang="en-US" sz="1700"/>
                        <a:t>Update</a:t>
                      </a:r>
                    </a:p>
                  </a:txBody>
                  <a:tcPr/>
                </a:tc>
                <a:tc>
                  <a:txBody>
                    <a:bodyPr/>
                    <a:lstStyle/>
                    <a:p>
                      <a:pPr algn="ctr"/>
                      <a:r>
                        <a:rPr lang="en-US" sz="1700"/>
                        <a:t>Memory</a:t>
                      </a:r>
                    </a:p>
                  </a:txBody>
                  <a:tcPr/>
                </a:tc>
                <a:tc>
                  <a:txBody>
                    <a:bodyPr/>
                    <a:lstStyle/>
                    <a:p>
                      <a:pPr algn="ctr"/>
                      <a:r>
                        <a:rPr lang="en-US" sz="1700"/>
                        <a:t>Reduction</a:t>
                      </a:r>
                    </a:p>
                  </a:txBody>
                  <a:tcPr/>
                </a:tc>
                <a:extLst>
                  <a:ext uri="{0D108BD9-81ED-4DB2-BD59-A6C34878D82A}">
                    <a16:rowId xmlns:a16="http://schemas.microsoft.com/office/drawing/2014/main" val="2519538977"/>
                  </a:ext>
                </a:extLst>
              </a:tr>
              <a:tr h="370840">
                <a:tc>
                  <a:txBody>
                    <a:bodyPr/>
                    <a:lstStyle/>
                    <a:p>
                      <a:pPr algn="ctr"/>
                      <a:r>
                        <a:rPr lang="en-US"/>
                        <a:t>GPU</a:t>
                      </a:r>
                    </a:p>
                  </a:txBody>
                  <a:tcPr/>
                </a:tc>
                <a:tc>
                  <a:txBody>
                    <a:bodyPr/>
                    <a:lstStyle/>
                    <a:p>
                      <a:pPr algn="ctr"/>
                      <a:r>
                        <a:rPr lang="en-US"/>
                        <a:t>GPU</a:t>
                      </a:r>
                    </a:p>
                  </a:txBody>
                  <a:tcPr/>
                </a:tc>
                <a:tc>
                  <a:txBody>
                    <a:bodyPr/>
                    <a:lstStyle/>
                    <a:p>
                      <a:pPr algn="ctr"/>
                      <a:r>
                        <a:rPr lang="en-US"/>
                        <a:t>GPU</a:t>
                      </a:r>
                    </a:p>
                  </a:txBody>
                  <a:tcPr/>
                </a:tc>
                <a:tc>
                  <a:txBody>
                    <a:bodyPr/>
                    <a:lstStyle/>
                    <a:p>
                      <a:pPr algn="ctr"/>
                      <a:r>
                        <a:rPr lang="en-US"/>
                        <a:t>GPU</a:t>
                      </a:r>
                    </a:p>
                  </a:txBody>
                  <a:tcPr/>
                </a:tc>
                <a:tc>
                  <a:txBody>
                    <a:bodyPr/>
                    <a:lstStyle/>
                    <a:p>
                      <a:pPr algn="ctr"/>
                      <a:r>
                        <a:rPr lang="en-US"/>
                        <a:t>16M</a:t>
                      </a:r>
                    </a:p>
                  </a:txBody>
                  <a:tcPr/>
                </a:tc>
                <a:tc>
                  <a:txBody>
                    <a:bodyPr/>
                    <a:lstStyle/>
                    <a:p>
                      <a:pPr algn="ctr"/>
                      <a:r>
                        <a:rPr lang="en-US"/>
                        <a:t>1x(</a:t>
                      </a:r>
                      <a:r>
                        <a:rPr lang="en-US" sz="1600"/>
                        <a:t>baseline</a:t>
                      </a:r>
                      <a:r>
                        <a:rPr lang="en-US"/>
                        <a:t>)</a:t>
                      </a:r>
                    </a:p>
                  </a:txBody>
                  <a:tcPr/>
                </a:tc>
                <a:extLst>
                  <a:ext uri="{0D108BD9-81ED-4DB2-BD59-A6C34878D82A}">
                    <a16:rowId xmlns:a16="http://schemas.microsoft.com/office/drawing/2014/main" val="4085603859"/>
                  </a:ext>
                </a:extLst>
              </a:tr>
              <a:tr h="370840">
                <a:tc>
                  <a:txBody>
                    <a:bodyPr/>
                    <a:lstStyle/>
                    <a:p>
                      <a:pPr algn="ctr"/>
                      <a:r>
                        <a:rPr lang="en-US"/>
                        <a:t>GPU</a:t>
                      </a:r>
                    </a:p>
                  </a:txBody>
                  <a:tcPr/>
                </a:tc>
                <a:tc>
                  <a:txBody>
                    <a:bodyPr/>
                    <a:lstStyle/>
                    <a:p>
                      <a:pPr algn="ctr"/>
                      <a:r>
                        <a:rPr lang="en-US"/>
                        <a:t>GPU</a:t>
                      </a:r>
                    </a:p>
                  </a:txBody>
                  <a:tcPr/>
                </a:tc>
                <a:tc>
                  <a:txBody>
                    <a:bodyPr/>
                    <a:lstStyle/>
                    <a:p>
                      <a:pPr algn="ctr"/>
                      <a:r>
                        <a:rPr lang="en-US"/>
                        <a:t>CPU</a:t>
                      </a:r>
                    </a:p>
                  </a:txBody>
                  <a:tcPr/>
                </a:tc>
                <a:tc>
                  <a:txBody>
                    <a:bodyPr/>
                    <a:lstStyle/>
                    <a:p>
                      <a:pPr algn="ctr"/>
                      <a:r>
                        <a:rPr lang="en-US"/>
                        <a:t>GPU</a:t>
                      </a:r>
                    </a:p>
                  </a:txBody>
                  <a:tcPr/>
                </a:tc>
                <a:tc>
                  <a:txBody>
                    <a:bodyPr/>
                    <a:lstStyle/>
                    <a:p>
                      <a:pPr algn="ctr"/>
                      <a:r>
                        <a:rPr lang="en-US"/>
                        <a:t>14M</a:t>
                      </a:r>
                    </a:p>
                  </a:txBody>
                  <a:tcPr/>
                </a:tc>
                <a:tc>
                  <a:txBody>
                    <a:bodyPr/>
                    <a:lstStyle/>
                    <a:p>
                      <a:pPr algn="ctr"/>
                      <a:r>
                        <a:rPr lang="en-US"/>
                        <a:t>1.14x</a:t>
                      </a:r>
                    </a:p>
                  </a:txBody>
                  <a:tcPr/>
                </a:tc>
                <a:extLst>
                  <a:ext uri="{0D108BD9-81ED-4DB2-BD59-A6C34878D82A}">
                    <a16:rowId xmlns:a16="http://schemas.microsoft.com/office/drawing/2014/main" val="3507936113"/>
                  </a:ext>
                </a:extLst>
              </a:tr>
              <a:tr h="370840">
                <a:tc>
                  <a:txBody>
                    <a:bodyPr/>
                    <a:lstStyle/>
                    <a:p>
                      <a:pPr algn="ctr"/>
                      <a:r>
                        <a:rPr lang="en-US"/>
                        <a:t>GPU</a:t>
                      </a:r>
                    </a:p>
                  </a:txBody>
                  <a:tcPr/>
                </a:tc>
                <a:tc>
                  <a:txBody>
                    <a:bodyPr/>
                    <a:lstStyle/>
                    <a:p>
                      <a:pPr algn="ctr"/>
                      <a:r>
                        <a:rPr lang="en-US"/>
                        <a:t>GPU</a:t>
                      </a:r>
                    </a:p>
                  </a:txBody>
                  <a:tcPr/>
                </a:tc>
                <a:tc>
                  <a:txBody>
                    <a:bodyPr/>
                    <a:lstStyle/>
                    <a:p>
                      <a:pPr algn="ctr"/>
                      <a:r>
                        <a:rPr lang="en-US"/>
                        <a:t>GPU</a:t>
                      </a:r>
                    </a:p>
                  </a:txBody>
                  <a:tcPr/>
                </a:tc>
                <a:tc>
                  <a:txBody>
                    <a:bodyPr/>
                    <a:lstStyle/>
                    <a:p>
                      <a:pPr algn="ctr"/>
                      <a:r>
                        <a:rPr lang="en-US"/>
                        <a:t>CPU</a:t>
                      </a:r>
                    </a:p>
                  </a:txBody>
                  <a:tcPr/>
                </a:tc>
                <a:tc>
                  <a:txBody>
                    <a:bodyPr/>
                    <a:lstStyle/>
                    <a:p>
                      <a:pPr algn="ctr"/>
                      <a:r>
                        <a:rPr lang="en-US"/>
                        <a:t>4M</a:t>
                      </a:r>
                    </a:p>
                  </a:txBody>
                  <a:tcPr/>
                </a:tc>
                <a:tc>
                  <a:txBody>
                    <a:bodyPr/>
                    <a:lstStyle/>
                    <a:p>
                      <a:pPr algn="ctr"/>
                      <a:r>
                        <a:rPr lang="en-US"/>
                        <a:t>4x</a:t>
                      </a:r>
                    </a:p>
                  </a:txBody>
                  <a:tcPr/>
                </a:tc>
                <a:extLst>
                  <a:ext uri="{0D108BD9-81ED-4DB2-BD59-A6C34878D82A}">
                    <a16:rowId xmlns:a16="http://schemas.microsoft.com/office/drawing/2014/main" val="1155548002"/>
                  </a:ext>
                </a:extLst>
              </a:tr>
              <a:tr h="370840">
                <a:tc>
                  <a:txBody>
                    <a:bodyPr/>
                    <a:lstStyle/>
                    <a:p>
                      <a:pPr algn="ctr"/>
                      <a:r>
                        <a:rPr lang="en-US"/>
                        <a:t>GPU</a:t>
                      </a:r>
                    </a:p>
                  </a:txBody>
                  <a:tcPr/>
                </a:tc>
                <a:tc>
                  <a:txBody>
                    <a:bodyPr/>
                    <a:lstStyle/>
                    <a:p>
                      <a:pPr algn="ctr"/>
                      <a:r>
                        <a:rPr lang="en-US"/>
                        <a:t>GPU</a:t>
                      </a:r>
                    </a:p>
                  </a:txBody>
                  <a:tcPr/>
                </a:tc>
                <a:tc>
                  <a:txBody>
                    <a:bodyPr/>
                    <a:lstStyle/>
                    <a:p>
                      <a:pPr algn="ctr"/>
                      <a:r>
                        <a:rPr lang="en-US"/>
                        <a:t>CPU</a:t>
                      </a:r>
                    </a:p>
                  </a:txBody>
                  <a:tcPr/>
                </a:tc>
                <a:tc>
                  <a:txBody>
                    <a:bodyPr/>
                    <a:lstStyle/>
                    <a:p>
                      <a:pPr algn="ctr"/>
                      <a:r>
                        <a:rPr lang="en-US"/>
                        <a:t>CPU</a:t>
                      </a:r>
                    </a:p>
                  </a:txBody>
                  <a:tcPr/>
                </a:tc>
                <a:tc>
                  <a:txBody>
                    <a:bodyPr/>
                    <a:lstStyle/>
                    <a:p>
                      <a:pPr algn="ctr"/>
                      <a:r>
                        <a:rPr lang="en-US"/>
                        <a:t>2M</a:t>
                      </a:r>
                    </a:p>
                  </a:txBody>
                  <a:tcPr/>
                </a:tc>
                <a:tc>
                  <a:txBody>
                    <a:bodyPr/>
                    <a:lstStyle/>
                    <a:p>
                      <a:pPr algn="ctr"/>
                      <a:r>
                        <a:rPr lang="en-US"/>
                        <a:t>8x</a:t>
                      </a:r>
                    </a:p>
                  </a:txBody>
                  <a:tcPr/>
                </a:tc>
                <a:extLst>
                  <a:ext uri="{0D108BD9-81ED-4DB2-BD59-A6C34878D82A}">
                    <a16:rowId xmlns:a16="http://schemas.microsoft.com/office/drawing/2014/main" val="1777333599"/>
                  </a:ext>
                </a:extLst>
              </a:tr>
            </a:tbl>
          </a:graphicData>
        </a:graphic>
      </p:graphicFrame>
      <p:sp>
        <p:nvSpPr>
          <p:cNvPr id="13" name="TextBox 12">
            <a:extLst>
              <a:ext uri="{FF2B5EF4-FFF2-40B4-BE49-F238E27FC236}">
                <a16:creationId xmlns:a16="http://schemas.microsoft.com/office/drawing/2014/main" id="{5D6A882B-8824-614E-A144-D94D8745D0F7}"/>
              </a:ext>
            </a:extLst>
          </p:cNvPr>
          <p:cNvSpPr txBox="1"/>
          <p:nvPr/>
        </p:nvSpPr>
        <p:spPr>
          <a:xfrm>
            <a:off x="5375367" y="5057274"/>
            <a:ext cx="6816633" cy="830997"/>
          </a:xfrm>
          <a:prstGeom prst="rect">
            <a:avLst/>
          </a:prstGeom>
          <a:noFill/>
        </p:spPr>
        <p:txBody>
          <a:bodyPr wrap="square" rtlCol="0">
            <a:spAutoFit/>
          </a:bodyPr>
          <a:lstStyle/>
          <a:p>
            <a:r>
              <a:rPr lang="en-US" sz="2400"/>
              <a:t>Memory savings for offload strategies that minimize communication volume compared to the baseline.</a:t>
            </a:r>
          </a:p>
        </p:txBody>
      </p:sp>
      <p:sp>
        <p:nvSpPr>
          <p:cNvPr id="14" name="Rectangle 13">
            <a:extLst>
              <a:ext uri="{FF2B5EF4-FFF2-40B4-BE49-F238E27FC236}">
                <a16:creationId xmlns:a16="http://schemas.microsoft.com/office/drawing/2014/main" id="{05083BC5-5B17-5E4B-98B5-374901E592A5}"/>
              </a:ext>
            </a:extLst>
          </p:cNvPr>
          <p:cNvSpPr/>
          <p:nvPr/>
        </p:nvSpPr>
        <p:spPr>
          <a:xfrm>
            <a:off x="5107577" y="4395932"/>
            <a:ext cx="6911339" cy="52876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851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9BEC-8D19-F34E-8432-1B665664DD69}"/>
              </a:ext>
            </a:extLst>
          </p:cNvPr>
          <p:cNvSpPr>
            <a:spLocks noGrp="1"/>
          </p:cNvSpPr>
          <p:nvPr>
            <p:ph type="title"/>
          </p:nvPr>
        </p:nvSpPr>
        <p:spPr/>
        <p:txBody>
          <a:bodyPr/>
          <a:lstStyle/>
          <a:p>
            <a:r>
              <a:rPr lang="en-US" b="1" err="1">
                <a:solidFill>
                  <a:schemeClr val="accent1">
                    <a:lumMod val="75000"/>
                  </a:schemeClr>
                </a:solidFill>
              </a:rPr>
              <a:t>ZeRO</a:t>
            </a:r>
            <a:r>
              <a:rPr lang="en-US" b="1">
                <a:solidFill>
                  <a:schemeClr val="accent1">
                    <a:lumMod val="75000"/>
                  </a:schemeClr>
                </a:solidFill>
              </a:rPr>
              <a:t>-Offload Single GPU Schedule</a:t>
            </a:r>
            <a:endParaRPr lang="en-US"/>
          </a:p>
        </p:txBody>
      </p:sp>
      <p:sp>
        <p:nvSpPr>
          <p:cNvPr id="4" name="Slide Number Placeholder 3">
            <a:extLst>
              <a:ext uri="{FF2B5EF4-FFF2-40B4-BE49-F238E27FC236}">
                <a16:creationId xmlns:a16="http://schemas.microsoft.com/office/drawing/2014/main" id="{9719AD20-5011-6041-A344-443613CA4987}"/>
              </a:ext>
            </a:extLst>
          </p:cNvPr>
          <p:cNvSpPr>
            <a:spLocks noGrp="1"/>
          </p:cNvSpPr>
          <p:nvPr>
            <p:ph type="sldNum" sz="quarter" idx="12"/>
          </p:nvPr>
        </p:nvSpPr>
        <p:spPr/>
        <p:txBody>
          <a:bodyPr/>
          <a:lstStyle/>
          <a:p>
            <a:fld id="{3405FCED-046F-614C-96D7-1F4DE4386785}" type="slidenum">
              <a:rPr lang="en-US" smtClean="0"/>
              <a:t>52</a:t>
            </a:fld>
            <a:endParaRPr lang="en-US"/>
          </a:p>
        </p:txBody>
      </p:sp>
      <p:sp>
        <p:nvSpPr>
          <p:cNvPr id="8" name="Content Placeholder 7">
            <a:extLst>
              <a:ext uri="{FF2B5EF4-FFF2-40B4-BE49-F238E27FC236}">
                <a16:creationId xmlns:a16="http://schemas.microsoft.com/office/drawing/2014/main" id="{4FC379FB-6220-BA4A-96E5-89103B1B20CC}"/>
              </a:ext>
            </a:extLst>
          </p:cNvPr>
          <p:cNvSpPr>
            <a:spLocks noGrp="1"/>
          </p:cNvSpPr>
          <p:nvPr>
            <p:ph idx="1"/>
          </p:nvPr>
        </p:nvSpPr>
        <p:spPr>
          <a:xfrm>
            <a:off x="3225140" y="5183481"/>
            <a:ext cx="6595753" cy="957258"/>
          </a:xfrm>
        </p:spPr>
        <p:txBody>
          <a:bodyPr/>
          <a:lstStyle/>
          <a:p>
            <a:pPr marL="0" indent="0">
              <a:buNone/>
            </a:pPr>
            <a:r>
              <a:rPr lang="en-US" sz="2400" err="1"/>
              <a:t>ZeRO</a:t>
            </a:r>
            <a:r>
              <a:rPr lang="en-US" sz="2400"/>
              <a:t>-Offload training process on a single GPU.</a:t>
            </a:r>
            <a:endParaRPr lang="en-US"/>
          </a:p>
        </p:txBody>
      </p:sp>
      <p:cxnSp>
        <p:nvCxnSpPr>
          <p:cNvPr id="9" name="Straight Arrow Connector 8">
            <a:extLst>
              <a:ext uri="{FF2B5EF4-FFF2-40B4-BE49-F238E27FC236}">
                <a16:creationId xmlns:a16="http://schemas.microsoft.com/office/drawing/2014/main" id="{A99A907A-F55D-CA4E-B4FE-39A38E2A1154}"/>
              </a:ext>
            </a:extLst>
          </p:cNvPr>
          <p:cNvCxnSpPr>
            <a:cxnSpLocks/>
          </p:cNvCxnSpPr>
          <p:nvPr/>
        </p:nvCxnSpPr>
        <p:spPr>
          <a:xfrm>
            <a:off x="4101740" y="2961047"/>
            <a:ext cx="5103341"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EA7CD3E-8B03-0645-82B7-CFF09E49FE07}"/>
              </a:ext>
            </a:extLst>
          </p:cNvPr>
          <p:cNvSpPr txBox="1"/>
          <p:nvPr/>
        </p:nvSpPr>
        <p:spPr>
          <a:xfrm>
            <a:off x="1642743" y="3397404"/>
            <a:ext cx="3991232" cy="369332"/>
          </a:xfrm>
          <a:prstGeom prst="rect">
            <a:avLst/>
          </a:prstGeom>
          <a:noFill/>
        </p:spPr>
        <p:txBody>
          <a:bodyPr wrap="square" rtlCol="0">
            <a:spAutoFit/>
          </a:bodyPr>
          <a:lstStyle/>
          <a:p>
            <a:r>
              <a:rPr lang="en-US"/>
              <a:t>Computation stream:</a:t>
            </a:r>
          </a:p>
        </p:txBody>
      </p:sp>
      <p:sp>
        <p:nvSpPr>
          <p:cNvPr id="12" name="Rectangle 11">
            <a:extLst>
              <a:ext uri="{FF2B5EF4-FFF2-40B4-BE49-F238E27FC236}">
                <a16:creationId xmlns:a16="http://schemas.microsoft.com/office/drawing/2014/main" id="{D3EB4836-57A5-F04A-8983-0E67D0C0796E}"/>
              </a:ext>
            </a:extLst>
          </p:cNvPr>
          <p:cNvSpPr/>
          <p:nvPr/>
        </p:nvSpPr>
        <p:spPr>
          <a:xfrm>
            <a:off x="4188239" y="3393287"/>
            <a:ext cx="1720681" cy="3661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GPU</a:t>
            </a:r>
          </a:p>
        </p:txBody>
      </p:sp>
      <p:sp>
        <p:nvSpPr>
          <p:cNvPr id="15" name="TextBox 14">
            <a:extLst>
              <a:ext uri="{FF2B5EF4-FFF2-40B4-BE49-F238E27FC236}">
                <a16:creationId xmlns:a16="http://schemas.microsoft.com/office/drawing/2014/main" id="{54C5C66B-934C-1E43-9279-B4DE42ED7168}"/>
              </a:ext>
            </a:extLst>
          </p:cNvPr>
          <p:cNvSpPr txBox="1"/>
          <p:nvPr/>
        </p:nvSpPr>
        <p:spPr>
          <a:xfrm>
            <a:off x="4339609" y="3028072"/>
            <a:ext cx="3453712" cy="369332"/>
          </a:xfrm>
          <a:prstGeom prst="rect">
            <a:avLst/>
          </a:prstGeom>
          <a:noFill/>
        </p:spPr>
        <p:txBody>
          <a:bodyPr wrap="square" rtlCol="0">
            <a:spAutoFit/>
          </a:bodyPr>
          <a:lstStyle/>
          <a:p>
            <a:r>
              <a:rPr lang="en-US"/>
              <a:t>FWD &amp; BWD</a:t>
            </a:r>
          </a:p>
        </p:txBody>
      </p:sp>
      <p:cxnSp>
        <p:nvCxnSpPr>
          <p:cNvPr id="22" name="Straight Connector 21">
            <a:extLst>
              <a:ext uri="{FF2B5EF4-FFF2-40B4-BE49-F238E27FC236}">
                <a16:creationId xmlns:a16="http://schemas.microsoft.com/office/drawing/2014/main" id="{E1225DC9-2E13-0340-9119-C9754A6665AF}"/>
              </a:ext>
            </a:extLst>
          </p:cNvPr>
          <p:cNvCxnSpPr>
            <a:cxnSpLocks/>
          </p:cNvCxnSpPr>
          <p:nvPr/>
        </p:nvCxnSpPr>
        <p:spPr>
          <a:xfrm>
            <a:off x="4101737" y="2779567"/>
            <a:ext cx="0" cy="181483"/>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67CD89-96EC-0C49-9AB8-498BF16F135C}"/>
              </a:ext>
            </a:extLst>
          </p:cNvPr>
          <p:cNvCxnSpPr>
            <a:cxnSpLocks/>
          </p:cNvCxnSpPr>
          <p:nvPr/>
        </p:nvCxnSpPr>
        <p:spPr>
          <a:xfrm>
            <a:off x="4101737" y="2874421"/>
            <a:ext cx="319730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0471377-C023-834D-BF4E-3B5D2F01707B}"/>
              </a:ext>
            </a:extLst>
          </p:cNvPr>
          <p:cNvSpPr txBox="1"/>
          <p:nvPr/>
        </p:nvSpPr>
        <p:spPr>
          <a:xfrm>
            <a:off x="5184506" y="2556335"/>
            <a:ext cx="1763918" cy="338554"/>
          </a:xfrm>
          <a:prstGeom prst="rect">
            <a:avLst/>
          </a:prstGeom>
          <a:noFill/>
        </p:spPr>
        <p:txBody>
          <a:bodyPr wrap="square" rtlCol="0">
            <a:spAutoFit/>
          </a:bodyPr>
          <a:lstStyle/>
          <a:p>
            <a:r>
              <a:rPr lang="en-US" sz="1600"/>
              <a:t>Step </a:t>
            </a:r>
            <a:r>
              <a:rPr lang="en-US" sz="1600" err="1"/>
              <a:t>i</a:t>
            </a:r>
            <a:endParaRPr lang="en-US" sz="1600"/>
          </a:p>
        </p:txBody>
      </p:sp>
      <p:sp>
        <p:nvSpPr>
          <p:cNvPr id="28" name="TextBox 27">
            <a:extLst>
              <a:ext uri="{FF2B5EF4-FFF2-40B4-BE49-F238E27FC236}">
                <a16:creationId xmlns:a16="http://schemas.microsoft.com/office/drawing/2014/main" id="{B0AD19BE-74F2-D84D-BFB9-BEF0FB3B80CC}"/>
              </a:ext>
            </a:extLst>
          </p:cNvPr>
          <p:cNvSpPr txBox="1"/>
          <p:nvPr/>
        </p:nvSpPr>
        <p:spPr>
          <a:xfrm>
            <a:off x="9170590" y="2741168"/>
            <a:ext cx="825322" cy="369332"/>
          </a:xfrm>
          <a:prstGeom prst="rect">
            <a:avLst/>
          </a:prstGeom>
          <a:noFill/>
        </p:spPr>
        <p:txBody>
          <a:bodyPr wrap="square" rtlCol="0">
            <a:spAutoFit/>
          </a:bodyPr>
          <a:lstStyle/>
          <a:p>
            <a:r>
              <a:rPr lang="en-US"/>
              <a:t>time</a:t>
            </a:r>
          </a:p>
        </p:txBody>
      </p:sp>
    </p:spTree>
    <p:extLst>
      <p:ext uri="{BB962C8B-B14F-4D97-AF65-F5344CB8AC3E}">
        <p14:creationId xmlns:p14="http://schemas.microsoft.com/office/powerpoint/2010/main" val="3458529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9BEC-8D19-F34E-8432-1B665664DD69}"/>
              </a:ext>
            </a:extLst>
          </p:cNvPr>
          <p:cNvSpPr>
            <a:spLocks noGrp="1"/>
          </p:cNvSpPr>
          <p:nvPr>
            <p:ph type="title"/>
          </p:nvPr>
        </p:nvSpPr>
        <p:spPr/>
        <p:txBody>
          <a:bodyPr/>
          <a:lstStyle/>
          <a:p>
            <a:r>
              <a:rPr lang="en-US" b="1" err="1">
                <a:solidFill>
                  <a:schemeClr val="accent1">
                    <a:lumMod val="75000"/>
                  </a:schemeClr>
                </a:solidFill>
              </a:rPr>
              <a:t>ZeRO</a:t>
            </a:r>
            <a:r>
              <a:rPr lang="en-US" b="1">
                <a:solidFill>
                  <a:schemeClr val="accent1">
                    <a:lumMod val="75000"/>
                  </a:schemeClr>
                </a:solidFill>
              </a:rPr>
              <a:t>-Offload Single GPU Schedule</a:t>
            </a:r>
            <a:endParaRPr lang="en-US"/>
          </a:p>
        </p:txBody>
      </p:sp>
      <p:sp>
        <p:nvSpPr>
          <p:cNvPr id="4" name="Slide Number Placeholder 3">
            <a:extLst>
              <a:ext uri="{FF2B5EF4-FFF2-40B4-BE49-F238E27FC236}">
                <a16:creationId xmlns:a16="http://schemas.microsoft.com/office/drawing/2014/main" id="{9719AD20-5011-6041-A344-443613CA4987}"/>
              </a:ext>
            </a:extLst>
          </p:cNvPr>
          <p:cNvSpPr>
            <a:spLocks noGrp="1"/>
          </p:cNvSpPr>
          <p:nvPr>
            <p:ph type="sldNum" sz="quarter" idx="12"/>
          </p:nvPr>
        </p:nvSpPr>
        <p:spPr/>
        <p:txBody>
          <a:bodyPr/>
          <a:lstStyle/>
          <a:p>
            <a:fld id="{3405FCED-046F-614C-96D7-1F4DE4386785}" type="slidenum">
              <a:rPr lang="en-US" smtClean="0"/>
              <a:t>53</a:t>
            </a:fld>
            <a:endParaRPr lang="en-US"/>
          </a:p>
        </p:txBody>
      </p:sp>
      <p:cxnSp>
        <p:nvCxnSpPr>
          <p:cNvPr id="9" name="Straight Arrow Connector 8">
            <a:extLst>
              <a:ext uri="{FF2B5EF4-FFF2-40B4-BE49-F238E27FC236}">
                <a16:creationId xmlns:a16="http://schemas.microsoft.com/office/drawing/2014/main" id="{A99A907A-F55D-CA4E-B4FE-39A38E2A1154}"/>
              </a:ext>
            </a:extLst>
          </p:cNvPr>
          <p:cNvCxnSpPr>
            <a:cxnSpLocks/>
          </p:cNvCxnSpPr>
          <p:nvPr/>
        </p:nvCxnSpPr>
        <p:spPr>
          <a:xfrm>
            <a:off x="4101740" y="2961047"/>
            <a:ext cx="5103341"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EA7CD3E-8B03-0645-82B7-CFF09E49FE07}"/>
              </a:ext>
            </a:extLst>
          </p:cNvPr>
          <p:cNvSpPr txBox="1"/>
          <p:nvPr/>
        </p:nvSpPr>
        <p:spPr>
          <a:xfrm>
            <a:off x="1642743" y="3397404"/>
            <a:ext cx="3991232" cy="369332"/>
          </a:xfrm>
          <a:prstGeom prst="rect">
            <a:avLst/>
          </a:prstGeom>
          <a:noFill/>
        </p:spPr>
        <p:txBody>
          <a:bodyPr wrap="square" rtlCol="0">
            <a:spAutoFit/>
          </a:bodyPr>
          <a:lstStyle/>
          <a:p>
            <a:r>
              <a:rPr lang="en-US"/>
              <a:t>Computation stream:</a:t>
            </a:r>
          </a:p>
        </p:txBody>
      </p:sp>
      <p:sp>
        <p:nvSpPr>
          <p:cNvPr id="11" name="TextBox 10">
            <a:extLst>
              <a:ext uri="{FF2B5EF4-FFF2-40B4-BE49-F238E27FC236}">
                <a16:creationId xmlns:a16="http://schemas.microsoft.com/office/drawing/2014/main" id="{7B4A530D-A86D-5549-900D-5729980B2717}"/>
              </a:ext>
            </a:extLst>
          </p:cNvPr>
          <p:cNvSpPr txBox="1"/>
          <p:nvPr/>
        </p:nvSpPr>
        <p:spPr>
          <a:xfrm>
            <a:off x="1642743" y="3798995"/>
            <a:ext cx="3991232" cy="369332"/>
          </a:xfrm>
          <a:prstGeom prst="rect">
            <a:avLst/>
          </a:prstGeom>
          <a:noFill/>
        </p:spPr>
        <p:txBody>
          <a:bodyPr wrap="square" rtlCol="0">
            <a:spAutoFit/>
          </a:bodyPr>
          <a:lstStyle/>
          <a:p>
            <a:r>
              <a:rPr lang="en-US"/>
              <a:t>Swapping stream:</a:t>
            </a:r>
          </a:p>
        </p:txBody>
      </p:sp>
      <p:sp>
        <p:nvSpPr>
          <p:cNvPr id="12" name="Rectangle 11">
            <a:extLst>
              <a:ext uri="{FF2B5EF4-FFF2-40B4-BE49-F238E27FC236}">
                <a16:creationId xmlns:a16="http://schemas.microsoft.com/office/drawing/2014/main" id="{D3EB4836-57A5-F04A-8983-0E67D0C0796E}"/>
              </a:ext>
            </a:extLst>
          </p:cNvPr>
          <p:cNvSpPr/>
          <p:nvPr/>
        </p:nvSpPr>
        <p:spPr>
          <a:xfrm>
            <a:off x="4188239" y="3393287"/>
            <a:ext cx="1720681" cy="3661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GPU</a:t>
            </a:r>
          </a:p>
        </p:txBody>
      </p:sp>
      <p:sp>
        <p:nvSpPr>
          <p:cNvPr id="15" name="TextBox 14">
            <a:extLst>
              <a:ext uri="{FF2B5EF4-FFF2-40B4-BE49-F238E27FC236}">
                <a16:creationId xmlns:a16="http://schemas.microsoft.com/office/drawing/2014/main" id="{54C5C66B-934C-1E43-9279-B4DE42ED7168}"/>
              </a:ext>
            </a:extLst>
          </p:cNvPr>
          <p:cNvSpPr txBox="1"/>
          <p:nvPr/>
        </p:nvSpPr>
        <p:spPr>
          <a:xfrm>
            <a:off x="4339609" y="3028072"/>
            <a:ext cx="3453712" cy="369332"/>
          </a:xfrm>
          <a:prstGeom prst="rect">
            <a:avLst/>
          </a:prstGeom>
          <a:noFill/>
        </p:spPr>
        <p:txBody>
          <a:bodyPr wrap="square" rtlCol="0">
            <a:spAutoFit/>
          </a:bodyPr>
          <a:lstStyle/>
          <a:p>
            <a:r>
              <a:rPr lang="en-US"/>
              <a:t>FWD &amp; BWD</a:t>
            </a:r>
          </a:p>
        </p:txBody>
      </p:sp>
      <p:sp>
        <p:nvSpPr>
          <p:cNvPr id="18" name="Rectangle 17">
            <a:extLst>
              <a:ext uri="{FF2B5EF4-FFF2-40B4-BE49-F238E27FC236}">
                <a16:creationId xmlns:a16="http://schemas.microsoft.com/office/drawing/2014/main" id="{D8E58CD5-2ADE-2D42-8902-B2C7F963796D}"/>
              </a:ext>
            </a:extLst>
          </p:cNvPr>
          <p:cNvSpPr/>
          <p:nvPr/>
        </p:nvSpPr>
        <p:spPr>
          <a:xfrm>
            <a:off x="5003792" y="3791728"/>
            <a:ext cx="1062677" cy="36926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GPU-&gt;CPU</a:t>
            </a:r>
          </a:p>
        </p:txBody>
      </p:sp>
      <p:sp>
        <p:nvSpPr>
          <p:cNvPr id="20" name="TextBox 19">
            <a:extLst>
              <a:ext uri="{FF2B5EF4-FFF2-40B4-BE49-F238E27FC236}">
                <a16:creationId xmlns:a16="http://schemas.microsoft.com/office/drawing/2014/main" id="{516B81D0-510C-1142-99AF-3E06D33EAA64}"/>
              </a:ext>
            </a:extLst>
          </p:cNvPr>
          <p:cNvSpPr txBox="1"/>
          <p:nvPr/>
        </p:nvSpPr>
        <p:spPr>
          <a:xfrm>
            <a:off x="4438964" y="4127943"/>
            <a:ext cx="1896763" cy="369332"/>
          </a:xfrm>
          <a:prstGeom prst="rect">
            <a:avLst/>
          </a:prstGeom>
          <a:noFill/>
        </p:spPr>
        <p:txBody>
          <a:bodyPr wrap="square" rtlCol="0">
            <a:spAutoFit/>
          </a:bodyPr>
          <a:lstStyle/>
          <a:p>
            <a:r>
              <a:rPr lang="en-US"/>
              <a:t>gradient offload</a:t>
            </a:r>
          </a:p>
        </p:txBody>
      </p:sp>
      <p:cxnSp>
        <p:nvCxnSpPr>
          <p:cNvPr id="22" name="Straight Connector 21">
            <a:extLst>
              <a:ext uri="{FF2B5EF4-FFF2-40B4-BE49-F238E27FC236}">
                <a16:creationId xmlns:a16="http://schemas.microsoft.com/office/drawing/2014/main" id="{E1225DC9-2E13-0340-9119-C9754A6665AF}"/>
              </a:ext>
            </a:extLst>
          </p:cNvPr>
          <p:cNvCxnSpPr>
            <a:cxnSpLocks/>
          </p:cNvCxnSpPr>
          <p:nvPr/>
        </p:nvCxnSpPr>
        <p:spPr>
          <a:xfrm>
            <a:off x="4101737" y="2779567"/>
            <a:ext cx="0" cy="181483"/>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67CD89-96EC-0C49-9AB8-498BF16F135C}"/>
              </a:ext>
            </a:extLst>
          </p:cNvPr>
          <p:cNvCxnSpPr>
            <a:cxnSpLocks/>
          </p:cNvCxnSpPr>
          <p:nvPr/>
        </p:nvCxnSpPr>
        <p:spPr>
          <a:xfrm>
            <a:off x="4101737" y="2874421"/>
            <a:ext cx="319730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0471377-C023-834D-BF4E-3B5D2F01707B}"/>
              </a:ext>
            </a:extLst>
          </p:cNvPr>
          <p:cNvSpPr txBox="1"/>
          <p:nvPr/>
        </p:nvSpPr>
        <p:spPr>
          <a:xfrm>
            <a:off x="5184506" y="2556335"/>
            <a:ext cx="1763918" cy="338554"/>
          </a:xfrm>
          <a:prstGeom prst="rect">
            <a:avLst/>
          </a:prstGeom>
          <a:noFill/>
        </p:spPr>
        <p:txBody>
          <a:bodyPr wrap="square" rtlCol="0">
            <a:spAutoFit/>
          </a:bodyPr>
          <a:lstStyle/>
          <a:p>
            <a:r>
              <a:rPr lang="en-US" sz="1600"/>
              <a:t>Step </a:t>
            </a:r>
            <a:r>
              <a:rPr lang="en-US" sz="1600" err="1"/>
              <a:t>i</a:t>
            </a:r>
            <a:endParaRPr lang="en-US" sz="1600"/>
          </a:p>
        </p:txBody>
      </p:sp>
      <p:sp>
        <p:nvSpPr>
          <p:cNvPr id="28" name="TextBox 27">
            <a:extLst>
              <a:ext uri="{FF2B5EF4-FFF2-40B4-BE49-F238E27FC236}">
                <a16:creationId xmlns:a16="http://schemas.microsoft.com/office/drawing/2014/main" id="{B0AD19BE-74F2-D84D-BFB9-BEF0FB3B80CC}"/>
              </a:ext>
            </a:extLst>
          </p:cNvPr>
          <p:cNvSpPr txBox="1"/>
          <p:nvPr/>
        </p:nvSpPr>
        <p:spPr>
          <a:xfrm>
            <a:off x="9170590" y="2741168"/>
            <a:ext cx="825322" cy="369332"/>
          </a:xfrm>
          <a:prstGeom prst="rect">
            <a:avLst/>
          </a:prstGeom>
          <a:noFill/>
        </p:spPr>
        <p:txBody>
          <a:bodyPr wrap="square" rtlCol="0">
            <a:spAutoFit/>
          </a:bodyPr>
          <a:lstStyle/>
          <a:p>
            <a:r>
              <a:rPr lang="en-US"/>
              <a:t>time</a:t>
            </a:r>
          </a:p>
        </p:txBody>
      </p:sp>
      <p:sp>
        <p:nvSpPr>
          <p:cNvPr id="7" name="Content Placeholder 6">
            <a:extLst>
              <a:ext uri="{FF2B5EF4-FFF2-40B4-BE49-F238E27FC236}">
                <a16:creationId xmlns:a16="http://schemas.microsoft.com/office/drawing/2014/main" id="{204E9762-B031-4C4D-97B4-85304010CB8F}"/>
              </a:ext>
            </a:extLst>
          </p:cNvPr>
          <p:cNvSpPr>
            <a:spLocks noGrp="1"/>
          </p:cNvSpPr>
          <p:nvPr>
            <p:ph idx="1"/>
          </p:nvPr>
        </p:nvSpPr>
        <p:spPr/>
        <p:txBody>
          <a:bodyPr/>
          <a:lstStyle/>
          <a:p>
            <a:endParaRPr lang="en-US"/>
          </a:p>
        </p:txBody>
      </p:sp>
      <p:sp>
        <p:nvSpPr>
          <p:cNvPr id="21" name="Content Placeholder 7">
            <a:extLst>
              <a:ext uri="{FF2B5EF4-FFF2-40B4-BE49-F238E27FC236}">
                <a16:creationId xmlns:a16="http://schemas.microsoft.com/office/drawing/2014/main" id="{271F76A1-0B38-3443-B788-E0D058AA8B8D}"/>
              </a:ext>
            </a:extLst>
          </p:cNvPr>
          <p:cNvSpPr txBox="1">
            <a:spLocks/>
          </p:cNvSpPr>
          <p:nvPr/>
        </p:nvSpPr>
        <p:spPr>
          <a:xfrm>
            <a:off x="3225140" y="5183481"/>
            <a:ext cx="6595753" cy="957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t>ZeRO-Offload training process on a single GPU.</a:t>
            </a:r>
            <a:endParaRPr lang="en-US"/>
          </a:p>
        </p:txBody>
      </p:sp>
    </p:spTree>
    <p:extLst>
      <p:ext uri="{BB962C8B-B14F-4D97-AF65-F5344CB8AC3E}">
        <p14:creationId xmlns:p14="http://schemas.microsoft.com/office/powerpoint/2010/main" val="569697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9BEC-8D19-F34E-8432-1B665664DD69}"/>
              </a:ext>
            </a:extLst>
          </p:cNvPr>
          <p:cNvSpPr>
            <a:spLocks noGrp="1"/>
          </p:cNvSpPr>
          <p:nvPr>
            <p:ph type="title"/>
          </p:nvPr>
        </p:nvSpPr>
        <p:spPr/>
        <p:txBody>
          <a:bodyPr/>
          <a:lstStyle/>
          <a:p>
            <a:r>
              <a:rPr lang="en-US" b="1" err="1">
                <a:solidFill>
                  <a:schemeClr val="accent1">
                    <a:lumMod val="75000"/>
                  </a:schemeClr>
                </a:solidFill>
              </a:rPr>
              <a:t>ZeRO</a:t>
            </a:r>
            <a:r>
              <a:rPr lang="en-US" b="1">
                <a:solidFill>
                  <a:schemeClr val="accent1">
                    <a:lumMod val="75000"/>
                  </a:schemeClr>
                </a:solidFill>
              </a:rPr>
              <a:t>-Offload Single GPU Schedule</a:t>
            </a:r>
            <a:endParaRPr lang="en-US"/>
          </a:p>
        </p:txBody>
      </p:sp>
      <p:sp>
        <p:nvSpPr>
          <p:cNvPr id="4" name="Slide Number Placeholder 3">
            <a:extLst>
              <a:ext uri="{FF2B5EF4-FFF2-40B4-BE49-F238E27FC236}">
                <a16:creationId xmlns:a16="http://schemas.microsoft.com/office/drawing/2014/main" id="{9719AD20-5011-6041-A344-443613CA4987}"/>
              </a:ext>
            </a:extLst>
          </p:cNvPr>
          <p:cNvSpPr>
            <a:spLocks noGrp="1"/>
          </p:cNvSpPr>
          <p:nvPr>
            <p:ph type="sldNum" sz="quarter" idx="12"/>
          </p:nvPr>
        </p:nvSpPr>
        <p:spPr/>
        <p:txBody>
          <a:bodyPr/>
          <a:lstStyle/>
          <a:p>
            <a:fld id="{3405FCED-046F-614C-96D7-1F4DE4386785}" type="slidenum">
              <a:rPr lang="en-US" smtClean="0"/>
              <a:t>54</a:t>
            </a:fld>
            <a:endParaRPr lang="en-US"/>
          </a:p>
        </p:txBody>
      </p:sp>
      <p:cxnSp>
        <p:nvCxnSpPr>
          <p:cNvPr id="9" name="Straight Arrow Connector 8">
            <a:extLst>
              <a:ext uri="{FF2B5EF4-FFF2-40B4-BE49-F238E27FC236}">
                <a16:creationId xmlns:a16="http://schemas.microsoft.com/office/drawing/2014/main" id="{A99A907A-F55D-CA4E-B4FE-39A38E2A1154}"/>
              </a:ext>
            </a:extLst>
          </p:cNvPr>
          <p:cNvCxnSpPr>
            <a:cxnSpLocks/>
          </p:cNvCxnSpPr>
          <p:nvPr/>
        </p:nvCxnSpPr>
        <p:spPr>
          <a:xfrm>
            <a:off x="4101740" y="2961047"/>
            <a:ext cx="5103341"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EA7CD3E-8B03-0645-82B7-CFF09E49FE07}"/>
              </a:ext>
            </a:extLst>
          </p:cNvPr>
          <p:cNvSpPr txBox="1"/>
          <p:nvPr/>
        </p:nvSpPr>
        <p:spPr>
          <a:xfrm>
            <a:off x="1642743" y="3397404"/>
            <a:ext cx="3991232" cy="369332"/>
          </a:xfrm>
          <a:prstGeom prst="rect">
            <a:avLst/>
          </a:prstGeom>
          <a:noFill/>
        </p:spPr>
        <p:txBody>
          <a:bodyPr wrap="square" rtlCol="0">
            <a:spAutoFit/>
          </a:bodyPr>
          <a:lstStyle/>
          <a:p>
            <a:r>
              <a:rPr lang="en-US"/>
              <a:t>Computation stream:</a:t>
            </a:r>
          </a:p>
        </p:txBody>
      </p:sp>
      <p:sp>
        <p:nvSpPr>
          <p:cNvPr id="11" name="TextBox 10">
            <a:extLst>
              <a:ext uri="{FF2B5EF4-FFF2-40B4-BE49-F238E27FC236}">
                <a16:creationId xmlns:a16="http://schemas.microsoft.com/office/drawing/2014/main" id="{7B4A530D-A86D-5549-900D-5729980B2717}"/>
              </a:ext>
            </a:extLst>
          </p:cNvPr>
          <p:cNvSpPr txBox="1"/>
          <p:nvPr/>
        </p:nvSpPr>
        <p:spPr>
          <a:xfrm>
            <a:off x="1642743" y="3798995"/>
            <a:ext cx="3991232" cy="369332"/>
          </a:xfrm>
          <a:prstGeom prst="rect">
            <a:avLst/>
          </a:prstGeom>
          <a:noFill/>
        </p:spPr>
        <p:txBody>
          <a:bodyPr wrap="square" rtlCol="0">
            <a:spAutoFit/>
          </a:bodyPr>
          <a:lstStyle/>
          <a:p>
            <a:r>
              <a:rPr lang="en-US"/>
              <a:t>Swapping stream:</a:t>
            </a:r>
          </a:p>
        </p:txBody>
      </p:sp>
      <p:sp>
        <p:nvSpPr>
          <p:cNvPr id="12" name="Rectangle 11">
            <a:extLst>
              <a:ext uri="{FF2B5EF4-FFF2-40B4-BE49-F238E27FC236}">
                <a16:creationId xmlns:a16="http://schemas.microsoft.com/office/drawing/2014/main" id="{D3EB4836-57A5-F04A-8983-0E67D0C0796E}"/>
              </a:ext>
            </a:extLst>
          </p:cNvPr>
          <p:cNvSpPr/>
          <p:nvPr/>
        </p:nvSpPr>
        <p:spPr>
          <a:xfrm>
            <a:off x="4188239" y="3393287"/>
            <a:ext cx="1720681" cy="3661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GPU</a:t>
            </a:r>
          </a:p>
        </p:txBody>
      </p:sp>
      <p:sp>
        <p:nvSpPr>
          <p:cNvPr id="13" name="Rectangle 12">
            <a:extLst>
              <a:ext uri="{FF2B5EF4-FFF2-40B4-BE49-F238E27FC236}">
                <a16:creationId xmlns:a16="http://schemas.microsoft.com/office/drawing/2014/main" id="{AA8C3FCC-2E9B-954A-9AF6-8707191A3CA3}"/>
              </a:ext>
            </a:extLst>
          </p:cNvPr>
          <p:cNvSpPr/>
          <p:nvPr/>
        </p:nvSpPr>
        <p:spPr>
          <a:xfrm>
            <a:off x="6072648" y="3390203"/>
            <a:ext cx="1062677" cy="36926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CPU</a:t>
            </a:r>
          </a:p>
        </p:txBody>
      </p:sp>
      <p:sp>
        <p:nvSpPr>
          <p:cNvPr id="15" name="TextBox 14">
            <a:extLst>
              <a:ext uri="{FF2B5EF4-FFF2-40B4-BE49-F238E27FC236}">
                <a16:creationId xmlns:a16="http://schemas.microsoft.com/office/drawing/2014/main" id="{54C5C66B-934C-1E43-9279-B4DE42ED7168}"/>
              </a:ext>
            </a:extLst>
          </p:cNvPr>
          <p:cNvSpPr txBox="1"/>
          <p:nvPr/>
        </p:nvSpPr>
        <p:spPr>
          <a:xfrm>
            <a:off x="4339609" y="3028072"/>
            <a:ext cx="3453712" cy="369332"/>
          </a:xfrm>
          <a:prstGeom prst="rect">
            <a:avLst/>
          </a:prstGeom>
          <a:noFill/>
        </p:spPr>
        <p:txBody>
          <a:bodyPr wrap="square" rtlCol="0">
            <a:spAutoFit/>
          </a:bodyPr>
          <a:lstStyle/>
          <a:p>
            <a:r>
              <a:rPr lang="en-US"/>
              <a:t>FWD &amp; BWD</a:t>
            </a:r>
          </a:p>
        </p:txBody>
      </p:sp>
      <p:sp>
        <p:nvSpPr>
          <p:cNvPr id="17" name="TextBox 16">
            <a:extLst>
              <a:ext uri="{FF2B5EF4-FFF2-40B4-BE49-F238E27FC236}">
                <a16:creationId xmlns:a16="http://schemas.microsoft.com/office/drawing/2014/main" id="{611C8FAD-A1B6-E747-8F21-EBFCF2DB7156}"/>
              </a:ext>
            </a:extLst>
          </p:cNvPr>
          <p:cNvSpPr txBox="1"/>
          <p:nvPr/>
        </p:nvSpPr>
        <p:spPr>
          <a:xfrm>
            <a:off x="5884202" y="3031714"/>
            <a:ext cx="2526958" cy="369332"/>
          </a:xfrm>
          <a:prstGeom prst="rect">
            <a:avLst/>
          </a:prstGeom>
          <a:noFill/>
        </p:spPr>
        <p:txBody>
          <a:bodyPr wrap="square" rtlCol="0">
            <a:spAutoFit/>
          </a:bodyPr>
          <a:lstStyle/>
          <a:p>
            <a:r>
              <a:rPr lang="en-US"/>
              <a:t>param update</a:t>
            </a:r>
          </a:p>
        </p:txBody>
      </p:sp>
      <p:sp>
        <p:nvSpPr>
          <p:cNvPr id="18" name="Rectangle 17">
            <a:extLst>
              <a:ext uri="{FF2B5EF4-FFF2-40B4-BE49-F238E27FC236}">
                <a16:creationId xmlns:a16="http://schemas.microsoft.com/office/drawing/2014/main" id="{D8E58CD5-2ADE-2D42-8902-B2C7F963796D}"/>
              </a:ext>
            </a:extLst>
          </p:cNvPr>
          <p:cNvSpPr/>
          <p:nvPr/>
        </p:nvSpPr>
        <p:spPr>
          <a:xfrm>
            <a:off x="5003792" y="3791728"/>
            <a:ext cx="1062677" cy="36926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GPU-&gt;CPU</a:t>
            </a:r>
          </a:p>
        </p:txBody>
      </p:sp>
      <p:sp>
        <p:nvSpPr>
          <p:cNvPr id="19" name="Rectangle 18">
            <a:extLst>
              <a:ext uri="{FF2B5EF4-FFF2-40B4-BE49-F238E27FC236}">
                <a16:creationId xmlns:a16="http://schemas.microsoft.com/office/drawing/2014/main" id="{45284A3E-2A43-7844-9FB0-231AB8E133C7}"/>
              </a:ext>
            </a:extLst>
          </p:cNvPr>
          <p:cNvSpPr/>
          <p:nvPr/>
        </p:nvSpPr>
        <p:spPr>
          <a:xfrm>
            <a:off x="6236372" y="3791728"/>
            <a:ext cx="1062677" cy="369266"/>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CPU-&gt;GPU</a:t>
            </a:r>
          </a:p>
        </p:txBody>
      </p:sp>
      <p:sp>
        <p:nvSpPr>
          <p:cNvPr id="20" name="TextBox 19">
            <a:extLst>
              <a:ext uri="{FF2B5EF4-FFF2-40B4-BE49-F238E27FC236}">
                <a16:creationId xmlns:a16="http://schemas.microsoft.com/office/drawing/2014/main" id="{516B81D0-510C-1142-99AF-3E06D33EAA64}"/>
              </a:ext>
            </a:extLst>
          </p:cNvPr>
          <p:cNvSpPr txBox="1"/>
          <p:nvPr/>
        </p:nvSpPr>
        <p:spPr>
          <a:xfrm>
            <a:off x="4438964" y="4127943"/>
            <a:ext cx="1896763" cy="369332"/>
          </a:xfrm>
          <a:prstGeom prst="rect">
            <a:avLst/>
          </a:prstGeom>
          <a:noFill/>
        </p:spPr>
        <p:txBody>
          <a:bodyPr wrap="square" rtlCol="0">
            <a:spAutoFit/>
          </a:bodyPr>
          <a:lstStyle/>
          <a:p>
            <a:r>
              <a:rPr lang="en-US"/>
              <a:t>gradient offload</a:t>
            </a:r>
          </a:p>
        </p:txBody>
      </p:sp>
      <p:sp>
        <p:nvSpPr>
          <p:cNvPr id="21" name="TextBox 20">
            <a:extLst>
              <a:ext uri="{FF2B5EF4-FFF2-40B4-BE49-F238E27FC236}">
                <a16:creationId xmlns:a16="http://schemas.microsoft.com/office/drawing/2014/main" id="{5D429A23-0D48-144B-B590-FA557400FA60}"/>
              </a:ext>
            </a:extLst>
          </p:cNvPr>
          <p:cNvSpPr txBox="1"/>
          <p:nvPr/>
        </p:nvSpPr>
        <p:spPr>
          <a:xfrm>
            <a:off x="6281165" y="4127943"/>
            <a:ext cx="2414874" cy="369332"/>
          </a:xfrm>
          <a:prstGeom prst="rect">
            <a:avLst/>
          </a:prstGeom>
          <a:noFill/>
        </p:spPr>
        <p:txBody>
          <a:bodyPr wrap="square" rtlCol="0">
            <a:spAutoFit/>
          </a:bodyPr>
          <a:lstStyle/>
          <a:p>
            <a:r>
              <a:rPr lang="en-US"/>
              <a:t>param swap</a:t>
            </a:r>
          </a:p>
        </p:txBody>
      </p:sp>
      <p:cxnSp>
        <p:nvCxnSpPr>
          <p:cNvPr id="22" name="Straight Connector 21">
            <a:extLst>
              <a:ext uri="{FF2B5EF4-FFF2-40B4-BE49-F238E27FC236}">
                <a16:creationId xmlns:a16="http://schemas.microsoft.com/office/drawing/2014/main" id="{E1225DC9-2E13-0340-9119-C9754A6665AF}"/>
              </a:ext>
            </a:extLst>
          </p:cNvPr>
          <p:cNvCxnSpPr>
            <a:cxnSpLocks/>
          </p:cNvCxnSpPr>
          <p:nvPr/>
        </p:nvCxnSpPr>
        <p:spPr>
          <a:xfrm>
            <a:off x="4101737" y="2779567"/>
            <a:ext cx="0" cy="181483"/>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67CD89-96EC-0C49-9AB8-498BF16F135C}"/>
              </a:ext>
            </a:extLst>
          </p:cNvPr>
          <p:cNvCxnSpPr>
            <a:cxnSpLocks/>
          </p:cNvCxnSpPr>
          <p:nvPr/>
        </p:nvCxnSpPr>
        <p:spPr>
          <a:xfrm>
            <a:off x="4101737" y="2874421"/>
            <a:ext cx="319730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0471377-C023-834D-BF4E-3B5D2F01707B}"/>
              </a:ext>
            </a:extLst>
          </p:cNvPr>
          <p:cNvSpPr txBox="1"/>
          <p:nvPr/>
        </p:nvSpPr>
        <p:spPr>
          <a:xfrm>
            <a:off x="5184506" y="2556335"/>
            <a:ext cx="1763918" cy="338554"/>
          </a:xfrm>
          <a:prstGeom prst="rect">
            <a:avLst/>
          </a:prstGeom>
          <a:noFill/>
        </p:spPr>
        <p:txBody>
          <a:bodyPr wrap="square" rtlCol="0">
            <a:spAutoFit/>
          </a:bodyPr>
          <a:lstStyle/>
          <a:p>
            <a:r>
              <a:rPr lang="en-US" sz="1600"/>
              <a:t>Step </a:t>
            </a:r>
            <a:r>
              <a:rPr lang="en-US" sz="1600" err="1"/>
              <a:t>i</a:t>
            </a:r>
            <a:endParaRPr lang="en-US" sz="1600"/>
          </a:p>
        </p:txBody>
      </p:sp>
      <p:sp>
        <p:nvSpPr>
          <p:cNvPr id="28" name="TextBox 27">
            <a:extLst>
              <a:ext uri="{FF2B5EF4-FFF2-40B4-BE49-F238E27FC236}">
                <a16:creationId xmlns:a16="http://schemas.microsoft.com/office/drawing/2014/main" id="{B0AD19BE-74F2-D84D-BFB9-BEF0FB3B80CC}"/>
              </a:ext>
            </a:extLst>
          </p:cNvPr>
          <p:cNvSpPr txBox="1"/>
          <p:nvPr/>
        </p:nvSpPr>
        <p:spPr>
          <a:xfrm>
            <a:off x="9170590" y="2741168"/>
            <a:ext cx="825322" cy="369332"/>
          </a:xfrm>
          <a:prstGeom prst="rect">
            <a:avLst/>
          </a:prstGeom>
          <a:noFill/>
        </p:spPr>
        <p:txBody>
          <a:bodyPr wrap="square" rtlCol="0">
            <a:spAutoFit/>
          </a:bodyPr>
          <a:lstStyle/>
          <a:p>
            <a:r>
              <a:rPr lang="en-US"/>
              <a:t>time</a:t>
            </a:r>
          </a:p>
        </p:txBody>
      </p:sp>
      <p:sp>
        <p:nvSpPr>
          <p:cNvPr id="23" name="Content Placeholder 7">
            <a:extLst>
              <a:ext uri="{FF2B5EF4-FFF2-40B4-BE49-F238E27FC236}">
                <a16:creationId xmlns:a16="http://schemas.microsoft.com/office/drawing/2014/main" id="{DC259A80-B981-C648-BFB1-3408CE2363C7}"/>
              </a:ext>
            </a:extLst>
          </p:cNvPr>
          <p:cNvSpPr txBox="1">
            <a:spLocks/>
          </p:cNvSpPr>
          <p:nvPr/>
        </p:nvSpPr>
        <p:spPr>
          <a:xfrm>
            <a:off x="3225140" y="5183481"/>
            <a:ext cx="6595753" cy="957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t>ZeRO-Offload training process on a single GPU.</a:t>
            </a:r>
            <a:endParaRPr lang="en-US"/>
          </a:p>
        </p:txBody>
      </p:sp>
    </p:spTree>
    <p:extLst>
      <p:ext uri="{BB962C8B-B14F-4D97-AF65-F5344CB8AC3E}">
        <p14:creationId xmlns:p14="http://schemas.microsoft.com/office/powerpoint/2010/main" val="2557841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9BEC-8D19-F34E-8432-1B665664DD69}"/>
              </a:ext>
            </a:extLst>
          </p:cNvPr>
          <p:cNvSpPr>
            <a:spLocks noGrp="1"/>
          </p:cNvSpPr>
          <p:nvPr>
            <p:ph type="title"/>
          </p:nvPr>
        </p:nvSpPr>
        <p:spPr/>
        <p:txBody>
          <a:bodyPr/>
          <a:lstStyle/>
          <a:p>
            <a:r>
              <a:rPr lang="en-US" b="1" err="1">
                <a:solidFill>
                  <a:schemeClr val="accent1">
                    <a:lumMod val="75000"/>
                  </a:schemeClr>
                </a:solidFill>
              </a:rPr>
              <a:t>ZeRO</a:t>
            </a:r>
            <a:r>
              <a:rPr lang="en-US" b="1">
                <a:solidFill>
                  <a:schemeClr val="accent1">
                    <a:lumMod val="75000"/>
                  </a:schemeClr>
                </a:solidFill>
              </a:rPr>
              <a:t>-Offload Single GPU Schedule</a:t>
            </a:r>
            <a:endParaRPr lang="en-US"/>
          </a:p>
        </p:txBody>
      </p:sp>
      <p:sp>
        <p:nvSpPr>
          <p:cNvPr id="4" name="Slide Number Placeholder 3">
            <a:extLst>
              <a:ext uri="{FF2B5EF4-FFF2-40B4-BE49-F238E27FC236}">
                <a16:creationId xmlns:a16="http://schemas.microsoft.com/office/drawing/2014/main" id="{9719AD20-5011-6041-A344-443613CA4987}"/>
              </a:ext>
            </a:extLst>
          </p:cNvPr>
          <p:cNvSpPr>
            <a:spLocks noGrp="1"/>
          </p:cNvSpPr>
          <p:nvPr>
            <p:ph type="sldNum" sz="quarter" idx="12"/>
          </p:nvPr>
        </p:nvSpPr>
        <p:spPr/>
        <p:txBody>
          <a:bodyPr/>
          <a:lstStyle/>
          <a:p>
            <a:fld id="{3405FCED-046F-614C-96D7-1F4DE4386785}" type="slidenum">
              <a:rPr lang="en-US" smtClean="0"/>
              <a:t>55</a:t>
            </a:fld>
            <a:endParaRPr lang="en-US"/>
          </a:p>
        </p:txBody>
      </p:sp>
      <p:cxnSp>
        <p:nvCxnSpPr>
          <p:cNvPr id="9" name="Straight Arrow Connector 8">
            <a:extLst>
              <a:ext uri="{FF2B5EF4-FFF2-40B4-BE49-F238E27FC236}">
                <a16:creationId xmlns:a16="http://schemas.microsoft.com/office/drawing/2014/main" id="{A99A907A-F55D-CA4E-B4FE-39A38E2A1154}"/>
              </a:ext>
            </a:extLst>
          </p:cNvPr>
          <p:cNvCxnSpPr>
            <a:cxnSpLocks/>
          </p:cNvCxnSpPr>
          <p:nvPr/>
        </p:nvCxnSpPr>
        <p:spPr>
          <a:xfrm>
            <a:off x="4101740" y="2961047"/>
            <a:ext cx="5103341"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EA7CD3E-8B03-0645-82B7-CFF09E49FE07}"/>
              </a:ext>
            </a:extLst>
          </p:cNvPr>
          <p:cNvSpPr txBox="1"/>
          <p:nvPr/>
        </p:nvSpPr>
        <p:spPr>
          <a:xfrm>
            <a:off x="1642743" y="3397404"/>
            <a:ext cx="3991232" cy="369332"/>
          </a:xfrm>
          <a:prstGeom prst="rect">
            <a:avLst/>
          </a:prstGeom>
          <a:noFill/>
        </p:spPr>
        <p:txBody>
          <a:bodyPr wrap="square" rtlCol="0">
            <a:spAutoFit/>
          </a:bodyPr>
          <a:lstStyle/>
          <a:p>
            <a:r>
              <a:rPr lang="en-US"/>
              <a:t>Computation stream:</a:t>
            </a:r>
          </a:p>
        </p:txBody>
      </p:sp>
      <p:sp>
        <p:nvSpPr>
          <p:cNvPr id="11" name="TextBox 10">
            <a:extLst>
              <a:ext uri="{FF2B5EF4-FFF2-40B4-BE49-F238E27FC236}">
                <a16:creationId xmlns:a16="http://schemas.microsoft.com/office/drawing/2014/main" id="{7B4A530D-A86D-5549-900D-5729980B2717}"/>
              </a:ext>
            </a:extLst>
          </p:cNvPr>
          <p:cNvSpPr txBox="1"/>
          <p:nvPr/>
        </p:nvSpPr>
        <p:spPr>
          <a:xfrm>
            <a:off x="1642743" y="3798995"/>
            <a:ext cx="3991232" cy="369332"/>
          </a:xfrm>
          <a:prstGeom prst="rect">
            <a:avLst/>
          </a:prstGeom>
          <a:noFill/>
        </p:spPr>
        <p:txBody>
          <a:bodyPr wrap="square" rtlCol="0">
            <a:spAutoFit/>
          </a:bodyPr>
          <a:lstStyle/>
          <a:p>
            <a:r>
              <a:rPr lang="en-US"/>
              <a:t>Swapping stream:</a:t>
            </a:r>
          </a:p>
        </p:txBody>
      </p:sp>
      <p:sp>
        <p:nvSpPr>
          <p:cNvPr id="12" name="Rectangle 11">
            <a:extLst>
              <a:ext uri="{FF2B5EF4-FFF2-40B4-BE49-F238E27FC236}">
                <a16:creationId xmlns:a16="http://schemas.microsoft.com/office/drawing/2014/main" id="{D3EB4836-57A5-F04A-8983-0E67D0C0796E}"/>
              </a:ext>
            </a:extLst>
          </p:cNvPr>
          <p:cNvSpPr/>
          <p:nvPr/>
        </p:nvSpPr>
        <p:spPr>
          <a:xfrm>
            <a:off x="4188239" y="3393287"/>
            <a:ext cx="1720681" cy="3661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GPU</a:t>
            </a:r>
          </a:p>
        </p:txBody>
      </p:sp>
      <p:sp>
        <p:nvSpPr>
          <p:cNvPr id="13" name="Rectangle 12">
            <a:extLst>
              <a:ext uri="{FF2B5EF4-FFF2-40B4-BE49-F238E27FC236}">
                <a16:creationId xmlns:a16="http://schemas.microsoft.com/office/drawing/2014/main" id="{AA8C3FCC-2E9B-954A-9AF6-8707191A3CA3}"/>
              </a:ext>
            </a:extLst>
          </p:cNvPr>
          <p:cNvSpPr/>
          <p:nvPr/>
        </p:nvSpPr>
        <p:spPr>
          <a:xfrm>
            <a:off x="6072648" y="3390203"/>
            <a:ext cx="1062677" cy="36926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CPU</a:t>
            </a:r>
          </a:p>
        </p:txBody>
      </p:sp>
      <p:sp>
        <p:nvSpPr>
          <p:cNvPr id="14" name="Rectangle 13">
            <a:extLst>
              <a:ext uri="{FF2B5EF4-FFF2-40B4-BE49-F238E27FC236}">
                <a16:creationId xmlns:a16="http://schemas.microsoft.com/office/drawing/2014/main" id="{176CAC63-1D3F-6942-B77B-A55FF4B37A35}"/>
              </a:ext>
            </a:extLst>
          </p:cNvPr>
          <p:cNvSpPr/>
          <p:nvPr/>
        </p:nvSpPr>
        <p:spPr>
          <a:xfrm>
            <a:off x="7299045" y="3390203"/>
            <a:ext cx="1794822" cy="3661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GPU</a:t>
            </a:r>
          </a:p>
        </p:txBody>
      </p:sp>
      <p:sp>
        <p:nvSpPr>
          <p:cNvPr id="15" name="TextBox 14">
            <a:extLst>
              <a:ext uri="{FF2B5EF4-FFF2-40B4-BE49-F238E27FC236}">
                <a16:creationId xmlns:a16="http://schemas.microsoft.com/office/drawing/2014/main" id="{54C5C66B-934C-1E43-9279-B4DE42ED7168}"/>
              </a:ext>
            </a:extLst>
          </p:cNvPr>
          <p:cNvSpPr txBox="1"/>
          <p:nvPr/>
        </p:nvSpPr>
        <p:spPr>
          <a:xfrm>
            <a:off x="4339609" y="3028072"/>
            <a:ext cx="3453712" cy="369332"/>
          </a:xfrm>
          <a:prstGeom prst="rect">
            <a:avLst/>
          </a:prstGeom>
          <a:noFill/>
        </p:spPr>
        <p:txBody>
          <a:bodyPr wrap="square" rtlCol="0">
            <a:spAutoFit/>
          </a:bodyPr>
          <a:lstStyle/>
          <a:p>
            <a:r>
              <a:rPr lang="en-US"/>
              <a:t>FWD &amp; BWD</a:t>
            </a:r>
          </a:p>
        </p:txBody>
      </p:sp>
      <p:sp>
        <p:nvSpPr>
          <p:cNvPr id="16" name="TextBox 15">
            <a:extLst>
              <a:ext uri="{FF2B5EF4-FFF2-40B4-BE49-F238E27FC236}">
                <a16:creationId xmlns:a16="http://schemas.microsoft.com/office/drawing/2014/main" id="{41E0B83D-7DCF-B043-A322-A3E3DDFCBA57}"/>
              </a:ext>
            </a:extLst>
          </p:cNvPr>
          <p:cNvSpPr txBox="1"/>
          <p:nvPr/>
        </p:nvSpPr>
        <p:spPr>
          <a:xfrm>
            <a:off x="7518377" y="3028072"/>
            <a:ext cx="2526958" cy="369332"/>
          </a:xfrm>
          <a:prstGeom prst="rect">
            <a:avLst/>
          </a:prstGeom>
          <a:noFill/>
        </p:spPr>
        <p:txBody>
          <a:bodyPr wrap="square" rtlCol="0">
            <a:spAutoFit/>
          </a:bodyPr>
          <a:lstStyle/>
          <a:p>
            <a:r>
              <a:rPr lang="en-US"/>
              <a:t>FWD &amp; BWD</a:t>
            </a:r>
          </a:p>
        </p:txBody>
      </p:sp>
      <p:sp>
        <p:nvSpPr>
          <p:cNvPr id="17" name="TextBox 16">
            <a:extLst>
              <a:ext uri="{FF2B5EF4-FFF2-40B4-BE49-F238E27FC236}">
                <a16:creationId xmlns:a16="http://schemas.microsoft.com/office/drawing/2014/main" id="{611C8FAD-A1B6-E747-8F21-EBFCF2DB7156}"/>
              </a:ext>
            </a:extLst>
          </p:cNvPr>
          <p:cNvSpPr txBox="1"/>
          <p:nvPr/>
        </p:nvSpPr>
        <p:spPr>
          <a:xfrm>
            <a:off x="5884202" y="3031714"/>
            <a:ext cx="2526958" cy="369332"/>
          </a:xfrm>
          <a:prstGeom prst="rect">
            <a:avLst/>
          </a:prstGeom>
          <a:noFill/>
        </p:spPr>
        <p:txBody>
          <a:bodyPr wrap="square" rtlCol="0">
            <a:spAutoFit/>
          </a:bodyPr>
          <a:lstStyle/>
          <a:p>
            <a:r>
              <a:rPr lang="en-US"/>
              <a:t>param update</a:t>
            </a:r>
          </a:p>
        </p:txBody>
      </p:sp>
      <p:sp>
        <p:nvSpPr>
          <p:cNvPr id="18" name="Rectangle 17">
            <a:extLst>
              <a:ext uri="{FF2B5EF4-FFF2-40B4-BE49-F238E27FC236}">
                <a16:creationId xmlns:a16="http://schemas.microsoft.com/office/drawing/2014/main" id="{D8E58CD5-2ADE-2D42-8902-B2C7F963796D}"/>
              </a:ext>
            </a:extLst>
          </p:cNvPr>
          <p:cNvSpPr/>
          <p:nvPr/>
        </p:nvSpPr>
        <p:spPr>
          <a:xfrm>
            <a:off x="5003792" y="3791728"/>
            <a:ext cx="1062677" cy="36926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GPU-&gt;CPU</a:t>
            </a:r>
          </a:p>
        </p:txBody>
      </p:sp>
      <p:sp>
        <p:nvSpPr>
          <p:cNvPr id="19" name="Rectangle 18">
            <a:extLst>
              <a:ext uri="{FF2B5EF4-FFF2-40B4-BE49-F238E27FC236}">
                <a16:creationId xmlns:a16="http://schemas.microsoft.com/office/drawing/2014/main" id="{45284A3E-2A43-7844-9FB0-231AB8E133C7}"/>
              </a:ext>
            </a:extLst>
          </p:cNvPr>
          <p:cNvSpPr/>
          <p:nvPr/>
        </p:nvSpPr>
        <p:spPr>
          <a:xfrm>
            <a:off x="6236372" y="3791728"/>
            <a:ext cx="1062677" cy="369266"/>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CPU-&gt;GPU</a:t>
            </a:r>
          </a:p>
        </p:txBody>
      </p:sp>
      <p:sp>
        <p:nvSpPr>
          <p:cNvPr id="20" name="TextBox 19">
            <a:extLst>
              <a:ext uri="{FF2B5EF4-FFF2-40B4-BE49-F238E27FC236}">
                <a16:creationId xmlns:a16="http://schemas.microsoft.com/office/drawing/2014/main" id="{516B81D0-510C-1142-99AF-3E06D33EAA64}"/>
              </a:ext>
            </a:extLst>
          </p:cNvPr>
          <p:cNvSpPr txBox="1"/>
          <p:nvPr/>
        </p:nvSpPr>
        <p:spPr>
          <a:xfrm>
            <a:off x="4438964" y="4127943"/>
            <a:ext cx="1896763" cy="369332"/>
          </a:xfrm>
          <a:prstGeom prst="rect">
            <a:avLst/>
          </a:prstGeom>
          <a:noFill/>
        </p:spPr>
        <p:txBody>
          <a:bodyPr wrap="square" rtlCol="0">
            <a:spAutoFit/>
          </a:bodyPr>
          <a:lstStyle/>
          <a:p>
            <a:r>
              <a:rPr lang="en-US"/>
              <a:t>gradient offload</a:t>
            </a:r>
          </a:p>
        </p:txBody>
      </p:sp>
      <p:sp>
        <p:nvSpPr>
          <p:cNvPr id="21" name="TextBox 20">
            <a:extLst>
              <a:ext uri="{FF2B5EF4-FFF2-40B4-BE49-F238E27FC236}">
                <a16:creationId xmlns:a16="http://schemas.microsoft.com/office/drawing/2014/main" id="{5D429A23-0D48-144B-B590-FA557400FA60}"/>
              </a:ext>
            </a:extLst>
          </p:cNvPr>
          <p:cNvSpPr txBox="1"/>
          <p:nvPr/>
        </p:nvSpPr>
        <p:spPr>
          <a:xfrm>
            <a:off x="6281165" y="4127943"/>
            <a:ext cx="2414874" cy="369332"/>
          </a:xfrm>
          <a:prstGeom prst="rect">
            <a:avLst/>
          </a:prstGeom>
          <a:noFill/>
        </p:spPr>
        <p:txBody>
          <a:bodyPr wrap="square" rtlCol="0">
            <a:spAutoFit/>
          </a:bodyPr>
          <a:lstStyle/>
          <a:p>
            <a:r>
              <a:rPr lang="en-US"/>
              <a:t>param swap</a:t>
            </a:r>
          </a:p>
        </p:txBody>
      </p:sp>
      <p:cxnSp>
        <p:nvCxnSpPr>
          <p:cNvPr id="22" name="Straight Connector 21">
            <a:extLst>
              <a:ext uri="{FF2B5EF4-FFF2-40B4-BE49-F238E27FC236}">
                <a16:creationId xmlns:a16="http://schemas.microsoft.com/office/drawing/2014/main" id="{E1225DC9-2E13-0340-9119-C9754A6665AF}"/>
              </a:ext>
            </a:extLst>
          </p:cNvPr>
          <p:cNvCxnSpPr>
            <a:cxnSpLocks/>
          </p:cNvCxnSpPr>
          <p:nvPr/>
        </p:nvCxnSpPr>
        <p:spPr>
          <a:xfrm>
            <a:off x="4101737" y="2779567"/>
            <a:ext cx="0" cy="181483"/>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F1AD8B5-F1B3-E84E-B926-B287A8436C57}"/>
              </a:ext>
            </a:extLst>
          </p:cNvPr>
          <p:cNvCxnSpPr>
            <a:cxnSpLocks/>
          </p:cNvCxnSpPr>
          <p:nvPr/>
        </p:nvCxnSpPr>
        <p:spPr>
          <a:xfrm>
            <a:off x="7306264" y="2758969"/>
            <a:ext cx="0" cy="181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67CD89-96EC-0C49-9AB8-498BF16F135C}"/>
              </a:ext>
            </a:extLst>
          </p:cNvPr>
          <p:cNvCxnSpPr>
            <a:cxnSpLocks/>
          </p:cNvCxnSpPr>
          <p:nvPr/>
        </p:nvCxnSpPr>
        <p:spPr>
          <a:xfrm>
            <a:off x="4101737" y="2874421"/>
            <a:ext cx="319730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0471377-C023-834D-BF4E-3B5D2F01707B}"/>
              </a:ext>
            </a:extLst>
          </p:cNvPr>
          <p:cNvSpPr txBox="1"/>
          <p:nvPr/>
        </p:nvSpPr>
        <p:spPr>
          <a:xfrm>
            <a:off x="5184506" y="2556335"/>
            <a:ext cx="1763918" cy="338554"/>
          </a:xfrm>
          <a:prstGeom prst="rect">
            <a:avLst/>
          </a:prstGeom>
          <a:noFill/>
        </p:spPr>
        <p:txBody>
          <a:bodyPr wrap="square" rtlCol="0">
            <a:spAutoFit/>
          </a:bodyPr>
          <a:lstStyle/>
          <a:p>
            <a:r>
              <a:rPr lang="en-US" sz="1600"/>
              <a:t>Step </a:t>
            </a:r>
            <a:r>
              <a:rPr lang="en-US" sz="1600" err="1"/>
              <a:t>i</a:t>
            </a:r>
            <a:endParaRPr lang="en-US" sz="1600"/>
          </a:p>
        </p:txBody>
      </p:sp>
      <p:cxnSp>
        <p:nvCxnSpPr>
          <p:cNvPr id="26" name="Straight Arrow Connector 25">
            <a:extLst>
              <a:ext uri="{FF2B5EF4-FFF2-40B4-BE49-F238E27FC236}">
                <a16:creationId xmlns:a16="http://schemas.microsoft.com/office/drawing/2014/main" id="{DC168EBC-4EB4-154B-AC84-808468AC57DD}"/>
              </a:ext>
            </a:extLst>
          </p:cNvPr>
          <p:cNvCxnSpPr>
            <a:cxnSpLocks/>
          </p:cNvCxnSpPr>
          <p:nvPr/>
        </p:nvCxnSpPr>
        <p:spPr>
          <a:xfrm flipH="1">
            <a:off x="7306268" y="2870423"/>
            <a:ext cx="18988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B1255AC-7F3C-B842-A4A1-B0CB612C773D}"/>
              </a:ext>
            </a:extLst>
          </p:cNvPr>
          <p:cNvSpPr txBox="1"/>
          <p:nvPr/>
        </p:nvSpPr>
        <p:spPr>
          <a:xfrm>
            <a:off x="7810314" y="2551083"/>
            <a:ext cx="1763918" cy="338554"/>
          </a:xfrm>
          <a:prstGeom prst="rect">
            <a:avLst/>
          </a:prstGeom>
          <a:noFill/>
        </p:spPr>
        <p:txBody>
          <a:bodyPr wrap="square" rtlCol="0">
            <a:spAutoFit/>
          </a:bodyPr>
          <a:lstStyle/>
          <a:p>
            <a:r>
              <a:rPr lang="en-US" sz="1600"/>
              <a:t>Step i+1</a:t>
            </a:r>
          </a:p>
        </p:txBody>
      </p:sp>
      <p:sp>
        <p:nvSpPr>
          <p:cNvPr id="28" name="TextBox 27">
            <a:extLst>
              <a:ext uri="{FF2B5EF4-FFF2-40B4-BE49-F238E27FC236}">
                <a16:creationId xmlns:a16="http://schemas.microsoft.com/office/drawing/2014/main" id="{B0AD19BE-74F2-D84D-BFB9-BEF0FB3B80CC}"/>
              </a:ext>
            </a:extLst>
          </p:cNvPr>
          <p:cNvSpPr txBox="1"/>
          <p:nvPr/>
        </p:nvSpPr>
        <p:spPr>
          <a:xfrm>
            <a:off x="9170590" y="2741168"/>
            <a:ext cx="825322" cy="369332"/>
          </a:xfrm>
          <a:prstGeom prst="rect">
            <a:avLst/>
          </a:prstGeom>
          <a:noFill/>
        </p:spPr>
        <p:txBody>
          <a:bodyPr wrap="square" rtlCol="0">
            <a:spAutoFit/>
          </a:bodyPr>
          <a:lstStyle/>
          <a:p>
            <a:r>
              <a:rPr lang="en-US"/>
              <a:t>time</a:t>
            </a:r>
          </a:p>
        </p:txBody>
      </p:sp>
      <p:sp>
        <p:nvSpPr>
          <p:cNvPr id="30" name="Content Placeholder 7">
            <a:extLst>
              <a:ext uri="{FF2B5EF4-FFF2-40B4-BE49-F238E27FC236}">
                <a16:creationId xmlns:a16="http://schemas.microsoft.com/office/drawing/2014/main" id="{60A17A9B-AE0C-7F4D-A954-D9C4D663B1E6}"/>
              </a:ext>
            </a:extLst>
          </p:cNvPr>
          <p:cNvSpPr>
            <a:spLocks noGrp="1"/>
          </p:cNvSpPr>
          <p:nvPr>
            <p:ph idx="1"/>
          </p:nvPr>
        </p:nvSpPr>
        <p:spPr>
          <a:xfrm>
            <a:off x="2586325" y="4799527"/>
            <a:ext cx="6595753" cy="456952"/>
          </a:xfrm>
        </p:spPr>
        <p:txBody>
          <a:bodyPr/>
          <a:lstStyle/>
          <a:p>
            <a:pPr marL="0" indent="0">
              <a:buNone/>
            </a:pPr>
            <a:r>
              <a:rPr lang="en-US" sz="2400" err="1"/>
              <a:t>ZeRO</a:t>
            </a:r>
            <a:r>
              <a:rPr lang="en-US" sz="2400"/>
              <a:t>-Offload training process on a single GPU.</a:t>
            </a:r>
            <a:endParaRPr lang="en-US"/>
          </a:p>
        </p:txBody>
      </p:sp>
      <p:sp>
        <p:nvSpPr>
          <p:cNvPr id="3" name="Rectangle: Rounded Corners 2">
            <a:extLst>
              <a:ext uri="{FF2B5EF4-FFF2-40B4-BE49-F238E27FC236}">
                <a16:creationId xmlns:a16="http://schemas.microsoft.com/office/drawing/2014/main" id="{F44275F5-0A93-40D6-9D26-D8FD242FFBB3}"/>
              </a:ext>
            </a:extLst>
          </p:cNvPr>
          <p:cNvSpPr/>
          <p:nvPr/>
        </p:nvSpPr>
        <p:spPr>
          <a:xfrm>
            <a:off x="2653393" y="5570450"/>
            <a:ext cx="5344035" cy="64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See paper for Multi-GPU Schedule</a:t>
            </a:r>
          </a:p>
        </p:txBody>
      </p:sp>
    </p:spTree>
    <p:extLst>
      <p:ext uri="{BB962C8B-B14F-4D97-AF65-F5344CB8AC3E}">
        <p14:creationId xmlns:p14="http://schemas.microsoft.com/office/powerpoint/2010/main" val="312930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51119-55BB-C340-915B-30103F5B7B84}"/>
              </a:ext>
            </a:extLst>
          </p:cNvPr>
          <p:cNvSpPr>
            <a:spLocks noGrp="1"/>
          </p:cNvSpPr>
          <p:nvPr>
            <p:ph type="title"/>
          </p:nvPr>
        </p:nvSpPr>
        <p:spPr/>
        <p:txBody>
          <a:bodyPr/>
          <a:lstStyle/>
          <a:p>
            <a:r>
              <a:rPr lang="en-US" b="1">
                <a:solidFill>
                  <a:schemeClr val="accent1">
                    <a:lumMod val="75000"/>
                  </a:schemeClr>
                </a:solidFill>
              </a:rPr>
              <a:t>Optimized CPU Execution</a:t>
            </a:r>
            <a:endParaRPr lang="en-US"/>
          </a:p>
        </p:txBody>
      </p:sp>
      <p:sp>
        <p:nvSpPr>
          <p:cNvPr id="3" name="Content Placeholder 2">
            <a:extLst>
              <a:ext uri="{FF2B5EF4-FFF2-40B4-BE49-F238E27FC236}">
                <a16:creationId xmlns:a16="http://schemas.microsoft.com/office/drawing/2014/main" id="{F5BC44E7-6505-CB4E-ACA4-BA3ECD3C7D13}"/>
              </a:ext>
            </a:extLst>
          </p:cNvPr>
          <p:cNvSpPr>
            <a:spLocks noGrp="1"/>
          </p:cNvSpPr>
          <p:nvPr>
            <p:ph idx="1"/>
          </p:nvPr>
        </p:nvSpPr>
        <p:spPr>
          <a:xfrm>
            <a:off x="668835" y="1690687"/>
            <a:ext cx="5113564" cy="4351338"/>
          </a:xfrm>
        </p:spPr>
        <p:txBody>
          <a:bodyPr>
            <a:normAutofit fontScale="92500" lnSpcReduction="10000"/>
          </a:bodyPr>
          <a:lstStyle/>
          <a:p>
            <a:r>
              <a:rPr lang="en-US"/>
              <a:t>Highly parallelized CPU optimizer implementation</a:t>
            </a:r>
          </a:p>
          <a:p>
            <a:endParaRPr lang="en-US"/>
          </a:p>
          <a:p>
            <a:pPr marL="914400" lvl="1" indent="-457200">
              <a:buFont typeface="+mj-lt"/>
              <a:buAutoNum type="arabicParenR"/>
            </a:pPr>
            <a:r>
              <a:rPr lang="en-US"/>
              <a:t>SIMD vector instruction for fully exploiting the hardware parallelism supported on CPU architectures. </a:t>
            </a:r>
          </a:p>
          <a:p>
            <a:pPr marL="914400" lvl="1" indent="-457200">
              <a:buFont typeface="+mj-lt"/>
              <a:buAutoNum type="arabicParenR"/>
            </a:pPr>
            <a:endParaRPr lang="en-US"/>
          </a:p>
          <a:p>
            <a:pPr marL="914400" lvl="1" indent="-457200">
              <a:buFont typeface="+mj-lt"/>
              <a:buAutoNum type="arabicParenR"/>
            </a:pPr>
            <a:r>
              <a:rPr lang="en-US"/>
              <a:t>Loop unrolling to increase instruction level parallelism.</a:t>
            </a:r>
          </a:p>
          <a:p>
            <a:pPr marL="914400" lvl="1" indent="-457200">
              <a:buFont typeface="+mj-lt"/>
              <a:buAutoNum type="arabicParenR"/>
            </a:pPr>
            <a:endParaRPr lang="en-US"/>
          </a:p>
          <a:p>
            <a:pPr marL="914400" lvl="1" indent="-457200">
              <a:buFont typeface="+mj-lt"/>
              <a:buAutoNum type="arabicParenR"/>
            </a:pPr>
            <a:r>
              <a:rPr lang="en-US"/>
              <a:t>OMP multithreading for effective utilization of multiple cores and threads on the CPU in parallel.</a:t>
            </a:r>
          </a:p>
          <a:p>
            <a:pPr lvl="1"/>
            <a:endParaRPr lang="en-US"/>
          </a:p>
        </p:txBody>
      </p:sp>
      <p:sp>
        <p:nvSpPr>
          <p:cNvPr id="4" name="Slide Number Placeholder 3">
            <a:extLst>
              <a:ext uri="{FF2B5EF4-FFF2-40B4-BE49-F238E27FC236}">
                <a16:creationId xmlns:a16="http://schemas.microsoft.com/office/drawing/2014/main" id="{7CB660A1-B113-224E-998D-FB3DEC0157A3}"/>
              </a:ext>
            </a:extLst>
          </p:cNvPr>
          <p:cNvSpPr>
            <a:spLocks noGrp="1"/>
          </p:cNvSpPr>
          <p:nvPr>
            <p:ph type="sldNum" sz="quarter" idx="12"/>
          </p:nvPr>
        </p:nvSpPr>
        <p:spPr/>
        <p:txBody>
          <a:bodyPr/>
          <a:lstStyle/>
          <a:p>
            <a:fld id="{3405FCED-046F-614C-96D7-1F4DE4386785}" type="slidenum">
              <a:rPr lang="en-US" smtClean="0"/>
              <a:t>56</a:t>
            </a:fld>
            <a:endParaRPr lang="en-US"/>
          </a:p>
        </p:txBody>
      </p:sp>
      <p:graphicFrame>
        <p:nvGraphicFramePr>
          <p:cNvPr id="6" name="Table 5">
            <a:extLst>
              <a:ext uri="{FF2B5EF4-FFF2-40B4-BE49-F238E27FC236}">
                <a16:creationId xmlns:a16="http://schemas.microsoft.com/office/drawing/2014/main" id="{C71AF2E4-BC2A-4D72-90AE-AAA60677F6B0}"/>
              </a:ext>
            </a:extLst>
          </p:cNvPr>
          <p:cNvGraphicFramePr>
            <a:graphicFrameLocks noGrp="1"/>
          </p:cNvGraphicFramePr>
          <p:nvPr/>
        </p:nvGraphicFramePr>
        <p:xfrm>
          <a:off x="5951764" y="1690687"/>
          <a:ext cx="5473430" cy="4106378"/>
        </p:xfrm>
        <a:graphic>
          <a:graphicData uri="http://schemas.openxmlformats.org/drawingml/2006/table">
            <a:tbl>
              <a:tblPr firstRow="1" bandRow="1">
                <a:tableStyleId>{5C22544A-7EE6-4342-B048-85BDC9FD1C3A}</a:tableStyleId>
              </a:tblPr>
              <a:tblGrid>
                <a:gridCol w="1020536">
                  <a:extLst>
                    <a:ext uri="{9D8B030D-6E8A-4147-A177-3AD203B41FA5}">
                      <a16:colId xmlns:a16="http://schemas.microsoft.com/office/drawing/2014/main" val="2802012044"/>
                    </a:ext>
                  </a:extLst>
                </a:gridCol>
                <a:gridCol w="1126739">
                  <a:extLst>
                    <a:ext uri="{9D8B030D-6E8A-4147-A177-3AD203B41FA5}">
                      <a16:colId xmlns:a16="http://schemas.microsoft.com/office/drawing/2014/main" val="1001685161"/>
                    </a:ext>
                  </a:extLst>
                </a:gridCol>
                <a:gridCol w="1808113">
                  <a:extLst>
                    <a:ext uri="{9D8B030D-6E8A-4147-A177-3AD203B41FA5}">
                      <a16:colId xmlns:a16="http://schemas.microsoft.com/office/drawing/2014/main" val="927372237"/>
                    </a:ext>
                  </a:extLst>
                </a:gridCol>
                <a:gridCol w="1518042">
                  <a:extLst>
                    <a:ext uri="{9D8B030D-6E8A-4147-A177-3AD203B41FA5}">
                      <a16:colId xmlns:a16="http://schemas.microsoft.com/office/drawing/2014/main" val="3093534470"/>
                    </a:ext>
                  </a:extLst>
                </a:gridCol>
              </a:tblGrid>
              <a:tr h="869799">
                <a:tc>
                  <a:txBody>
                    <a:bodyPr/>
                    <a:lstStyle/>
                    <a:p>
                      <a:pPr algn="l" fontAlgn="b"/>
                      <a:endParaRPr lang="en-US" sz="2000" b="0" i="0" u="none" strike="noStrike">
                        <a:solidFill>
                          <a:srgbClr val="000000"/>
                        </a:solidFill>
                        <a:effectLst/>
                        <a:latin typeface="Calibri" panose="020F0502020204030204" pitchFamily="34" charset="0"/>
                      </a:endParaRPr>
                    </a:p>
                  </a:txBody>
                  <a:tcPr marL="16359" marR="16359" marT="16359" marB="0" anchor="b"/>
                </a:tc>
                <a:tc gridSpan="3">
                  <a:txBody>
                    <a:bodyPr/>
                    <a:lstStyle/>
                    <a:p>
                      <a:pPr algn="ctr" fontAlgn="b"/>
                      <a:r>
                        <a:rPr lang="en-US" sz="2000" u="none" strike="noStrike">
                          <a:effectLst/>
                        </a:rPr>
                        <a:t>Adam Optimizer: Parameter Update Latency (seconds)</a:t>
                      </a:r>
                      <a:endParaRPr lang="en-US" sz="2000" b="0" i="0" u="none" strike="noStrike">
                        <a:solidFill>
                          <a:srgbClr val="000000"/>
                        </a:solidFill>
                        <a:effectLst/>
                        <a:latin typeface="Calibri" panose="020F0502020204030204" pitchFamily="34" charset="0"/>
                      </a:endParaRPr>
                    </a:p>
                  </a:txBody>
                  <a:tcPr marL="16359" marR="16359" marT="16359"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80863"/>
                  </a:ext>
                </a:extLst>
              </a:tr>
              <a:tr h="869799">
                <a:tc>
                  <a:txBody>
                    <a:bodyPr/>
                    <a:lstStyle/>
                    <a:p>
                      <a:pPr algn="l" fontAlgn="b"/>
                      <a:r>
                        <a:rPr lang="en-US" sz="2000" b="0" i="0" u="none" strike="noStrike">
                          <a:solidFill>
                            <a:srgbClr val="000000"/>
                          </a:solidFill>
                          <a:effectLst/>
                          <a:latin typeface="Calibri" panose="020F0502020204030204" pitchFamily="34" charset="0"/>
                        </a:rPr>
                        <a:t>Model Size (B)</a:t>
                      </a:r>
                    </a:p>
                  </a:txBody>
                  <a:tcPr marL="16359" marR="16359" marT="16359" marB="0" anchor="b"/>
                </a:tc>
                <a:tc>
                  <a:txBody>
                    <a:bodyPr/>
                    <a:lstStyle/>
                    <a:p>
                      <a:pPr algn="l" fontAlgn="b"/>
                      <a:r>
                        <a:rPr lang="en-US" sz="2000" u="none" strike="noStrike">
                          <a:effectLst/>
                        </a:rPr>
                        <a:t>PyTorch-CPU</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l" fontAlgn="b"/>
                      <a:r>
                        <a:rPr lang="en-US" sz="2000" u="none" strike="noStrike">
                          <a:effectLst/>
                        </a:rPr>
                        <a:t>DeepSpeed-CPU</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l" fontAlgn="b"/>
                      <a:r>
                        <a:rPr lang="en-US" sz="2000" u="none" strike="noStrike">
                          <a:effectLst/>
                        </a:rPr>
                        <a:t>PyTorch-GPU</a:t>
                      </a:r>
                      <a:endParaRPr lang="en-US" sz="2000" b="0" i="0" u="none" strike="noStrike">
                        <a:solidFill>
                          <a:srgbClr val="000000"/>
                        </a:solidFill>
                        <a:effectLst/>
                        <a:latin typeface="Calibri" panose="020F0502020204030204" pitchFamily="34" charset="0"/>
                      </a:endParaRPr>
                    </a:p>
                  </a:txBody>
                  <a:tcPr marL="16359" marR="16359" marT="16359" marB="0" anchor="b"/>
                </a:tc>
                <a:extLst>
                  <a:ext uri="{0D108BD9-81ED-4DB2-BD59-A6C34878D82A}">
                    <a16:rowId xmlns:a16="http://schemas.microsoft.com/office/drawing/2014/main" val="4034411792"/>
                  </a:ext>
                </a:extLst>
              </a:tr>
              <a:tr h="473356">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1.39</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0.22</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0.10</a:t>
                      </a:r>
                      <a:endParaRPr lang="en-US" sz="2000" b="0" i="0" u="none" strike="noStrike">
                        <a:solidFill>
                          <a:srgbClr val="000000"/>
                        </a:solidFill>
                        <a:effectLst/>
                        <a:latin typeface="Calibri" panose="020F0502020204030204" pitchFamily="34" charset="0"/>
                      </a:endParaRPr>
                    </a:p>
                  </a:txBody>
                  <a:tcPr marL="16359" marR="16359" marT="16359" marB="0" anchor="b"/>
                </a:tc>
                <a:extLst>
                  <a:ext uri="{0D108BD9-81ED-4DB2-BD59-A6C34878D82A}">
                    <a16:rowId xmlns:a16="http://schemas.microsoft.com/office/drawing/2014/main" val="69867771"/>
                  </a:ext>
                </a:extLst>
              </a:tr>
              <a:tr h="473356">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2.75</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0.51</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0.26</a:t>
                      </a:r>
                      <a:endParaRPr lang="en-US" sz="2000" b="0" i="0" u="none" strike="noStrike">
                        <a:solidFill>
                          <a:srgbClr val="000000"/>
                        </a:solidFill>
                        <a:effectLst/>
                        <a:latin typeface="Calibri" panose="020F0502020204030204" pitchFamily="34" charset="0"/>
                      </a:endParaRPr>
                    </a:p>
                  </a:txBody>
                  <a:tcPr marL="16359" marR="16359" marT="16359" marB="0" anchor="b"/>
                </a:tc>
                <a:extLst>
                  <a:ext uri="{0D108BD9-81ED-4DB2-BD59-A6C34878D82A}">
                    <a16:rowId xmlns:a16="http://schemas.microsoft.com/office/drawing/2014/main" val="3477330559"/>
                  </a:ext>
                </a:extLst>
              </a:tr>
              <a:tr h="473356">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5.71</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1.03</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0.64</a:t>
                      </a:r>
                      <a:endParaRPr lang="en-US" sz="2000" b="0" i="0" u="none" strike="noStrike">
                        <a:solidFill>
                          <a:srgbClr val="000000"/>
                        </a:solidFill>
                        <a:effectLst/>
                        <a:latin typeface="Calibri" panose="020F0502020204030204" pitchFamily="34" charset="0"/>
                      </a:endParaRPr>
                    </a:p>
                  </a:txBody>
                  <a:tcPr marL="16359" marR="16359" marT="16359" marB="0" anchor="b"/>
                </a:tc>
                <a:extLst>
                  <a:ext uri="{0D108BD9-81ED-4DB2-BD59-A6C34878D82A}">
                    <a16:rowId xmlns:a16="http://schemas.microsoft.com/office/drawing/2014/main" val="4102923473"/>
                  </a:ext>
                </a:extLst>
              </a:tr>
              <a:tr h="473356">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11.93</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2.41</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0.87</a:t>
                      </a:r>
                      <a:endParaRPr lang="en-US" sz="2000" b="0" i="0" u="none" strike="noStrike">
                        <a:solidFill>
                          <a:srgbClr val="000000"/>
                        </a:solidFill>
                        <a:effectLst/>
                        <a:latin typeface="Calibri" panose="020F0502020204030204" pitchFamily="34" charset="0"/>
                      </a:endParaRPr>
                    </a:p>
                  </a:txBody>
                  <a:tcPr marL="16359" marR="16359" marT="16359" marB="0" anchor="b"/>
                </a:tc>
                <a:extLst>
                  <a:ext uri="{0D108BD9-81ED-4DB2-BD59-A6C34878D82A}">
                    <a16:rowId xmlns:a16="http://schemas.microsoft.com/office/drawing/2014/main" val="1830066143"/>
                  </a:ext>
                </a:extLst>
              </a:tr>
              <a:tr h="473356">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14.00</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2.57</a:t>
                      </a:r>
                      <a:endParaRPr lang="en-US" sz="2000" b="0" i="0" u="none" strike="noStrike">
                        <a:solidFill>
                          <a:srgbClr val="000000"/>
                        </a:solidFill>
                        <a:effectLst/>
                        <a:latin typeface="Calibri" panose="020F0502020204030204" pitchFamily="34" charset="0"/>
                      </a:endParaRPr>
                    </a:p>
                  </a:txBody>
                  <a:tcPr marL="16359" marR="16359" marT="16359" marB="0" anchor="b"/>
                </a:tc>
                <a:tc>
                  <a:txBody>
                    <a:bodyPr/>
                    <a:lstStyle/>
                    <a:p>
                      <a:pPr algn="r" fontAlgn="b"/>
                      <a:r>
                        <a:rPr lang="en-US" sz="2000" u="none" strike="noStrike">
                          <a:effectLst/>
                        </a:rPr>
                        <a:t>1.00</a:t>
                      </a:r>
                      <a:endParaRPr lang="en-US" sz="2000" b="0" i="0" u="none" strike="noStrike">
                        <a:solidFill>
                          <a:srgbClr val="000000"/>
                        </a:solidFill>
                        <a:effectLst/>
                        <a:latin typeface="Calibri" panose="020F0502020204030204" pitchFamily="34" charset="0"/>
                      </a:endParaRPr>
                    </a:p>
                  </a:txBody>
                  <a:tcPr marL="16359" marR="16359" marT="16359" marB="0" anchor="b"/>
                </a:tc>
                <a:extLst>
                  <a:ext uri="{0D108BD9-81ED-4DB2-BD59-A6C34878D82A}">
                    <a16:rowId xmlns:a16="http://schemas.microsoft.com/office/drawing/2014/main" val="2226646252"/>
                  </a:ext>
                </a:extLst>
              </a:tr>
            </a:tbl>
          </a:graphicData>
        </a:graphic>
      </p:graphicFrame>
    </p:spTree>
    <p:extLst>
      <p:ext uri="{BB962C8B-B14F-4D97-AF65-F5344CB8AC3E}">
        <p14:creationId xmlns:p14="http://schemas.microsoft.com/office/powerpoint/2010/main" val="91898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498E-7114-8844-B5DD-AAFC6BFDB2FF}"/>
              </a:ext>
            </a:extLst>
          </p:cNvPr>
          <p:cNvSpPr>
            <a:spLocks noGrp="1"/>
          </p:cNvSpPr>
          <p:nvPr>
            <p:ph type="title"/>
          </p:nvPr>
        </p:nvSpPr>
        <p:spPr/>
        <p:txBody>
          <a:bodyPr/>
          <a:lstStyle/>
          <a:p>
            <a:r>
              <a:rPr lang="en-US" b="1">
                <a:solidFill>
                  <a:schemeClr val="accent1">
                    <a:lumMod val="75000"/>
                  </a:schemeClr>
                </a:solidFill>
              </a:rPr>
              <a:t>Evaluation</a:t>
            </a:r>
          </a:p>
        </p:txBody>
      </p:sp>
      <p:sp>
        <p:nvSpPr>
          <p:cNvPr id="3" name="Content Placeholder 2">
            <a:extLst>
              <a:ext uri="{FF2B5EF4-FFF2-40B4-BE49-F238E27FC236}">
                <a16:creationId xmlns:a16="http://schemas.microsoft.com/office/drawing/2014/main" id="{FD333430-BE92-8049-BF17-410FC299E455}"/>
              </a:ext>
            </a:extLst>
          </p:cNvPr>
          <p:cNvSpPr>
            <a:spLocks noGrp="1"/>
          </p:cNvSpPr>
          <p:nvPr>
            <p:ph idx="1"/>
          </p:nvPr>
        </p:nvSpPr>
        <p:spPr>
          <a:xfrm>
            <a:off x="838200" y="1825625"/>
            <a:ext cx="10515600" cy="2158546"/>
          </a:xfrm>
        </p:spPr>
        <p:txBody>
          <a:bodyPr/>
          <a:lstStyle/>
          <a:p>
            <a:r>
              <a:rPr lang="en-US"/>
              <a:t>Testbed </a:t>
            </a:r>
          </a:p>
          <a:p>
            <a:pPr lvl="1"/>
            <a:endParaRPr lang="en-US"/>
          </a:p>
        </p:txBody>
      </p:sp>
      <p:pic>
        <p:nvPicPr>
          <p:cNvPr id="5" name="Picture 4" descr="Text&#10;&#10;Description automatically generated with low confidence">
            <a:extLst>
              <a:ext uri="{FF2B5EF4-FFF2-40B4-BE49-F238E27FC236}">
                <a16:creationId xmlns:a16="http://schemas.microsoft.com/office/drawing/2014/main" id="{007EEA83-96E1-1B41-95CB-2A4DFCE8C7D7}"/>
              </a:ext>
            </a:extLst>
          </p:cNvPr>
          <p:cNvPicPr>
            <a:picLocks noChangeAspect="1"/>
          </p:cNvPicPr>
          <p:nvPr/>
        </p:nvPicPr>
        <p:blipFill>
          <a:blip r:embed="rId2"/>
          <a:stretch>
            <a:fillRect/>
          </a:stretch>
        </p:blipFill>
        <p:spPr>
          <a:xfrm>
            <a:off x="3094447" y="1754554"/>
            <a:ext cx="7353587" cy="2411500"/>
          </a:xfrm>
          <a:prstGeom prst="rect">
            <a:avLst/>
          </a:prstGeom>
        </p:spPr>
      </p:pic>
      <p:sp>
        <p:nvSpPr>
          <p:cNvPr id="6" name="Content Placeholder 2">
            <a:extLst>
              <a:ext uri="{FF2B5EF4-FFF2-40B4-BE49-F238E27FC236}">
                <a16:creationId xmlns:a16="http://schemas.microsoft.com/office/drawing/2014/main" id="{C13540FA-68DE-114C-9B35-9F28034AADC7}"/>
              </a:ext>
            </a:extLst>
          </p:cNvPr>
          <p:cNvSpPr txBox="1">
            <a:spLocks/>
          </p:cNvSpPr>
          <p:nvPr/>
        </p:nvSpPr>
        <p:spPr>
          <a:xfrm>
            <a:off x="838200" y="4237900"/>
            <a:ext cx="10515600" cy="2158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Baselines</a:t>
            </a:r>
          </a:p>
          <a:p>
            <a:pPr marL="914400" lvl="1" indent="-457200">
              <a:buFont typeface="+mj-lt"/>
              <a:buAutoNum type="arabicParenR"/>
            </a:pPr>
            <a:r>
              <a:rPr lang="en-US" err="1"/>
              <a:t>Pytorch</a:t>
            </a:r>
            <a:r>
              <a:rPr lang="en-US"/>
              <a:t> DDP: distributed data parallelism</a:t>
            </a:r>
          </a:p>
          <a:p>
            <a:pPr marL="914400" lvl="1" indent="-457200">
              <a:buFont typeface="+mj-lt"/>
              <a:buAutoNum type="arabicParenR"/>
            </a:pPr>
            <a:r>
              <a:rPr lang="en-US"/>
              <a:t>Megatron: model parallelism</a:t>
            </a:r>
          </a:p>
          <a:p>
            <a:pPr marL="914400" lvl="1" indent="-457200">
              <a:buFont typeface="+mj-lt"/>
              <a:buAutoNum type="arabicParenR"/>
            </a:pPr>
            <a:r>
              <a:rPr lang="en-US" err="1"/>
              <a:t>ZeRO</a:t>
            </a:r>
            <a:r>
              <a:rPr lang="en-US"/>
              <a:t>: extended data parallelism by eliminating memory redundancies across multiple GPUs</a:t>
            </a:r>
          </a:p>
          <a:p>
            <a:pPr lvl="1"/>
            <a:endParaRPr lang="en-US"/>
          </a:p>
        </p:txBody>
      </p:sp>
      <p:sp>
        <p:nvSpPr>
          <p:cNvPr id="7" name="Slide Number Placeholder 6">
            <a:extLst>
              <a:ext uri="{FF2B5EF4-FFF2-40B4-BE49-F238E27FC236}">
                <a16:creationId xmlns:a16="http://schemas.microsoft.com/office/drawing/2014/main" id="{C875880A-838F-F84D-8ABB-57E81CEC8C1A}"/>
              </a:ext>
            </a:extLst>
          </p:cNvPr>
          <p:cNvSpPr>
            <a:spLocks noGrp="1"/>
          </p:cNvSpPr>
          <p:nvPr>
            <p:ph type="sldNum" sz="quarter" idx="12"/>
          </p:nvPr>
        </p:nvSpPr>
        <p:spPr/>
        <p:txBody>
          <a:bodyPr/>
          <a:lstStyle/>
          <a:p>
            <a:fld id="{3405FCED-046F-614C-96D7-1F4DE4386785}" type="slidenum">
              <a:rPr lang="en-US" smtClean="0"/>
              <a:t>57</a:t>
            </a:fld>
            <a:endParaRPr lang="en-US"/>
          </a:p>
        </p:txBody>
      </p:sp>
    </p:spTree>
    <p:extLst>
      <p:ext uri="{BB962C8B-B14F-4D97-AF65-F5344CB8AC3E}">
        <p14:creationId xmlns:p14="http://schemas.microsoft.com/office/powerpoint/2010/main" val="3931637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5D26-1492-AF48-87BC-A4017C6FEB4E}"/>
              </a:ext>
            </a:extLst>
          </p:cNvPr>
          <p:cNvSpPr>
            <a:spLocks noGrp="1"/>
          </p:cNvSpPr>
          <p:nvPr>
            <p:ph type="title"/>
          </p:nvPr>
        </p:nvSpPr>
        <p:spPr/>
        <p:txBody>
          <a:bodyPr/>
          <a:lstStyle/>
          <a:p>
            <a:r>
              <a:rPr lang="en-US" b="1">
                <a:solidFill>
                  <a:schemeClr val="accent1">
                    <a:lumMod val="75000"/>
                  </a:schemeClr>
                </a:solidFill>
              </a:rPr>
              <a:t>Model Scale</a:t>
            </a:r>
          </a:p>
        </p:txBody>
      </p:sp>
      <p:sp>
        <p:nvSpPr>
          <p:cNvPr id="4" name="Slide Number Placeholder 3">
            <a:extLst>
              <a:ext uri="{FF2B5EF4-FFF2-40B4-BE49-F238E27FC236}">
                <a16:creationId xmlns:a16="http://schemas.microsoft.com/office/drawing/2014/main" id="{5DDD3258-6680-D448-ADCF-82CFECFFEC64}"/>
              </a:ext>
            </a:extLst>
          </p:cNvPr>
          <p:cNvSpPr>
            <a:spLocks noGrp="1"/>
          </p:cNvSpPr>
          <p:nvPr>
            <p:ph type="sldNum" sz="quarter" idx="12"/>
          </p:nvPr>
        </p:nvSpPr>
        <p:spPr/>
        <p:txBody>
          <a:bodyPr/>
          <a:lstStyle/>
          <a:p>
            <a:fld id="{3405FCED-046F-614C-96D7-1F4DE4386785}" type="slidenum">
              <a:rPr lang="en-US" smtClean="0"/>
              <a:t>58</a:t>
            </a:fld>
            <a:endParaRPr lang="en-US"/>
          </a:p>
        </p:txBody>
      </p:sp>
      <p:sp>
        <p:nvSpPr>
          <p:cNvPr id="7" name="Rectangle 6">
            <a:extLst>
              <a:ext uri="{FF2B5EF4-FFF2-40B4-BE49-F238E27FC236}">
                <a16:creationId xmlns:a16="http://schemas.microsoft.com/office/drawing/2014/main" id="{C50C4064-D587-A145-9A5E-0BB1ADE0E0B5}"/>
              </a:ext>
            </a:extLst>
          </p:cNvPr>
          <p:cNvSpPr/>
          <p:nvPr/>
        </p:nvSpPr>
        <p:spPr>
          <a:xfrm>
            <a:off x="1435825" y="5584805"/>
            <a:ext cx="9917975" cy="954107"/>
          </a:xfrm>
          <a:prstGeom prst="rect">
            <a:avLst/>
          </a:prstGeom>
        </p:spPr>
        <p:txBody>
          <a:bodyPr wrap="square">
            <a:spAutoFit/>
          </a:bodyPr>
          <a:lstStyle/>
          <a:p>
            <a:r>
              <a:rPr lang="en-US" sz="2800"/>
              <a:t>ZeRO-Offload enables 13B model training on a single GPU, and easily enables training of up to 70B parameter with 16 GPUs.</a:t>
            </a:r>
          </a:p>
        </p:txBody>
      </p:sp>
      <p:graphicFrame>
        <p:nvGraphicFramePr>
          <p:cNvPr id="11" name="Chart 10">
            <a:extLst>
              <a:ext uri="{FF2B5EF4-FFF2-40B4-BE49-F238E27FC236}">
                <a16:creationId xmlns:a16="http://schemas.microsoft.com/office/drawing/2014/main" id="{9051C7F3-20D0-4E9B-9CEB-A17F32062B35}"/>
              </a:ext>
            </a:extLst>
          </p:cNvPr>
          <p:cNvGraphicFramePr>
            <a:graphicFrameLocks/>
          </p:cNvGraphicFramePr>
          <p:nvPr/>
        </p:nvGraphicFramePr>
        <p:xfrm>
          <a:off x="2660725" y="1587662"/>
          <a:ext cx="6107889" cy="38145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5047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4661-344B-D74B-8B71-8F450145B417}"/>
              </a:ext>
            </a:extLst>
          </p:cNvPr>
          <p:cNvSpPr>
            <a:spLocks noGrp="1"/>
          </p:cNvSpPr>
          <p:nvPr>
            <p:ph type="title"/>
          </p:nvPr>
        </p:nvSpPr>
        <p:spPr/>
        <p:txBody>
          <a:bodyPr/>
          <a:lstStyle/>
          <a:p>
            <a:r>
              <a:rPr lang="en-US" b="1">
                <a:solidFill>
                  <a:schemeClr val="accent1">
                    <a:lumMod val="75000"/>
                  </a:schemeClr>
                </a:solidFill>
              </a:rPr>
              <a:t>Training Throughput – Multiple GPUs</a:t>
            </a:r>
          </a:p>
        </p:txBody>
      </p:sp>
      <p:pic>
        <p:nvPicPr>
          <p:cNvPr id="6" name="Content Placeholder 5" descr="Chart, bar chart&#10;&#10;Description automatically generated">
            <a:extLst>
              <a:ext uri="{FF2B5EF4-FFF2-40B4-BE49-F238E27FC236}">
                <a16:creationId xmlns:a16="http://schemas.microsoft.com/office/drawing/2014/main" id="{567941D2-1019-084B-9BFF-713C7CB68310}"/>
              </a:ext>
            </a:extLst>
          </p:cNvPr>
          <p:cNvPicPr>
            <a:picLocks noGrp="1" noChangeAspect="1"/>
          </p:cNvPicPr>
          <p:nvPr>
            <p:ph idx="1"/>
          </p:nvPr>
        </p:nvPicPr>
        <p:blipFill>
          <a:blip r:embed="rId3"/>
          <a:stretch>
            <a:fillRect/>
          </a:stretch>
        </p:blipFill>
        <p:spPr>
          <a:xfrm>
            <a:off x="2120900" y="1752600"/>
            <a:ext cx="7861300" cy="3352800"/>
          </a:xfrm>
        </p:spPr>
      </p:pic>
      <p:sp>
        <p:nvSpPr>
          <p:cNvPr id="4" name="Slide Number Placeholder 3">
            <a:extLst>
              <a:ext uri="{FF2B5EF4-FFF2-40B4-BE49-F238E27FC236}">
                <a16:creationId xmlns:a16="http://schemas.microsoft.com/office/drawing/2014/main" id="{8DEE80D9-F4A9-474A-8CE1-B68757370F51}"/>
              </a:ext>
            </a:extLst>
          </p:cNvPr>
          <p:cNvSpPr>
            <a:spLocks noGrp="1"/>
          </p:cNvSpPr>
          <p:nvPr>
            <p:ph type="sldNum" sz="quarter" idx="12"/>
          </p:nvPr>
        </p:nvSpPr>
        <p:spPr/>
        <p:txBody>
          <a:bodyPr/>
          <a:lstStyle/>
          <a:p>
            <a:fld id="{3405FCED-046F-614C-96D7-1F4DE4386785}" type="slidenum">
              <a:rPr lang="en-US" smtClean="0"/>
              <a:t>59</a:t>
            </a:fld>
            <a:endParaRPr lang="en-US"/>
          </a:p>
        </p:txBody>
      </p:sp>
      <p:sp>
        <p:nvSpPr>
          <p:cNvPr id="7" name="Rectangle 6">
            <a:extLst>
              <a:ext uri="{FF2B5EF4-FFF2-40B4-BE49-F238E27FC236}">
                <a16:creationId xmlns:a16="http://schemas.microsoft.com/office/drawing/2014/main" id="{EF65CBA8-C8DD-9D49-A5F0-D4030E9D1C84}"/>
              </a:ext>
            </a:extLst>
          </p:cNvPr>
          <p:cNvSpPr/>
          <p:nvPr/>
        </p:nvSpPr>
        <p:spPr>
          <a:xfrm>
            <a:off x="1435825" y="5253821"/>
            <a:ext cx="9917975" cy="954107"/>
          </a:xfrm>
          <a:prstGeom prst="rect">
            <a:avLst/>
          </a:prstGeom>
        </p:spPr>
        <p:txBody>
          <a:bodyPr wrap="square">
            <a:spAutoFit/>
          </a:bodyPr>
          <a:lstStyle/>
          <a:p>
            <a:r>
              <a:rPr lang="en-US" sz="2800"/>
              <a:t>For 1B to 15B models,  ZeRO-Offload achieves the highest</a:t>
            </a:r>
          </a:p>
          <a:p>
            <a:r>
              <a:rPr lang="en-US" sz="2800"/>
              <a:t>throughput compared with </a:t>
            </a:r>
            <a:r>
              <a:rPr lang="en-US" sz="2800" err="1"/>
              <a:t>PyTorch</a:t>
            </a:r>
            <a:r>
              <a:rPr lang="en-US" sz="2800"/>
              <a:t>, ZeRO, and Megatron.</a:t>
            </a:r>
          </a:p>
        </p:txBody>
      </p:sp>
      <p:sp>
        <p:nvSpPr>
          <p:cNvPr id="8" name="Oval 7">
            <a:extLst>
              <a:ext uri="{FF2B5EF4-FFF2-40B4-BE49-F238E27FC236}">
                <a16:creationId xmlns:a16="http://schemas.microsoft.com/office/drawing/2014/main" id="{F522F01F-244F-6C4A-AD9E-0C9686CD4BFC}"/>
              </a:ext>
            </a:extLst>
          </p:cNvPr>
          <p:cNvSpPr/>
          <p:nvPr/>
        </p:nvSpPr>
        <p:spPr>
          <a:xfrm>
            <a:off x="2481943" y="2442755"/>
            <a:ext cx="4743316" cy="2440577"/>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9575EA-E00D-4AAD-B633-4914060DB891}"/>
              </a:ext>
            </a:extLst>
          </p:cNvPr>
          <p:cNvSpPr txBox="1"/>
          <p:nvPr/>
        </p:nvSpPr>
        <p:spPr>
          <a:xfrm>
            <a:off x="4314102" y="6308209"/>
            <a:ext cx="3563796" cy="369332"/>
          </a:xfrm>
          <a:prstGeom prst="rect">
            <a:avLst/>
          </a:prstGeom>
          <a:noFill/>
        </p:spPr>
        <p:txBody>
          <a:bodyPr wrap="none" rtlCol="0">
            <a:spAutoFit/>
          </a:bodyPr>
          <a:lstStyle/>
          <a:p>
            <a:r>
              <a:rPr lang="en-US"/>
              <a:t>Single DGX-2 node (x16 V100-32GB)</a:t>
            </a:r>
          </a:p>
        </p:txBody>
      </p:sp>
    </p:spTree>
    <p:extLst>
      <p:ext uri="{BB962C8B-B14F-4D97-AF65-F5344CB8AC3E}">
        <p14:creationId xmlns:p14="http://schemas.microsoft.com/office/powerpoint/2010/main" val="27771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D6488-FE69-4A68-BA11-37C919CBFFC1}"/>
              </a:ext>
            </a:extLst>
          </p:cNvPr>
          <p:cNvSpPr>
            <a:spLocks noGrp="1"/>
          </p:cNvSpPr>
          <p:nvPr>
            <p:ph type="title"/>
          </p:nvPr>
        </p:nvSpPr>
        <p:spPr>
          <a:xfrm>
            <a:off x="1115568" y="548640"/>
            <a:ext cx="10168128" cy="1179576"/>
          </a:xfrm>
        </p:spPr>
        <p:txBody>
          <a:bodyPr>
            <a:normAutofit/>
          </a:bodyPr>
          <a:lstStyle/>
          <a:p>
            <a:r>
              <a:rPr lang="en-US" sz="4000"/>
              <a:t>Why large model training? </a:t>
            </a:r>
          </a:p>
        </p:txBody>
      </p:sp>
      <p:graphicFrame>
        <p:nvGraphicFramePr>
          <p:cNvPr id="21" name="Content Placeholder 2">
            <a:extLst>
              <a:ext uri="{FF2B5EF4-FFF2-40B4-BE49-F238E27FC236}">
                <a16:creationId xmlns:a16="http://schemas.microsoft.com/office/drawing/2014/main" id="{6701D2A7-CBCA-40EE-B0C4-FE5887769FB4}"/>
              </a:ext>
            </a:extLst>
          </p:cNvPr>
          <p:cNvGraphicFramePr>
            <a:graphicFrameLocks noGrp="1"/>
          </p:cNvGraphicFramePr>
          <p:nvPr>
            <p:ph idx="1"/>
          </p:nvPr>
        </p:nvGraphicFramePr>
        <p:xfrm>
          <a:off x="7411453" y="2478024"/>
          <a:ext cx="3872243" cy="369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AC9A9D0-44DF-4EF5-B9BB-F9C6E3B1EEA0}"/>
              </a:ext>
            </a:extLst>
          </p:cNvPr>
          <p:cNvPicPr>
            <a:picLocks noChangeAspect="1"/>
          </p:cNvPicPr>
          <p:nvPr/>
        </p:nvPicPr>
        <p:blipFill>
          <a:blip r:embed="rId8"/>
          <a:stretch>
            <a:fillRect/>
          </a:stretch>
        </p:blipFill>
        <p:spPr>
          <a:xfrm>
            <a:off x="10409385" y="44863"/>
            <a:ext cx="1532678" cy="412337"/>
          </a:xfrm>
          <a:prstGeom prst="rect">
            <a:avLst/>
          </a:prstGeom>
        </p:spPr>
      </p:pic>
      <p:pic>
        <p:nvPicPr>
          <p:cNvPr id="1026" name="Picture 2">
            <a:extLst>
              <a:ext uri="{FF2B5EF4-FFF2-40B4-BE49-F238E27FC236}">
                <a16:creationId xmlns:a16="http://schemas.microsoft.com/office/drawing/2014/main" id="{5D491854-93F0-4BBC-AA8B-86B35EE690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6612" y="1910474"/>
            <a:ext cx="6508664" cy="419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0104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4661-344B-D74B-8B71-8F450145B417}"/>
              </a:ext>
            </a:extLst>
          </p:cNvPr>
          <p:cNvSpPr>
            <a:spLocks noGrp="1"/>
          </p:cNvSpPr>
          <p:nvPr>
            <p:ph type="title"/>
          </p:nvPr>
        </p:nvSpPr>
        <p:spPr/>
        <p:txBody>
          <a:bodyPr/>
          <a:lstStyle/>
          <a:p>
            <a:r>
              <a:rPr lang="en-US" b="1">
                <a:solidFill>
                  <a:schemeClr val="accent1">
                    <a:lumMod val="75000"/>
                  </a:schemeClr>
                </a:solidFill>
              </a:rPr>
              <a:t>Training Throughput – Multiple GPUs</a:t>
            </a:r>
          </a:p>
        </p:txBody>
      </p:sp>
      <p:pic>
        <p:nvPicPr>
          <p:cNvPr id="6" name="Content Placeholder 5" descr="Chart, bar chart&#10;&#10;Description automatically generated">
            <a:extLst>
              <a:ext uri="{FF2B5EF4-FFF2-40B4-BE49-F238E27FC236}">
                <a16:creationId xmlns:a16="http://schemas.microsoft.com/office/drawing/2014/main" id="{567941D2-1019-084B-9BFF-713C7CB68310}"/>
              </a:ext>
            </a:extLst>
          </p:cNvPr>
          <p:cNvPicPr>
            <a:picLocks noGrp="1" noChangeAspect="1"/>
          </p:cNvPicPr>
          <p:nvPr>
            <p:ph idx="1"/>
          </p:nvPr>
        </p:nvPicPr>
        <p:blipFill>
          <a:blip r:embed="rId3"/>
          <a:stretch>
            <a:fillRect/>
          </a:stretch>
        </p:blipFill>
        <p:spPr>
          <a:xfrm>
            <a:off x="2120900" y="1752600"/>
            <a:ext cx="7861300" cy="3352800"/>
          </a:xfrm>
        </p:spPr>
      </p:pic>
      <p:sp>
        <p:nvSpPr>
          <p:cNvPr id="4" name="Slide Number Placeholder 3">
            <a:extLst>
              <a:ext uri="{FF2B5EF4-FFF2-40B4-BE49-F238E27FC236}">
                <a16:creationId xmlns:a16="http://schemas.microsoft.com/office/drawing/2014/main" id="{8DEE80D9-F4A9-474A-8CE1-B68757370F51}"/>
              </a:ext>
            </a:extLst>
          </p:cNvPr>
          <p:cNvSpPr>
            <a:spLocks noGrp="1"/>
          </p:cNvSpPr>
          <p:nvPr>
            <p:ph type="sldNum" sz="quarter" idx="12"/>
          </p:nvPr>
        </p:nvSpPr>
        <p:spPr/>
        <p:txBody>
          <a:bodyPr/>
          <a:lstStyle/>
          <a:p>
            <a:fld id="{3405FCED-046F-614C-96D7-1F4DE4386785}" type="slidenum">
              <a:rPr lang="en-US" smtClean="0"/>
              <a:t>60</a:t>
            </a:fld>
            <a:endParaRPr lang="en-US"/>
          </a:p>
        </p:txBody>
      </p:sp>
      <p:sp>
        <p:nvSpPr>
          <p:cNvPr id="7" name="Rectangle 6">
            <a:extLst>
              <a:ext uri="{FF2B5EF4-FFF2-40B4-BE49-F238E27FC236}">
                <a16:creationId xmlns:a16="http://schemas.microsoft.com/office/drawing/2014/main" id="{EF65CBA8-C8DD-9D49-A5F0-D4030E9D1C84}"/>
              </a:ext>
            </a:extLst>
          </p:cNvPr>
          <p:cNvSpPr/>
          <p:nvPr/>
        </p:nvSpPr>
        <p:spPr>
          <a:xfrm>
            <a:off x="1435825" y="5253821"/>
            <a:ext cx="10111741" cy="1384995"/>
          </a:xfrm>
          <a:prstGeom prst="rect">
            <a:avLst/>
          </a:prstGeom>
        </p:spPr>
        <p:txBody>
          <a:bodyPr wrap="square">
            <a:spAutoFit/>
          </a:bodyPr>
          <a:lstStyle/>
          <a:p>
            <a:r>
              <a:rPr lang="en-US" sz="2800"/>
              <a:t>Combined with model parallelism, </a:t>
            </a:r>
            <a:r>
              <a:rPr lang="en-US" sz="2800" err="1"/>
              <a:t>ZeRO</a:t>
            </a:r>
            <a:r>
              <a:rPr lang="en-US" sz="2800"/>
              <a:t>-Offload enables training up to 70B parameter models with more than 30 TFLOPS throughput per GPU.</a:t>
            </a:r>
          </a:p>
        </p:txBody>
      </p:sp>
      <p:sp>
        <p:nvSpPr>
          <p:cNvPr id="3" name="Oval 2">
            <a:extLst>
              <a:ext uri="{FF2B5EF4-FFF2-40B4-BE49-F238E27FC236}">
                <a16:creationId xmlns:a16="http://schemas.microsoft.com/office/drawing/2014/main" id="{E9CFE884-CAC4-574C-83E9-33717D955A3F}"/>
              </a:ext>
            </a:extLst>
          </p:cNvPr>
          <p:cNvSpPr/>
          <p:nvPr/>
        </p:nvSpPr>
        <p:spPr>
          <a:xfrm>
            <a:off x="7195279" y="2547258"/>
            <a:ext cx="3444962" cy="2440577"/>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39F2937-2302-497A-8EE2-035FFBF22B62}"/>
              </a:ext>
            </a:extLst>
          </p:cNvPr>
          <p:cNvSpPr txBox="1"/>
          <p:nvPr/>
        </p:nvSpPr>
        <p:spPr>
          <a:xfrm>
            <a:off x="4314102" y="6308209"/>
            <a:ext cx="3563796" cy="369332"/>
          </a:xfrm>
          <a:prstGeom prst="rect">
            <a:avLst/>
          </a:prstGeom>
          <a:noFill/>
        </p:spPr>
        <p:txBody>
          <a:bodyPr wrap="none" rtlCol="0">
            <a:spAutoFit/>
          </a:bodyPr>
          <a:lstStyle/>
          <a:p>
            <a:r>
              <a:rPr lang="en-US"/>
              <a:t>Single DGX-2 node (x16 V100-32GB)</a:t>
            </a:r>
          </a:p>
        </p:txBody>
      </p:sp>
    </p:spTree>
    <p:extLst>
      <p:ext uri="{BB962C8B-B14F-4D97-AF65-F5344CB8AC3E}">
        <p14:creationId xmlns:p14="http://schemas.microsoft.com/office/powerpoint/2010/main" val="34557545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1666-90C5-B542-A354-1D8E808B7B73}"/>
              </a:ext>
            </a:extLst>
          </p:cNvPr>
          <p:cNvSpPr>
            <a:spLocks noGrp="1"/>
          </p:cNvSpPr>
          <p:nvPr>
            <p:ph type="title"/>
          </p:nvPr>
        </p:nvSpPr>
        <p:spPr/>
        <p:txBody>
          <a:bodyPr/>
          <a:lstStyle/>
          <a:p>
            <a:r>
              <a:rPr lang="en-US" b="1">
                <a:solidFill>
                  <a:schemeClr val="accent1">
                    <a:lumMod val="75000"/>
                  </a:schemeClr>
                </a:solidFill>
              </a:rPr>
              <a:t>Throughput Scalability</a:t>
            </a:r>
            <a:endParaRPr lang="en-US">
              <a:solidFill>
                <a:schemeClr val="accent1">
                  <a:lumMod val="75000"/>
                </a:schemeClr>
              </a:solidFill>
            </a:endParaRPr>
          </a:p>
        </p:txBody>
      </p:sp>
      <p:sp>
        <p:nvSpPr>
          <p:cNvPr id="4" name="Slide Number Placeholder 3">
            <a:extLst>
              <a:ext uri="{FF2B5EF4-FFF2-40B4-BE49-F238E27FC236}">
                <a16:creationId xmlns:a16="http://schemas.microsoft.com/office/drawing/2014/main" id="{F73ADCAF-FDF4-D24B-8589-58F2FDB4C8A8}"/>
              </a:ext>
            </a:extLst>
          </p:cNvPr>
          <p:cNvSpPr>
            <a:spLocks noGrp="1"/>
          </p:cNvSpPr>
          <p:nvPr>
            <p:ph type="sldNum" sz="quarter" idx="12"/>
          </p:nvPr>
        </p:nvSpPr>
        <p:spPr/>
        <p:txBody>
          <a:bodyPr/>
          <a:lstStyle/>
          <a:p>
            <a:fld id="{3405FCED-046F-614C-96D7-1F4DE4386785}" type="slidenum">
              <a:rPr lang="en-US" smtClean="0"/>
              <a:t>61</a:t>
            </a:fld>
            <a:endParaRPr lang="en-US"/>
          </a:p>
        </p:txBody>
      </p:sp>
      <p:pic>
        <p:nvPicPr>
          <p:cNvPr id="11" name="Content Placeholder 10" descr="Chart, bar chart&#10;&#10;Description automatically generated">
            <a:extLst>
              <a:ext uri="{FF2B5EF4-FFF2-40B4-BE49-F238E27FC236}">
                <a16:creationId xmlns:a16="http://schemas.microsoft.com/office/drawing/2014/main" id="{3BFB9A2C-C095-A243-BDEF-47D6861EF41B}"/>
              </a:ext>
            </a:extLst>
          </p:cNvPr>
          <p:cNvPicPr>
            <a:picLocks noGrp="1" noChangeAspect="1"/>
          </p:cNvPicPr>
          <p:nvPr>
            <p:ph idx="1"/>
          </p:nvPr>
        </p:nvPicPr>
        <p:blipFill>
          <a:blip r:embed="rId2"/>
          <a:stretch>
            <a:fillRect/>
          </a:stretch>
        </p:blipFill>
        <p:spPr>
          <a:xfrm>
            <a:off x="1334769" y="1820159"/>
            <a:ext cx="9156700" cy="3683000"/>
          </a:xfrm>
        </p:spPr>
      </p:pic>
      <p:sp>
        <p:nvSpPr>
          <p:cNvPr id="12" name="Rectangle 11">
            <a:extLst>
              <a:ext uri="{FF2B5EF4-FFF2-40B4-BE49-F238E27FC236}">
                <a16:creationId xmlns:a16="http://schemas.microsoft.com/office/drawing/2014/main" id="{658D45A7-D65C-7F49-9307-778B91DE7889}"/>
              </a:ext>
            </a:extLst>
          </p:cNvPr>
          <p:cNvSpPr/>
          <p:nvPr/>
        </p:nvSpPr>
        <p:spPr>
          <a:xfrm>
            <a:off x="950322" y="5767368"/>
            <a:ext cx="9925594" cy="954107"/>
          </a:xfrm>
          <a:prstGeom prst="rect">
            <a:avLst/>
          </a:prstGeom>
        </p:spPr>
        <p:txBody>
          <a:bodyPr wrap="square">
            <a:spAutoFit/>
          </a:bodyPr>
          <a:lstStyle/>
          <a:p>
            <a:r>
              <a:rPr lang="en-US" sz="2800" err="1"/>
              <a:t>ZeRO</a:t>
            </a:r>
            <a:r>
              <a:rPr lang="en-US" sz="2800"/>
              <a:t>-Offload achieves near perfect linear speedup in terms of aggregated throughput running at over 30 </a:t>
            </a:r>
            <a:r>
              <a:rPr lang="en-US" sz="2800" err="1"/>
              <a:t>TFlops</a:t>
            </a:r>
            <a:r>
              <a:rPr lang="en-US" sz="2800"/>
              <a:t> per GPU.</a:t>
            </a:r>
          </a:p>
        </p:txBody>
      </p:sp>
    </p:spTree>
    <p:extLst>
      <p:ext uri="{BB962C8B-B14F-4D97-AF65-F5344CB8AC3E}">
        <p14:creationId xmlns:p14="http://schemas.microsoft.com/office/powerpoint/2010/main" val="2820272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63EF9-9A40-7249-BFE6-A2D7EBF11C89}"/>
              </a:ext>
            </a:extLst>
          </p:cNvPr>
          <p:cNvSpPr>
            <a:spLocks noGrp="1"/>
          </p:cNvSpPr>
          <p:nvPr>
            <p:ph type="title"/>
          </p:nvPr>
        </p:nvSpPr>
        <p:spPr/>
        <p:txBody>
          <a:bodyPr/>
          <a:lstStyle/>
          <a:p>
            <a:r>
              <a:rPr lang="en-US" b="1">
                <a:solidFill>
                  <a:schemeClr val="accent1">
                    <a:lumMod val="75000"/>
                  </a:schemeClr>
                </a:solidFill>
              </a:rPr>
              <a:t>Summary</a:t>
            </a:r>
          </a:p>
        </p:txBody>
      </p:sp>
      <p:sp>
        <p:nvSpPr>
          <p:cNvPr id="3" name="Content Placeholder 2">
            <a:extLst>
              <a:ext uri="{FF2B5EF4-FFF2-40B4-BE49-F238E27FC236}">
                <a16:creationId xmlns:a16="http://schemas.microsoft.com/office/drawing/2014/main" id="{12A61F58-4068-8D48-9DE9-7C9D17D3C561}"/>
              </a:ext>
            </a:extLst>
          </p:cNvPr>
          <p:cNvSpPr>
            <a:spLocks noGrp="1"/>
          </p:cNvSpPr>
          <p:nvPr>
            <p:ph idx="1"/>
          </p:nvPr>
        </p:nvSpPr>
        <p:spPr/>
        <p:txBody>
          <a:bodyPr>
            <a:normAutofit fontScale="92500" lnSpcReduction="10000"/>
          </a:bodyPr>
          <a:lstStyle/>
          <a:p>
            <a:r>
              <a:rPr lang="en-US" dirty="0" err="1"/>
              <a:t>ZeRO</a:t>
            </a:r>
            <a:r>
              <a:rPr lang="en-US" dirty="0"/>
              <a:t>-Offload is a powerful GPU-CPU hybrid DL training technology with high compute efficiency and near linear throughput scalability.</a:t>
            </a:r>
          </a:p>
          <a:p>
            <a:endParaRPr lang="en-US" dirty="0"/>
          </a:p>
          <a:p>
            <a:r>
              <a:rPr lang="en-US" dirty="0" err="1"/>
              <a:t>ZeRO</a:t>
            </a:r>
            <a:r>
              <a:rPr lang="en-US" dirty="0"/>
              <a:t>-Offload allows data scientists to train models with multi-billion parameter models even on a single GPU, without requiring any model refactoring.</a:t>
            </a:r>
          </a:p>
          <a:p>
            <a:endParaRPr lang="en-US" dirty="0"/>
          </a:p>
          <a:p>
            <a:r>
              <a:rPr lang="en-US" dirty="0"/>
              <a:t>Bottlenecks are now:</a:t>
            </a:r>
          </a:p>
          <a:p>
            <a:pPr lvl="1"/>
            <a:r>
              <a:rPr lang="en-US" dirty="0"/>
              <a:t>CPU memory limitations</a:t>
            </a:r>
          </a:p>
          <a:p>
            <a:pPr lvl="1"/>
            <a:r>
              <a:rPr lang="en-US" dirty="0"/>
              <a:t>Parameter count per GPU</a:t>
            </a:r>
          </a:p>
          <a:p>
            <a:pPr lvl="1"/>
            <a:r>
              <a:rPr lang="en-US" dirty="0"/>
              <a:t>Performance limited by single PCIe link</a:t>
            </a:r>
          </a:p>
        </p:txBody>
      </p:sp>
      <p:sp>
        <p:nvSpPr>
          <p:cNvPr id="4" name="Slide Number Placeholder 3">
            <a:extLst>
              <a:ext uri="{FF2B5EF4-FFF2-40B4-BE49-F238E27FC236}">
                <a16:creationId xmlns:a16="http://schemas.microsoft.com/office/drawing/2014/main" id="{C9DD91D4-F6BF-DA42-BF94-EEC9527B4C03}"/>
              </a:ext>
            </a:extLst>
          </p:cNvPr>
          <p:cNvSpPr>
            <a:spLocks noGrp="1"/>
          </p:cNvSpPr>
          <p:nvPr>
            <p:ph type="sldNum" sz="quarter" idx="12"/>
          </p:nvPr>
        </p:nvSpPr>
        <p:spPr/>
        <p:txBody>
          <a:bodyPr/>
          <a:lstStyle/>
          <a:p>
            <a:fld id="{3405FCED-046F-614C-96D7-1F4DE4386785}" type="slidenum">
              <a:rPr lang="en-US" smtClean="0"/>
              <a:t>62</a:t>
            </a:fld>
            <a:endParaRPr lang="en-US"/>
          </a:p>
        </p:txBody>
      </p:sp>
    </p:spTree>
    <p:extLst>
      <p:ext uri="{BB962C8B-B14F-4D97-AF65-F5344CB8AC3E}">
        <p14:creationId xmlns:p14="http://schemas.microsoft.com/office/powerpoint/2010/main" val="3080427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EAB3C9-9758-458B-B3AD-A97D126F5CAC}"/>
              </a:ext>
            </a:extLst>
          </p:cNvPr>
          <p:cNvSpPr/>
          <p:nvPr/>
        </p:nvSpPr>
        <p:spPr>
          <a:xfrm>
            <a:off x="0" y="0"/>
            <a:ext cx="12192000" cy="6858000"/>
          </a:xfrm>
          <a:prstGeom prst="rect">
            <a:avLst/>
          </a:prstGeom>
          <a:solidFill>
            <a:srgbClr val="282C3C"/>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E1DBD65-5319-4E9F-8C94-0D8ED73647D7}"/>
              </a:ext>
            </a:extLst>
          </p:cNvPr>
          <p:cNvSpPr txBox="1"/>
          <p:nvPr/>
        </p:nvSpPr>
        <p:spPr>
          <a:xfrm>
            <a:off x="103389" y="721718"/>
            <a:ext cx="11456265" cy="1569660"/>
          </a:xfrm>
          <a:prstGeom prst="rect">
            <a:avLst/>
          </a:prstGeom>
          <a:noFill/>
        </p:spPr>
        <p:txBody>
          <a:bodyPr wrap="square" rtlCol="0">
            <a:spAutoFit/>
          </a:bodyPr>
          <a:lstStyle/>
          <a:p>
            <a:pPr algn="ctr"/>
            <a:r>
              <a:rPr lang="en-US" sz="3200" b="1" dirty="0" err="1">
                <a:solidFill>
                  <a:schemeClr val="bg1"/>
                </a:solidFill>
              </a:rPr>
              <a:t>ZeRO</a:t>
            </a:r>
            <a:r>
              <a:rPr lang="en-US" sz="3200" b="1" dirty="0">
                <a:solidFill>
                  <a:schemeClr val="bg1"/>
                </a:solidFill>
              </a:rPr>
              <a:t>-Infinity: </a:t>
            </a:r>
          </a:p>
          <a:p>
            <a:pPr algn="ctr"/>
            <a:r>
              <a:rPr lang="en-US" sz="3200" i="0" dirty="0">
                <a:solidFill>
                  <a:schemeClr val="bg1"/>
                </a:solidFill>
                <a:effectLst/>
              </a:rPr>
              <a:t>Breaking the GPU Memory Wall for Extreme Scale Deep Learning</a:t>
            </a:r>
          </a:p>
          <a:p>
            <a:pPr algn="ctr"/>
            <a:r>
              <a:rPr lang="en-US" sz="3200" b="1" dirty="0"/>
              <a:t>  </a:t>
            </a:r>
          </a:p>
        </p:txBody>
      </p:sp>
      <p:sp>
        <p:nvSpPr>
          <p:cNvPr id="5" name="TextBox 4">
            <a:extLst>
              <a:ext uri="{FF2B5EF4-FFF2-40B4-BE49-F238E27FC236}">
                <a16:creationId xmlns:a16="http://schemas.microsoft.com/office/drawing/2014/main" id="{C0BFB413-66B6-435D-9919-1CDC811A8E2D}"/>
              </a:ext>
            </a:extLst>
          </p:cNvPr>
          <p:cNvSpPr txBox="1"/>
          <p:nvPr/>
        </p:nvSpPr>
        <p:spPr>
          <a:xfrm>
            <a:off x="1738226" y="3422879"/>
            <a:ext cx="8356390" cy="400110"/>
          </a:xfrm>
          <a:prstGeom prst="rect">
            <a:avLst/>
          </a:prstGeom>
          <a:noFill/>
        </p:spPr>
        <p:txBody>
          <a:bodyPr wrap="none" rtlCol="0">
            <a:spAutoFit/>
          </a:bodyPr>
          <a:lstStyle/>
          <a:p>
            <a:pPr algn="ctr"/>
            <a:r>
              <a:rPr lang="en-US" sz="2000" b="1" i="1" dirty="0">
                <a:solidFill>
                  <a:schemeClr val="bg1"/>
                </a:solidFill>
              </a:rPr>
              <a:t>Samyam Rajbhandari, Olatunji Ruwase,</a:t>
            </a:r>
            <a:r>
              <a:rPr lang="en-US" sz="2000" dirty="0">
                <a:solidFill>
                  <a:schemeClr val="bg1"/>
                </a:solidFill>
              </a:rPr>
              <a:t> </a:t>
            </a:r>
            <a:r>
              <a:rPr lang="en-US" sz="2000" b="1" i="1" dirty="0">
                <a:solidFill>
                  <a:schemeClr val="bg1"/>
                </a:solidFill>
              </a:rPr>
              <a:t>Jeff Rasley, </a:t>
            </a:r>
            <a:r>
              <a:rPr lang="en-US" dirty="0">
                <a:solidFill>
                  <a:schemeClr val="bg1"/>
                </a:solidFill>
              </a:rPr>
              <a:t>Shaden</a:t>
            </a:r>
            <a:r>
              <a:rPr lang="en-US" sz="2000" dirty="0">
                <a:solidFill>
                  <a:schemeClr val="bg1"/>
                </a:solidFill>
              </a:rPr>
              <a:t> Smith, Yuxiong He</a:t>
            </a:r>
          </a:p>
        </p:txBody>
      </p:sp>
      <p:pic>
        <p:nvPicPr>
          <p:cNvPr id="6" name="Picture 2" descr="A picture containing text, clipart&#10;&#10;Description automatically generated">
            <a:extLst>
              <a:ext uri="{FF2B5EF4-FFF2-40B4-BE49-F238E27FC236}">
                <a16:creationId xmlns:a16="http://schemas.microsoft.com/office/drawing/2014/main" id="{9772B4A4-CB1E-447C-9A85-12AC24536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631" y="5863956"/>
            <a:ext cx="2541704" cy="544651"/>
          </a:xfrm>
          <a:prstGeom prst="rect">
            <a:avLst/>
          </a:prstGeom>
          <a:noFill/>
        </p:spPr>
      </p:pic>
      <p:grpSp>
        <p:nvGrpSpPr>
          <p:cNvPr id="7" name="Group 6">
            <a:extLst>
              <a:ext uri="{FF2B5EF4-FFF2-40B4-BE49-F238E27FC236}">
                <a16:creationId xmlns:a16="http://schemas.microsoft.com/office/drawing/2014/main" id="{5C249754-AFE6-4D18-B30F-6A3E4FFF6AD0}"/>
              </a:ext>
            </a:extLst>
          </p:cNvPr>
          <p:cNvGrpSpPr/>
          <p:nvPr/>
        </p:nvGrpSpPr>
        <p:grpSpPr>
          <a:xfrm>
            <a:off x="2680527" y="5819187"/>
            <a:ext cx="2549079" cy="775290"/>
            <a:chOff x="1951300" y="5902569"/>
            <a:chExt cx="2549079" cy="775290"/>
          </a:xfrm>
        </p:grpSpPr>
        <p:pic>
          <p:nvPicPr>
            <p:cNvPr id="8" name="Picture 7" descr="Icon&#10;&#10;Description automatically generated">
              <a:extLst>
                <a:ext uri="{FF2B5EF4-FFF2-40B4-BE49-F238E27FC236}">
                  <a16:creationId xmlns:a16="http://schemas.microsoft.com/office/drawing/2014/main" id="{16234153-3E78-4D73-9123-224B88E4E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300" y="5902569"/>
              <a:ext cx="780076" cy="775290"/>
            </a:xfrm>
            <a:prstGeom prst="rect">
              <a:avLst/>
            </a:prstGeom>
          </p:spPr>
        </p:pic>
        <p:sp>
          <p:nvSpPr>
            <p:cNvPr id="9" name="TextBox 8">
              <a:extLst>
                <a:ext uri="{FF2B5EF4-FFF2-40B4-BE49-F238E27FC236}">
                  <a16:creationId xmlns:a16="http://schemas.microsoft.com/office/drawing/2014/main" id="{E39F61E0-FB08-43AF-9AFC-E706D7D661EE}"/>
                </a:ext>
              </a:extLst>
            </p:cNvPr>
            <p:cNvSpPr txBox="1"/>
            <p:nvPr/>
          </p:nvSpPr>
          <p:spPr>
            <a:xfrm>
              <a:off x="2708029" y="5967047"/>
              <a:ext cx="1792350" cy="523220"/>
            </a:xfrm>
            <a:prstGeom prst="rect">
              <a:avLst/>
            </a:prstGeom>
            <a:noFill/>
          </p:spPr>
          <p:txBody>
            <a:bodyPr wrap="none" rtlCol="0">
              <a:spAutoFit/>
            </a:bodyPr>
            <a:lstStyle/>
            <a:p>
              <a:r>
                <a:rPr lang="en-US" sz="2800" dirty="0" err="1">
                  <a:solidFill>
                    <a:schemeClr val="bg1"/>
                  </a:solidFill>
                </a:rPr>
                <a:t>deepspeed</a:t>
              </a:r>
              <a:endParaRPr lang="en-US" sz="2800" dirty="0">
                <a:solidFill>
                  <a:schemeClr val="bg1"/>
                </a:solidFill>
              </a:endParaRPr>
            </a:p>
          </p:txBody>
        </p:sp>
      </p:grpSp>
      <p:pic>
        <p:nvPicPr>
          <p:cNvPr id="3" name="Picture 2">
            <a:extLst>
              <a:ext uri="{FF2B5EF4-FFF2-40B4-BE49-F238E27FC236}">
                <a16:creationId xmlns:a16="http://schemas.microsoft.com/office/drawing/2014/main" id="{8F17B970-0E32-42F6-B0F1-AF66269C5B5C}"/>
              </a:ext>
            </a:extLst>
          </p:cNvPr>
          <p:cNvPicPr>
            <a:picLocks noChangeAspect="1"/>
          </p:cNvPicPr>
          <p:nvPr/>
        </p:nvPicPr>
        <p:blipFill>
          <a:blip r:embed="rId4"/>
          <a:stretch>
            <a:fillRect/>
          </a:stretch>
        </p:blipFill>
        <p:spPr>
          <a:xfrm>
            <a:off x="5062285" y="4449839"/>
            <a:ext cx="1708271" cy="806975"/>
          </a:xfrm>
          <a:prstGeom prst="rect">
            <a:avLst/>
          </a:prstGeom>
        </p:spPr>
      </p:pic>
    </p:spTree>
    <p:extLst>
      <p:ext uri="{BB962C8B-B14F-4D97-AF65-F5344CB8AC3E}">
        <p14:creationId xmlns:p14="http://schemas.microsoft.com/office/powerpoint/2010/main" val="1428233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BA0C-C9CE-4BE2-A3CA-A02BD7D032E4}"/>
              </a:ext>
            </a:extLst>
          </p:cNvPr>
          <p:cNvSpPr>
            <a:spLocks noGrp="1"/>
          </p:cNvSpPr>
          <p:nvPr>
            <p:ph type="title"/>
          </p:nvPr>
        </p:nvSpPr>
        <p:spPr/>
        <p:txBody>
          <a:bodyPr/>
          <a:lstStyle/>
          <a:p>
            <a:r>
              <a:rPr lang="en-US"/>
              <a:t>Large model training landscape</a:t>
            </a:r>
          </a:p>
        </p:txBody>
      </p:sp>
      <p:pic>
        <p:nvPicPr>
          <p:cNvPr id="5" name="Picture 4" descr="Chart, scatter chart&#10;&#10;Description automatically generated">
            <a:extLst>
              <a:ext uri="{FF2B5EF4-FFF2-40B4-BE49-F238E27FC236}">
                <a16:creationId xmlns:a16="http://schemas.microsoft.com/office/drawing/2014/main" id="{9DF7F896-9DA9-4692-B945-4762320DA00B}"/>
              </a:ext>
            </a:extLst>
          </p:cNvPr>
          <p:cNvPicPr>
            <a:picLocks noChangeAspect="1"/>
          </p:cNvPicPr>
          <p:nvPr/>
        </p:nvPicPr>
        <p:blipFill>
          <a:blip r:embed="rId4"/>
          <a:stretch>
            <a:fillRect/>
          </a:stretch>
        </p:blipFill>
        <p:spPr>
          <a:xfrm>
            <a:off x="4771187" y="2213875"/>
            <a:ext cx="7173620" cy="3600987"/>
          </a:xfrm>
          <a:prstGeom prst="rect">
            <a:avLst/>
          </a:prstGeom>
        </p:spPr>
      </p:pic>
      <p:sp>
        <p:nvSpPr>
          <p:cNvPr id="7" name="TextBox 6">
            <a:extLst>
              <a:ext uri="{FF2B5EF4-FFF2-40B4-BE49-F238E27FC236}">
                <a16:creationId xmlns:a16="http://schemas.microsoft.com/office/drawing/2014/main" id="{128F8206-72A2-4214-B23D-F804A65CECC8}"/>
              </a:ext>
            </a:extLst>
          </p:cNvPr>
          <p:cNvSpPr txBox="1"/>
          <p:nvPr/>
        </p:nvSpPr>
        <p:spPr>
          <a:xfrm>
            <a:off x="304288" y="2033661"/>
            <a:ext cx="4567287" cy="4893647"/>
          </a:xfrm>
          <a:prstGeom prst="rect">
            <a:avLst/>
          </a:prstGeom>
          <a:noFill/>
        </p:spPr>
        <p:txBody>
          <a:bodyPr wrap="square" rtlCol="0">
            <a:spAutoFit/>
          </a:bodyPr>
          <a:lstStyle/>
          <a:p>
            <a:pPr marL="285750" indent="-285750">
              <a:buFont typeface="Arial" panose="020B0604020202020204" pitchFamily="34" charset="0"/>
              <a:buChar char="•"/>
            </a:pPr>
            <a:r>
              <a:rPr lang="en-US" dirty="0"/>
              <a:t>GPU Memory Wall</a:t>
            </a:r>
          </a:p>
          <a:p>
            <a:pPr marL="742950" lvl="1" indent="-285750">
              <a:buFont typeface="Arial" panose="020B0604020202020204" pitchFamily="34" charset="0"/>
              <a:buChar char="•"/>
            </a:pPr>
            <a:r>
              <a:rPr lang="en-US" dirty="0"/>
              <a:t>1T (10T) params: 800 (8K) V100 GPUs</a:t>
            </a:r>
          </a:p>
          <a:p>
            <a:pPr marL="742950" lvl="1" indent="-285750">
              <a:buFont typeface="Arial" panose="020B0604020202020204" pitchFamily="34" charset="0"/>
              <a:buChar char="•"/>
            </a:pPr>
            <a:r>
              <a:rPr lang="en-US" dirty="0"/>
              <a:t>How do we support the growth in model size?</a:t>
            </a:r>
          </a:p>
          <a:p>
            <a:pPr lvl="1"/>
            <a:endParaRPr lang="en-US" dirty="0"/>
          </a:p>
          <a:p>
            <a:pPr marL="285750" indent="-285750">
              <a:buFont typeface="Arial" panose="020B0604020202020204" pitchFamily="34" charset="0"/>
              <a:buChar char="•"/>
            </a:pPr>
            <a:r>
              <a:rPr lang="en-US" dirty="0"/>
              <a:t> Accessibility to large model training</a:t>
            </a:r>
          </a:p>
          <a:p>
            <a:pPr marL="742950" lvl="1" indent="-285750">
              <a:buFont typeface="Arial" panose="020B0604020202020204" pitchFamily="34" charset="0"/>
              <a:buChar char="•"/>
            </a:pPr>
            <a:r>
              <a:rPr lang="en-US" dirty="0"/>
              <a:t>256 GPUs to fine-tune GPT-3</a:t>
            </a:r>
          </a:p>
          <a:p>
            <a:pPr marL="742950" lvl="1" indent="-285750">
              <a:buFont typeface="Arial" panose="020B0604020202020204" pitchFamily="34" charset="0"/>
              <a:buChar char="•"/>
            </a:pPr>
            <a:r>
              <a:rPr lang="en-US" dirty="0"/>
              <a:t>Limited access to such resources</a:t>
            </a:r>
          </a:p>
          <a:p>
            <a:pPr lvl="1"/>
            <a:endParaRPr lang="en-US" dirty="0"/>
          </a:p>
          <a:p>
            <a:pPr marL="285750" indent="-285750">
              <a:buFont typeface="Arial" panose="020B0604020202020204" pitchFamily="34" charset="0"/>
              <a:buChar char="•"/>
            </a:pPr>
            <a:r>
              <a:rPr lang="en-US" dirty="0"/>
              <a:t>Model code refactoring</a:t>
            </a:r>
          </a:p>
          <a:p>
            <a:pPr marL="742950" lvl="1" indent="-285750">
              <a:buFont typeface="Arial" panose="020B0604020202020204" pitchFamily="34" charset="0"/>
              <a:buChar char="•"/>
            </a:pPr>
            <a:r>
              <a:rPr lang="en-US" dirty="0"/>
              <a:t>Re-writing the model using 3D parallelism (tensor-slicing + pipeline parallelism)</a:t>
            </a:r>
          </a:p>
          <a:p>
            <a:pPr marL="742950" lvl="1" indent="-285750">
              <a:buFont typeface="Arial" panose="020B0604020202020204" pitchFamily="34" charset="0"/>
              <a:buChar char="•"/>
            </a:pPr>
            <a:r>
              <a:rPr lang="en-US" dirty="0"/>
              <a:t>Painful and error prone</a:t>
            </a:r>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sz="800" dirty="0"/>
          </a:p>
          <a:p>
            <a:pPr lvl="1"/>
            <a:r>
              <a:rPr lang="en-US" sz="800" dirty="0"/>
              <a:t>*</a:t>
            </a:r>
            <a:r>
              <a:rPr lang="en-US" sz="800" dirty="0">
                <a:hlinkClick r:id="rId5"/>
              </a:rPr>
              <a:t>AI and Memory Wall. (This blogpost has been written in… | by Amir </a:t>
            </a:r>
            <a:r>
              <a:rPr lang="en-US" sz="800" dirty="0" err="1">
                <a:hlinkClick r:id="rId5"/>
              </a:rPr>
              <a:t>Gholami</a:t>
            </a:r>
            <a:r>
              <a:rPr lang="en-US" sz="800" dirty="0">
                <a:hlinkClick r:id="rId5"/>
              </a:rPr>
              <a:t> | </a:t>
            </a:r>
            <a:r>
              <a:rPr lang="en-US" sz="800" dirty="0" err="1">
                <a:hlinkClick r:id="rId5"/>
              </a:rPr>
              <a:t>riselab</a:t>
            </a:r>
            <a:r>
              <a:rPr lang="en-US" sz="800" dirty="0">
                <a:hlinkClick r:id="rId5"/>
              </a:rPr>
              <a:t> | Medium</a:t>
            </a:r>
            <a:endParaRPr lang="en-US" sz="800" dirty="0"/>
          </a:p>
        </p:txBody>
      </p:sp>
    </p:spTree>
    <p:custDataLst>
      <p:tags r:id="rId1"/>
    </p:custDataLst>
    <p:extLst>
      <p:ext uri="{BB962C8B-B14F-4D97-AF65-F5344CB8AC3E}">
        <p14:creationId xmlns:p14="http://schemas.microsoft.com/office/powerpoint/2010/main" val="122896262"/>
      </p:ext>
    </p:extLst>
  </p:cSld>
  <p:clrMapOvr>
    <a:masterClrMapping/>
  </p:clrMapOvr>
  <mc:AlternateContent xmlns:mc="http://schemas.openxmlformats.org/markup-compatibility/2006" xmlns:p14="http://schemas.microsoft.com/office/powerpoint/2010/main">
    <mc:Choice Requires="p14">
      <p:transition spd="slow" p14:dur="2000" advTm="75103"/>
    </mc:Choice>
    <mc:Fallback xmlns="">
      <p:transition spd="slow" advTm="75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9B2F-A40F-4422-967D-19FBC1DEFE64}"/>
              </a:ext>
            </a:extLst>
          </p:cNvPr>
          <p:cNvSpPr>
            <a:spLocks noGrp="1"/>
          </p:cNvSpPr>
          <p:nvPr>
            <p:ph type="title"/>
          </p:nvPr>
        </p:nvSpPr>
        <p:spPr>
          <a:xfrm>
            <a:off x="644951" y="398118"/>
            <a:ext cx="10515600" cy="1325563"/>
          </a:xfrm>
        </p:spPr>
        <p:txBody>
          <a:bodyPr/>
          <a:lstStyle/>
          <a:p>
            <a:r>
              <a:rPr lang="en-US"/>
              <a:t>Beyond the GPU Memory</a:t>
            </a:r>
          </a:p>
        </p:txBody>
      </p:sp>
      <p:grpSp>
        <p:nvGrpSpPr>
          <p:cNvPr id="13" name="Group 12">
            <a:extLst>
              <a:ext uri="{FF2B5EF4-FFF2-40B4-BE49-F238E27FC236}">
                <a16:creationId xmlns:a16="http://schemas.microsoft.com/office/drawing/2014/main" id="{62612A29-ADE7-4584-BE1C-A0D07E4125BA}"/>
              </a:ext>
            </a:extLst>
          </p:cNvPr>
          <p:cNvGrpSpPr/>
          <p:nvPr/>
        </p:nvGrpSpPr>
        <p:grpSpPr>
          <a:xfrm>
            <a:off x="7044976" y="1141205"/>
            <a:ext cx="4911375" cy="1818364"/>
            <a:chOff x="7071390" y="3289723"/>
            <a:chExt cx="4911375" cy="1818364"/>
          </a:xfrm>
        </p:grpSpPr>
        <p:pic>
          <p:nvPicPr>
            <p:cNvPr id="5" name="Picture 4" descr="A picture containing chart&#10;&#10;Description automatically generated">
              <a:extLst>
                <a:ext uri="{FF2B5EF4-FFF2-40B4-BE49-F238E27FC236}">
                  <a16:creationId xmlns:a16="http://schemas.microsoft.com/office/drawing/2014/main" id="{BF03B4D6-A257-47CB-96D9-75668E81F732}"/>
                </a:ext>
              </a:extLst>
            </p:cNvPr>
            <p:cNvPicPr>
              <a:picLocks noChangeAspect="1"/>
            </p:cNvPicPr>
            <p:nvPr/>
          </p:nvPicPr>
          <p:blipFill rotWithShape="1">
            <a:blip r:embed="rId4"/>
            <a:srcRect b="18251"/>
            <a:stretch/>
          </p:blipFill>
          <p:spPr>
            <a:xfrm>
              <a:off x="7071390" y="3895767"/>
              <a:ext cx="4911375" cy="1212320"/>
            </a:xfrm>
            <a:prstGeom prst="rect">
              <a:avLst/>
            </a:prstGeom>
          </p:spPr>
        </p:pic>
        <p:sp>
          <p:nvSpPr>
            <p:cNvPr id="10" name="TextBox 9">
              <a:extLst>
                <a:ext uri="{FF2B5EF4-FFF2-40B4-BE49-F238E27FC236}">
                  <a16:creationId xmlns:a16="http://schemas.microsoft.com/office/drawing/2014/main" id="{388ED797-8A59-4925-ADD7-7036FC97C5BA}"/>
                </a:ext>
              </a:extLst>
            </p:cNvPr>
            <p:cNvSpPr txBox="1"/>
            <p:nvPr/>
          </p:nvSpPr>
          <p:spPr>
            <a:xfrm flipH="1">
              <a:off x="7417825" y="3289723"/>
              <a:ext cx="4375469" cy="369332"/>
            </a:xfrm>
            <a:prstGeom prst="rect">
              <a:avLst/>
            </a:prstGeom>
            <a:solidFill>
              <a:schemeClr val="bg1"/>
            </a:solidFill>
          </p:spPr>
          <p:txBody>
            <a:bodyPr wrap="square" rtlCol="0">
              <a:spAutoFit/>
            </a:bodyPr>
            <a:lstStyle/>
            <a:p>
              <a:r>
                <a:rPr lang="en-US"/>
                <a:t>Memory available on a Single DGX-2 Node</a:t>
              </a:r>
            </a:p>
          </p:txBody>
        </p:sp>
        <p:pic>
          <p:nvPicPr>
            <p:cNvPr id="12" name="Picture 11">
              <a:extLst>
                <a:ext uri="{FF2B5EF4-FFF2-40B4-BE49-F238E27FC236}">
                  <a16:creationId xmlns:a16="http://schemas.microsoft.com/office/drawing/2014/main" id="{97743B2A-6589-444F-8523-E73729A91476}"/>
                </a:ext>
              </a:extLst>
            </p:cNvPr>
            <p:cNvPicPr>
              <a:picLocks noChangeAspect="1"/>
            </p:cNvPicPr>
            <p:nvPr/>
          </p:nvPicPr>
          <p:blipFill>
            <a:blip r:embed="rId5"/>
            <a:stretch>
              <a:fillRect/>
            </a:stretch>
          </p:blipFill>
          <p:spPr>
            <a:xfrm>
              <a:off x="7260859" y="3792957"/>
              <a:ext cx="4532435" cy="366884"/>
            </a:xfrm>
            <a:prstGeom prst="rect">
              <a:avLst/>
            </a:prstGeom>
          </p:spPr>
        </p:pic>
      </p:grpSp>
      <p:sp>
        <p:nvSpPr>
          <p:cNvPr id="3" name="Content Placeholder 2">
            <a:extLst>
              <a:ext uri="{FF2B5EF4-FFF2-40B4-BE49-F238E27FC236}">
                <a16:creationId xmlns:a16="http://schemas.microsoft.com/office/drawing/2014/main" id="{4138626F-5B9B-4ED7-B4BB-F929275710A3}"/>
              </a:ext>
            </a:extLst>
          </p:cNvPr>
          <p:cNvSpPr>
            <a:spLocks noGrp="1"/>
          </p:cNvSpPr>
          <p:nvPr>
            <p:ph idx="1"/>
          </p:nvPr>
        </p:nvSpPr>
        <p:spPr>
          <a:xfrm>
            <a:off x="819679" y="1662484"/>
            <a:ext cx="5436048" cy="4351338"/>
          </a:xfrm>
        </p:spPr>
        <p:txBody>
          <a:bodyPr>
            <a:normAutofit fontScale="92500" lnSpcReduction="20000"/>
          </a:bodyPr>
          <a:lstStyle/>
          <a:p>
            <a:r>
              <a:rPr lang="en-US"/>
              <a:t>Modern clusters have heterogeneous memory systems.</a:t>
            </a:r>
          </a:p>
          <a:p>
            <a:endParaRPr lang="en-US"/>
          </a:p>
          <a:p>
            <a:r>
              <a:rPr lang="en-US"/>
              <a:t>GPU memory comprises a small fraction</a:t>
            </a:r>
          </a:p>
          <a:p>
            <a:endParaRPr lang="en-US"/>
          </a:p>
          <a:p>
            <a:r>
              <a:rPr lang="en-US"/>
              <a:t>Leverages GPU/CPU/NVMe memory</a:t>
            </a:r>
          </a:p>
          <a:p>
            <a:pPr lvl="1"/>
            <a:r>
              <a:rPr lang="en-US"/>
              <a:t>32T params on 32 nodes</a:t>
            </a:r>
          </a:p>
          <a:p>
            <a:pPr lvl="1"/>
            <a:r>
              <a:rPr lang="en-US"/>
              <a:t>1T params on a single node</a:t>
            </a:r>
          </a:p>
          <a:p>
            <a:pPr lvl="1"/>
            <a:endParaRPr lang="en-US"/>
          </a:p>
          <a:p>
            <a:r>
              <a:rPr lang="en-US"/>
              <a:t>GPT-3 can be fine-tuned on a single node</a:t>
            </a:r>
          </a:p>
          <a:p>
            <a:endParaRPr lang="en-US"/>
          </a:p>
        </p:txBody>
      </p:sp>
      <p:grpSp>
        <p:nvGrpSpPr>
          <p:cNvPr id="18" name="Group 17">
            <a:extLst>
              <a:ext uri="{FF2B5EF4-FFF2-40B4-BE49-F238E27FC236}">
                <a16:creationId xmlns:a16="http://schemas.microsoft.com/office/drawing/2014/main" id="{C44138CE-B4DC-425B-83AF-BC616CBD57F5}"/>
              </a:ext>
            </a:extLst>
          </p:cNvPr>
          <p:cNvGrpSpPr/>
          <p:nvPr/>
        </p:nvGrpSpPr>
        <p:grpSpPr>
          <a:xfrm>
            <a:off x="5453743" y="4470384"/>
            <a:ext cx="6626705" cy="2261923"/>
            <a:chOff x="5453743" y="4470384"/>
            <a:chExt cx="6626705" cy="2261923"/>
          </a:xfrm>
        </p:grpSpPr>
        <p:pic>
          <p:nvPicPr>
            <p:cNvPr id="7" name="Picture 6" descr="Chart, bar chart, histogram&#10;&#10;Description automatically generated">
              <a:extLst>
                <a:ext uri="{FF2B5EF4-FFF2-40B4-BE49-F238E27FC236}">
                  <a16:creationId xmlns:a16="http://schemas.microsoft.com/office/drawing/2014/main" id="{0CBDCC79-BA3E-4077-828E-56184B4C9123}"/>
                </a:ext>
              </a:extLst>
            </p:cNvPr>
            <p:cNvPicPr>
              <a:picLocks noChangeAspect="1"/>
            </p:cNvPicPr>
            <p:nvPr/>
          </p:nvPicPr>
          <p:blipFill rotWithShape="1">
            <a:blip r:embed="rId6"/>
            <a:srcRect t="44635"/>
            <a:stretch/>
          </p:blipFill>
          <p:spPr>
            <a:xfrm>
              <a:off x="6095999" y="5028895"/>
              <a:ext cx="5984449" cy="1703412"/>
            </a:xfrm>
            <a:prstGeom prst="rect">
              <a:avLst/>
            </a:prstGeom>
          </p:spPr>
        </p:pic>
        <p:sp>
          <p:nvSpPr>
            <p:cNvPr id="8" name="TextBox 7">
              <a:extLst>
                <a:ext uri="{FF2B5EF4-FFF2-40B4-BE49-F238E27FC236}">
                  <a16:creationId xmlns:a16="http://schemas.microsoft.com/office/drawing/2014/main" id="{A98767D5-2D6F-4447-A127-C580B9C6C0D6}"/>
                </a:ext>
              </a:extLst>
            </p:cNvPr>
            <p:cNvSpPr txBox="1"/>
            <p:nvPr/>
          </p:nvSpPr>
          <p:spPr>
            <a:xfrm flipH="1">
              <a:off x="7782565" y="4470384"/>
              <a:ext cx="3589756" cy="369332"/>
            </a:xfrm>
            <a:prstGeom prst="rect">
              <a:avLst/>
            </a:prstGeom>
            <a:solidFill>
              <a:schemeClr val="bg1"/>
            </a:solidFill>
          </p:spPr>
          <p:txBody>
            <a:bodyPr wrap="square" rtlCol="0">
              <a:spAutoFit/>
            </a:bodyPr>
            <a:lstStyle/>
            <a:p>
              <a:r>
                <a:rPr lang="en-US"/>
                <a:t>Model Size on a Single DGX-2 Node</a:t>
              </a:r>
            </a:p>
          </p:txBody>
        </p:sp>
        <p:sp>
          <p:nvSpPr>
            <p:cNvPr id="6" name="Rectangle 5">
              <a:extLst>
                <a:ext uri="{FF2B5EF4-FFF2-40B4-BE49-F238E27FC236}">
                  <a16:creationId xmlns:a16="http://schemas.microsoft.com/office/drawing/2014/main" id="{4D3B1F03-D15A-40D2-BAAB-7D0FE19C372F}"/>
                </a:ext>
              </a:extLst>
            </p:cNvPr>
            <p:cNvSpPr/>
            <p:nvPr/>
          </p:nvSpPr>
          <p:spPr>
            <a:xfrm>
              <a:off x="5976257" y="5019868"/>
              <a:ext cx="1258188" cy="1310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F3C81D-3B87-4027-BE6A-FE30D2759A29}"/>
                </a:ext>
              </a:extLst>
            </p:cNvPr>
            <p:cNvSpPr txBox="1"/>
            <p:nvPr/>
          </p:nvSpPr>
          <p:spPr>
            <a:xfrm>
              <a:off x="6196913" y="5028895"/>
              <a:ext cx="1096347" cy="369332"/>
            </a:xfrm>
            <a:prstGeom prst="rect">
              <a:avLst/>
            </a:prstGeom>
            <a:noFill/>
          </p:spPr>
          <p:txBody>
            <a:bodyPr wrap="square" rtlCol="0">
              <a:spAutoFit/>
            </a:bodyPr>
            <a:lstStyle/>
            <a:p>
              <a:r>
                <a:rPr lang="en-US"/>
                <a:t>GPU Only</a:t>
              </a:r>
            </a:p>
          </p:txBody>
        </p:sp>
        <p:sp>
          <p:nvSpPr>
            <p:cNvPr id="11" name="TextBox 10">
              <a:extLst>
                <a:ext uri="{FF2B5EF4-FFF2-40B4-BE49-F238E27FC236}">
                  <a16:creationId xmlns:a16="http://schemas.microsoft.com/office/drawing/2014/main" id="{632C7A32-0803-443F-B7D6-D0F5925D9788}"/>
                </a:ext>
              </a:extLst>
            </p:cNvPr>
            <p:cNvSpPr txBox="1"/>
            <p:nvPr/>
          </p:nvSpPr>
          <p:spPr>
            <a:xfrm>
              <a:off x="6119324" y="5489964"/>
              <a:ext cx="1197261" cy="369332"/>
            </a:xfrm>
            <a:prstGeom prst="rect">
              <a:avLst/>
            </a:prstGeom>
            <a:noFill/>
          </p:spPr>
          <p:txBody>
            <a:bodyPr wrap="square" rtlCol="0">
              <a:spAutoFit/>
            </a:bodyPr>
            <a:lstStyle/>
            <a:p>
              <a:r>
                <a:rPr lang="en-US"/>
                <a:t>CPU + GPU</a:t>
              </a:r>
            </a:p>
          </p:txBody>
        </p:sp>
        <p:sp>
          <p:nvSpPr>
            <p:cNvPr id="17" name="TextBox 16">
              <a:extLst>
                <a:ext uri="{FF2B5EF4-FFF2-40B4-BE49-F238E27FC236}">
                  <a16:creationId xmlns:a16="http://schemas.microsoft.com/office/drawing/2014/main" id="{6FCE2F25-0E2C-47E4-B11F-1B7C8D8A9EEC}"/>
                </a:ext>
              </a:extLst>
            </p:cNvPr>
            <p:cNvSpPr txBox="1"/>
            <p:nvPr/>
          </p:nvSpPr>
          <p:spPr>
            <a:xfrm>
              <a:off x="5453743" y="5944218"/>
              <a:ext cx="1828770" cy="369332"/>
            </a:xfrm>
            <a:prstGeom prst="rect">
              <a:avLst/>
            </a:prstGeom>
            <a:noFill/>
          </p:spPr>
          <p:txBody>
            <a:bodyPr wrap="square" rtlCol="0">
              <a:spAutoFit/>
            </a:bodyPr>
            <a:lstStyle/>
            <a:p>
              <a:r>
                <a:rPr lang="en-US" err="1"/>
                <a:t>NVMe+CPU+GPU</a:t>
              </a:r>
              <a:endParaRPr lang="en-US"/>
            </a:p>
          </p:txBody>
        </p:sp>
      </p:grpSp>
    </p:spTree>
    <p:custDataLst>
      <p:tags r:id="rId1"/>
    </p:custDataLst>
    <p:extLst>
      <p:ext uri="{BB962C8B-B14F-4D97-AF65-F5344CB8AC3E}">
        <p14:creationId xmlns:p14="http://schemas.microsoft.com/office/powerpoint/2010/main" val="3678597974"/>
      </p:ext>
    </p:extLst>
  </p:cSld>
  <p:clrMapOvr>
    <a:masterClrMapping/>
  </p:clrMapOvr>
  <mc:AlternateContent xmlns:mc="http://schemas.openxmlformats.org/markup-compatibility/2006" xmlns:p14="http://schemas.microsoft.com/office/powerpoint/2010/main">
    <mc:Choice Requires="p14">
      <p:transition spd="slow" p14:dur="2000" advTm="37396"/>
    </mc:Choice>
    <mc:Fallback xmlns="">
      <p:transition spd="slow" advTm="373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53C3-D5B6-4F82-8002-2678F76A031D}"/>
              </a:ext>
            </a:extLst>
          </p:cNvPr>
          <p:cNvSpPr>
            <a:spLocks noGrp="1"/>
          </p:cNvSpPr>
          <p:nvPr>
            <p:ph type="title"/>
          </p:nvPr>
        </p:nvSpPr>
        <p:spPr/>
        <p:txBody>
          <a:bodyPr/>
          <a:lstStyle/>
          <a:p>
            <a:r>
              <a:rPr lang="en-US"/>
              <a:t>How to leverage non-GPU memory?</a:t>
            </a:r>
          </a:p>
        </p:txBody>
      </p:sp>
      <p:sp>
        <p:nvSpPr>
          <p:cNvPr id="3" name="Content Placeholder 2">
            <a:extLst>
              <a:ext uri="{FF2B5EF4-FFF2-40B4-BE49-F238E27FC236}">
                <a16:creationId xmlns:a16="http://schemas.microsoft.com/office/drawing/2014/main" id="{279F1E28-AFD4-448F-BD00-67F14664A7C0}"/>
              </a:ext>
            </a:extLst>
          </p:cNvPr>
          <p:cNvSpPr>
            <a:spLocks noGrp="1"/>
          </p:cNvSpPr>
          <p:nvPr>
            <p:ph idx="1"/>
          </p:nvPr>
        </p:nvSpPr>
        <p:spPr/>
        <p:txBody>
          <a:bodyPr>
            <a:normAutofit lnSpcReduction="10000"/>
          </a:bodyPr>
          <a:lstStyle/>
          <a:p>
            <a:r>
              <a:rPr lang="en-US"/>
              <a:t>Can we extend an existing parallel training technology to use CPU/</a:t>
            </a:r>
            <a:r>
              <a:rPr lang="en-US" err="1"/>
              <a:t>NVMe</a:t>
            </a:r>
            <a:r>
              <a:rPr lang="en-US"/>
              <a:t> memory?</a:t>
            </a:r>
          </a:p>
          <a:p>
            <a:pPr marL="0" indent="0">
              <a:buNone/>
            </a:pPr>
            <a:endParaRPr lang="en-US"/>
          </a:p>
          <a:p>
            <a:r>
              <a:rPr lang="en-US"/>
              <a:t>Data Parallelism : </a:t>
            </a:r>
            <a:r>
              <a:rPr lang="en-US">
                <a:solidFill>
                  <a:srgbClr val="C00000"/>
                </a:solidFill>
              </a:rPr>
              <a:t>Replication causes memory explosion</a:t>
            </a:r>
          </a:p>
          <a:p>
            <a:r>
              <a:rPr lang="en-US"/>
              <a:t>Tensor-Slicing: </a:t>
            </a:r>
            <a:r>
              <a:rPr lang="en-US">
                <a:solidFill>
                  <a:srgbClr val="C00000"/>
                </a:solidFill>
              </a:rPr>
              <a:t>Does not scale beyond a single node</a:t>
            </a:r>
          </a:p>
          <a:p>
            <a:r>
              <a:rPr lang="en-US"/>
              <a:t>Pipeline-Parallelism: </a:t>
            </a:r>
            <a:r>
              <a:rPr lang="en-US">
                <a:solidFill>
                  <a:srgbClr val="C00000"/>
                </a:solidFill>
              </a:rPr>
              <a:t>Requires significant code refactoring</a:t>
            </a:r>
          </a:p>
          <a:p>
            <a:endParaRPr lang="en-US"/>
          </a:p>
          <a:p>
            <a:r>
              <a:rPr lang="en-US"/>
              <a:t>What about Zero Redundancy Optimizer (ZeRO)?</a:t>
            </a:r>
          </a:p>
          <a:p>
            <a:pPr lvl="1"/>
            <a:r>
              <a:rPr lang="en-US">
                <a:solidFill>
                  <a:schemeClr val="accent6"/>
                </a:solidFill>
              </a:rPr>
              <a:t>Efficiently scale across nodes – trillions of parameters </a:t>
            </a:r>
          </a:p>
          <a:p>
            <a:pPr lvl="1"/>
            <a:r>
              <a:rPr lang="en-US">
                <a:solidFill>
                  <a:schemeClr val="accent6"/>
                </a:solidFill>
              </a:rPr>
              <a:t>No model code refactoring necessary</a:t>
            </a:r>
            <a:r>
              <a:rPr lang="en-US"/>
              <a:t> </a:t>
            </a:r>
          </a:p>
        </p:txBody>
      </p:sp>
    </p:spTree>
    <p:custDataLst>
      <p:tags r:id="rId1"/>
    </p:custDataLst>
    <p:extLst>
      <p:ext uri="{BB962C8B-B14F-4D97-AF65-F5344CB8AC3E}">
        <p14:creationId xmlns:p14="http://schemas.microsoft.com/office/powerpoint/2010/main" val="2307267482"/>
      </p:ext>
    </p:extLst>
  </p:cSld>
  <p:clrMapOvr>
    <a:masterClrMapping/>
  </p:clrMapOvr>
  <mc:AlternateContent xmlns:mc="http://schemas.openxmlformats.org/markup-compatibility/2006" xmlns:p14="http://schemas.microsoft.com/office/powerpoint/2010/main">
    <mc:Choice Requires="p14">
      <p:transition spd="slow" p14:dur="2000" advTm="72502"/>
    </mc:Choice>
    <mc:Fallback xmlns="">
      <p:transition spd="slow" advTm="725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3954DAC-F892-4C0B-8F51-8C08BF304836}"/>
              </a:ext>
            </a:extLst>
          </p:cNvPr>
          <p:cNvPicPr>
            <a:picLocks noChangeAspect="1"/>
          </p:cNvPicPr>
          <p:nvPr/>
        </p:nvPicPr>
        <p:blipFill rotWithShape="1">
          <a:blip r:embed="rId4"/>
          <a:srcRect t="59109" b="26963"/>
          <a:stretch/>
        </p:blipFill>
        <p:spPr>
          <a:xfrm>
            <a:off x="5081982" y="1721157"/>
            <a:ext cx="6688565" cy="548001"/>
          </a:xfrm>
          <a:prstGeom prst="rect">
            <a:avLst/>
          </a:prstGeom>
        </p:spPr>
      </p:pic>
      <p:sp>
        <p:nvSpPr>
          <p:cNvPr id="2" name="Title 1">
            <a:extLst>
              <a:ext uri="{FF2B5EF4-FFF2-40B4-BE49-F238E27FC236}">
                <a16:creationId xmlns:a16="http://schemas.microsoft.com/office/drawing/2014/main" id="{85A73F5A-D8C7-4F4D-95A9-01C4DD589F3F}"/>
              </a:ext>
            </a:extLst>
          </p:cNvPr>
          <p:cNvSpPr>
            <a:spLocks noGrp="1"/>
          </p:cNvSpPr>
          <p:nvPr>
            <p:ph type="title"/>
          </p:nvPr>
        </p:nvSpPr>
        <p:spPr/>
        <p:txBody>
          <a:bodyPr/>
          <a:lstStyle/>
          <a:p>
            <a:r>
              <a:rPr lang="en-US"/>
              <a:t>ZeRO with CPU/NVME Offload</a:t>
            </a:r>
          </a:p>
        </p:txBody>
      </p:sp>
      <p:sp>
        <p:nvSpPr>
          <p:cNvPr id="9" name="Content Placeholder 8">
            <a:extLst>
              <a:ext uri="{FF2B5EF4-FFF2-40B4-BE49-F238E27FC236}">
                <a16:creationId xmlns:a16="http://schemas.microsoft.com/office/drawing/2014/main" id="{AA28D005-FF99-4458-984B-0DC901D4F25A}"/>
              </a:ext>
            </a:extLst>
          </p:cNvPr>
          <p:cNvSpPr>
            <a:spLocks noGrp="1"/>
          </p:cNvSpPr>
          <p:nvPr>
            <p:ph idx="1"/>
          </p:nvPr>
        </p:nvSpPr>
        <p:spPr>
          <a:xfrm>
            <a:off x="838201" y="1825625"/>
            <a:ext cx="5441066" cy="4351338"/>
          </a:xfrm>
        </p:spPr>
        <p:txBody>
          <a:bodyPr>
            <a:normAutofit fontScale="85000" lnSpcReduction="20000"/>
          </a:bodyPr>
          <a:lstStyle/>
          <a:p>
            <a:pPr marL="0" indent="0">
              <a:buNone/>
            </a:pPr>
            <a:r>
              <a:rPr lang="en-US" dirty="0" err="1">
                <a:solidFill>
                  <a:srgbClr val="C00000"/>
                </a:solidFill>
              </a:rPr>
              <a:t>ZeRO</a:t>
            </a:r>
            <a:r>
              <a:rPr lang="en-US" dirty="0">
                <a:solidFill>
                  <a:srgbClr val="C00000"/>
                </a:solidFill>
              </a:rPr>
              <a:t>-Offload limitations</a:t>
            </a:r>
          </a:p>
          <a:p>
            <a:pPr lvl="1"/>
            <a:r>
              <a:rPr lang="en-US" dirty="0">
                <a:solidFill>
                  <a:srgbClr val="C00000"/>
                </a:solidFill>
              </a:rPr>
              <a:t>Does not partition or offload parameters</a:t>
            </a:r>
          </a:p>
          <a:p>
            <a:pPr lvl="1"/>
            <a:r>
              <a:rPr lang="en-US" dirty="0">
                <a:solidFill>
                  <a:srgbClr val="C00000"/>
                </a:solidFill>
              </a:rPr>
              <a:t>Parameter count per GPU</a:t>
            </a:r>
          </a:p>
          <a:p>
            <a:endParaRPr lang="en-US" dirty="0"/>
          </a:p>
          <a:p>
            <a:pPr marL="0" indent="0">
              <a:buNone/>
            </a:pPr>
            <a:r>
              <a:rPr lang="en-US" dirty="0"/>
              <a:t>ZeRO-3 + Offload all model states</a:t>
            </a:r>
          </a:p>
          <a:p>
            <a:pPr lvl="1"/>
            <a:r>
              <a:rPr lang="en-US" dirty="0"/>
              <a:t>Store in CPU/NVME instead of GPU</a:t>
            </a:r>
          </a:p>
          <a:p>
            <a:pPr lvl="1"/>
            <a:r>
              <a:rPr lang="en-US" dirty="0"/>
              <a:t>Send from CPU/</a:t>
            </a:r>
            <a:r>
              <a:rPr lang="en-US" dirty="0" err="1"/>
              <a:t>NVMe</a:t>
            </a:r>
            <a:r>
              <a:rPr lang="en-US" dirty="0"/>
              <a:t> to GPU</a:t>
            </a:r>
          </a:p>
          <a:p>
            <a:pPr lvl="1"/>
            <a:r>
              <a:rPr lang="en-US" dirty="0"/>
              <a:t>Broadcast or reduce as </a:t>
            </a:r>
            <a:r>
              <a:rPr lang="en-US" dirty="0" err="1"/>
              <a:t>ZeRO</a:t>
            </a:r>
            <a:endParaRPr lang="en-US" dirty="0"/>
          </a:p>
          <a:p>
            <a:pPr marL="0" indent="0">
              <a:buNone/>
            </a:pPr>
            <a:endParaRPr lang="en-US" dirty="0"/>
          </a:p>
          <a:p>
            <a:pPr marL="0" indent="0">
              <a:buNone/>
            </a:pPr>
            <a:endParaRPr lang="en-US" dirty="0"/>
          </a:p>
          <a:p>
            <a:r>
              <a:rPr lang="en-US" dirty="0"/>
              <a:t>Is NVME</a:t>
            </a:r>
            <a:r>
              <a:rPr lang="en-US" dirty="0">
                <a:sym typeface="Wingdings" panose="05000000000000000000" pitchFamily="2" charset="2"/>
              </a:rPr>
              <a:t> GPU bandwidth sufficient?</a:t>
            </a:r>
          </a:p>
          <a:p>
            <a:pPr lvl="1"/>
            <a:r>
              <a:rPr lang="en-US" dirty="0">
                <a:sym typeface="Wingdings" panose="05000000000000000000" pitchFamily="2" charset="2"/>
              </a:rPr>
              <a:t>Efficiency analysis based on </a:t>
            </a:r>
          </a:p>
          <a:p>
            <a:pPr marL="457200" lvl="1" indent="0">
              <a:buNone/>
            </a:pPr>
            <a:r>
              <a:rPr lang="en-US" dirty="0">
                <a:sym typeface="Wingdings" panose="05000000000000000000" pitchFamily="2" charset="2"/>
              </a:rPr>
              <a:t>bandwidth</a:t>
            </a:r>
            <a:endParaRPr lang="en-US" dirty="0">
              <a:solidFill>
                <a:srgbClr val="EE0000"/>
              </a:solidFill>
            </a:endParaRPr>
          </a:p>
        </p:txBody>
      </p:sp>
      <p:pic>
        <p:nvPicPr>
          <p:cNvPr id="5" name="Picture 4">
            <a:extLst>
              <a:ext uri="{FF2B5EF4-FFF2-40B4-BE49-F238E27FC236}">
                <a16:creationId xmlns:a16="http://schemas.microsoft.com/office/drawing/2014/main" id="{73A096CE-AA73-41C8-81E1-1412DD0B3441}"/>
              </a:ext>
            </a:extLst>
          </p:cNvPr>
          <p:cNvPicPr>
            <a:picLocks noChangeAspect="1"/>
          </p:cNvPicPr>
          <p:nvPr/>
        </p:nvPicPr>
        <p:blipFill rotWithShape="1">
          <a:blip r:embed="rId4"/>
          <a:srcRect t="80730" r="10795" b="-1370"/>
          <a:stretch/>
        </p:blipFill>
        <p:spPr>
          <a:xfrm>
            <a:off x="5591953" y="5364865"/>
            <a:ext cx="5966542" cy="812098"/>
          </a:xfrm>
          <a:prstGeom prst="rect">
            <a:avLst/>
          </a:prstGeom>
        </p:spPr>
      </p:pic>
      <p:pic>
        <p:nvPicPr>
          <p:cNvPr id="15" name="Picture 14">
            <a:extLst>
              <a:ext uri="{FF2B5EF4-FFF2-40B4-BE49-F238E27FC236}">
                <a16:creationId xmlns:a16="http://schemas.microsoft.com/office/drawing/2014/main" id="{0EF192EE-E223-45DF-B81C-B82A69A0BDA4}"/>
              </a:ext>
            </a:extLst>
          </p:cNvPr>
          <p:cNvPicPr>
            <a:picLocks noChangeAspect="1"/>
          </p:cNvPicPr>
          <p:nvPr/>
        </p:nvPicPr>
        <p:blipFill rotWithShape="1">
          <a:blip r:embed="rId4"/>
          <a:srcRect b="39213"/>
          <a:stretch/>
        </p:blipFill>
        <p:spPr>
          <a:xfrm>
            <a:off x="5469039" y="2772141"/>
            <a:ext cx="6688560" cy="2391624"/>
          </a:xfrm>
          <a:prstGeom prst="rect">
            <a:avLst/>
          </a:prstGeom>
        </p:spPr>
      </p:pic>
    </p:spTree>
    <p:custDataLst>
      <p:tags r:id="rId1"/>
    </p:custDataLst>
    <p:extLst>
      <p:ext uri="{BB962C8B-B14F-4D97-AF65-F5344CB8AC3E}">
        <p14:creationId xmlns:p14="http://schemas.microsoft.com/office/powerpoint/2010/main" val="1490759786"/>
      </p:ext>
    </p:extLst>
  </p:cSld>
  <p:clrMapOvr>
    <a:masterClrMapping/>
  </p:clrMapOvr>
  <mc:AlternateContent xmlns:mc="http://schemas.openxmlformats.org/markup-compatibility/2006" xmlns:p14="http://schemas.microsoft.com/office/powerpoint/2010/main">
    <mc:Choice Requires="p14">
      <p:transition spd="slow" p14:dur="2000" advTm="87595"/>
    </mc:Choice>
    <mc:Fallback xmlns="">
      <p:transition spd="slow" advTm="875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98A4A-27C2-45E4-A667-2919E04D5B31}"/>
              </a:ext>
            </a:extLst>
          </p:cNvPr>
          <p:cNvSpPr>
            <a:spLocks noGrp="1"/>
          </p:cNvSpPr>
          <p:nvPr>
            <p:ph type="title"/>
          </p:nvPr>
        </p:nvSpPr>
        <p:spPr/>
        <p:txBody>
          <a:bodyPr/>
          <a:lstStyle/>
          <a:p>
            <a:r>
              <a:rPr lang="en-US"/>
              <a:t>Efficiency as a function of bandwidth</a:t>
            </a:r>
          </a:p>
        </p:txBody>
      </p:sp>
      <p:pic>
        <p:nvPicPr>
          <p:cNvPr id="5" name="Picture 4" descr="Graphical user interface&#10;&#10;Description automatically generated with low confidence">
            <a:extLst>
              <a:ext uri="{FF2B5EF4-FFF2-40B4-BE49-F238E27FC236}">
                <a16:creationId xmlns:a16="http://schemas.microsoft.com/office/drawing/2014/main" id="{197DCAFD-466D-416B-9A40-55D7EE1080A5}"/>
              </a:ext>
            </a:extLst>
          </p:cNvPr>
          <p:cNvPicPr>
            <a:picLocks noChangeAspect="1"/>
          </p:cNvPicPr>
          <p:nvPr/>
        </p:nvPicPr>
        <p:blipFill>
          <a:blip r:embed="rId4"/>
          <a:stretch>
            <a:fillRect/>
          </a:stretch>
        </p:blipFill>
        <p:spPr>
          <a:xfrm>
            <a:off x="210716" y="1437043"/>
            <a:ext cx="11770568" cy="3267638"/>
          </a:xfrm>
          <a:prstGeom prst="rect">
            <a:avLst/>
          </a:prstGeom>
        </p:spPr>
      </p:pic>
      <p:graphicFrame>
        <p:nvGraphicFramePr>
          <p:cNvPr id="4" name="Table 3">
            <a:extLst>
              <a:ext uri="{FF2B5EF4-FFF2-40B4-BE49-F238E27FC236}">
                <a16:creationId xmlns:a16="http://schemas.microsoft.com/office/drawing/2014/main" id="{CADF5D44-656E-4F91-BE95-C98EC45D6FD1}"/>
              </a:ext>
            </a:extLst>
          </p:cNvPr>
          <p:cNvGraphicFramePr/>
          <p:nvPr/>
        </p:nvGraphicFramePr>
        <p:xfrm>
          <a:off x="1502228" y="4916420"/>
          <a:ext cx="5808307" cy="1500968"/>
        </p:xfrm>
        <a:graphic>
          <a:graphicData uri="http://schemas.openxmlformats.org/drawingml/2006/table">
            <a:tbl>
              <a:tblPr>
                <a:tableStyleId>{5C22544A-7EE6-4342-B048-85BDC9FD1C3A}</a:tableStyleId>
              </a:tblPr>
              <a:tblGrid>
                <a:gridCol w="2219735">
                  <a:extLst>
                    <a:ext uri="{9D8B030D-6E8A-4147-A177-3AD203B41FA5}">
                      <a16:colId xmlns:a16="http://schemas.microsoft.com/office/drawing/2014/main" val="668652293"/>
                    </a:ext>
                  </a:extLst>
                </a:gridCol>
                <a:gridCol w="1821321">
                  <a:extLst>
                    <a:ext uri="{9D8B030D-6E8A-4147-A177-3AD203B41FA5}">
                      <a16:colId xmlns:a16="http://schemas.microsoft.com/office/drawing/2014/main" val="1320064359"/>
                    </a:ext>
                  </a:extLst>
                </a:gridCol>
                <a:gridCol w="1767251">
                  <a:extLst>
                    <a:ext uri="{9D8B030D-6E8A-4147-A177-3AD203B41FA5}">
                      <a16:colId xmlns:a16="http://schemas.microsoft.com/office/drawing/2014/main" val="1424578115"/>
                    </a:ext>
                  </a:extLst>
                </a:gridCol>
              </a:tblGrid>
              <a:tr h="375242">
                <a:tc>
                  <a:txBody>
                    <a:bodyPr/>
                    <a:lstStyle/>
                    <a:p>
                      <a:pPr algn="ctr" fontAlgn="b">
                        <a:spcBef>
                          <a:spcPts val="0"/>
                        </a:spcBef>
                        <a:spcAft>
                          <a:spcPts val="0"/>
                        </a:spcAft>
                      </a:pPr>
                      <a:r>
                        <a:rPr lang="en-US" sz="1800" b="1" i="0" u="none" strike="noStrike">
                          <a:effectLst/>
                          <a:latin typeface="Arial" panose="020B0604020202020204" pitchFamily="34" charset="0"/>
                        </a:rPr>
                        <a:t>Data Type</a:t>
                      </a:r>
                    </a:p>
                  </a:txBody>
                  <a:tcPr marL="3810" marR="3810" marT="3810" marB="0" anchor="b"/>
                </a:tc>
                <a:tc>
                  <a:txBody>
                    <a:bodyPr/>
                    <a:lstStyle/>
                    <a:p>
                      <a:pPr algn="ctr" fontAlgn="b">
                        <a:spcBef>
                          <a:spcPts val="0"/>
                        </a:spcBef>
                        <a:spcAft>
                          <a:spcPts val="0"/>
                        </a:spcAft>
                      </a:pPr>
                      <a:r>
                        <a:rPr lang="en-US" sz="1800" b="1" u="none" strike="noStrike">
                          <a:effectLst/>
                        </a:rPr>
                        <a:t>Overlap</a:t>
                      </a:r>
                      <a:endParaRPr lang="en-US" sz="1800" b="1"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800" b="1" u="none" strike="noStrike">
                          <a:effectLst/>
                        </a:rPr>
                        <a:t>Requirement</a:t>
                      </a:r>
                      <a:endParaRPr lang="en-US" sz="1800" b="1" i="0" u="none" strike="noStrike">
                        <a:effectLst/>
                        <a:latin typeface="Arial" panose="020B0604020202020204" pitchFamily="34" charset="0"/>
                      </a:endParaRPr>
                    </a:p>
                  </a:txBody>
                  <a:tcPr marL="3810" marR="3810" marT="3810" marB="0" anchor="b"/>
                </a:tc>
                <a:extLst>
                  <a:ext uri="{0D108BD9-81ED-4DB2-BD59-A6C34878D82A}">
                    <a16:rowId xmlns:a16="http://schemas.microsoft.com/office/drawing/2014/main" val="1711214602"/>
                  </a:ext>
                </a:extLst>
              </a:tr>
              <a:tr h="375242">
                <a:tc>
                  <a:txBody>
                    <a:bodyPr/>
                    <a:lstStyle/>
                    <a:p>
                      <a:pPr algn="ctr" fontAlgn="b">
                        <a:spcBef>
                          <a:spcPts val="0"/>
                        </a:spcBef>
                        <a:spcAft>
                          <a:spcPts val="0"/>
                        </a:spcAft>
                      </a:pPr>
                      <a:r>
                        <a:rPr lang="en-US" sz="1800" u="none" strike="noStrike">
                          <a:effectLst/>
                        </a:rPr>
                        <a:t>Params/Grads</a:t>
                      </a:r>
                      <a:endParaRPr lang="en-US" sz="18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800" u="none" strike="noStrike">
                          <a:effectLst/>
                        </a:rPr>
                        <a:t>Yes</a:t>
                      </a:r>
                      <a:endParaRPr lang="en-US" sz="18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800" u="none" strike="noStrike">
                          <a:effectLst/>
                        </a:rPr>
                        <a:t>60 GB/s</a:t>
                      </a:r>
                      <a:endParaRPr lang="en-US" sz="1800" b="0" i="0" u="none" strike="noStrike">
                        <a:effectLst/>
                        <a:latin typeface="Arial" panose="020B0604020202020204" pitchFamily="34" charset="0"/>
                      </a:endParaRPr>
                    </a:p>
                  </a:txBody>
                  <a:tcPr marL="3810" marR="3810" marT="3810" marB="0" anchor="b"/>
                </a:tc>
                <a:extLst>
                  <a:ext uri="{0D108BD9-81ED-4DB2-BD59-A6C34878D82A}">
                    <a16:rowId xmlns:a16="http://schemas.microsoft.com/office/drawing/2014/main" val="1974957664"/>
                  </a:ext>
                </a:extLst>
              </a:tr>
              <a:tr h="375242">
                <a:tc>
                  <a:txBody>
                    <a:bodyPr/>
                    <a:lstStyle/>
                    <a:p>
                      <a:pPr algn="ctr" fontAlgn="b">
                        <a:spcBef>
                          <a:spcPts val="0"/>
                        </a:spcBef>
                        <a:spcAft>
                          <a:spcPts val="0"/>
                        </a:spcAft>
                      </a:pPr>
                      <a:r>
                        <a:rPr lang="en-US" sz="1800" u="none" strike="noStrike">
                          <a:effectLst/>
                        </a:rPr>
                        <a:t>Optimizer States</a:t>
                      </a:r>
                      <a:endParaRPr lang="en-US" sz="18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800" u="none" strike="noStrike">
                          <a:effectLst/>
                        </a:rPr>
                        <a:t>No</a:t>
                      </a:r>
                      <a:endParaRPr lang="en-US" sz="18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800" u="none" strike="noStrike">
                          <a:effectLst/>
                        </a:rPr>
                        <a:t>1500 GB/s</a:t>
                      </a:r>
                      <a:endParaRPr lang="en-US" sz="1800" b="0" i="0" u="none" strike="noStrike">
                        <a:effectLst/>
                        <a:latin typeface="Arial" panose="020B0604020202020204" pitchFamily="34" charset="0"/>
                      </a:endParaRPr>
                    </a:p>
                  </a:txBody>
                  <a:tcPr marL="3810" marR="3810" marT="3810" marB="0" anchor="b"/>
                </a:tc>
                <a:extLst>
                  <a:ext uri="{0D108BD9-81ED-4DB2-BD59-A6C34878D82A}">
                    <a16:rowId xmlns:a16="http://schemas.microsoft.com/office/drawing/2014/main" val="3484942324"/>
                  </a:ext>
                </a:extLst>
              </a:tr>
              <a:tr h="375242">
                <a:tc>
                  <a:txBody>
                    <a:bodyPr/>
                    <a:lstStyle/>
                    <a:p>
                      <a:pPr algn="ctr" fontAlgn="b">
                        <a:spcBef>
                          <a:spcPts val="0"/>
                        </a:spcBef>
                        <a:spcAft>
                          <a:spcPts val="0"/>
                        </a:spcAft>
                      </a:pPr>
                      <a:r>
                        <a:rPr lang="en-US" sz="1800" u="none" strike="noStrike">
                          <a:effectLst/>
                        </a:rPr>
                        <a:t>Activations</a:t>
                      </a:r>
                      <a:endParaRPr lang="en-US" sz="18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800" u="none" strike="noStrike">
                          <a:effectLst/>
                        </a:rPr>
                        <a:t>Yes</a:t>
                      </a:r>
                      <a:endParaRPr lang="en-US" sz="18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800" u="none" strike="noStrike">
                          <a:effectLst/>
                        </a:rPr>
                        <a:t>4 GB/s</a:t>
                      </a:r>
                      <a:endParaRPr lang="en-US" sz="1800" b="0" i="0" u="none" strike="noStrike">
                        <a:effectLst/>
                        <a:latin typeface="Arial" panose="020B0604020202020204" pitchFamily="34" charset="0"/>
                      </a:endParaRPr>
                    </a:p>
                  </a:txBody>
                  <a:tcPr marL="3810" marR="3810" marT="3810" marB="0" anchor="b"/>
                </a:tc>
                <a:extLst>
                  <a:ext uri="{0D108BD9-81ED-4DB2-BD59-A6C34878D82A}">
                    <a16:rowId xmlns:a16="http://schemas.microsoft.com/office/drawing/2014/main" val="96636796"/>
                  </a:ext>
                </a:extLst>
              </a:tr>
            </a:tbl>
          </a:graphicData>
        </a:graphic>
      </p:graphicFrame>
      <p:sp>
        <p:nvSpPr>
          <p:cNvPr id="3" name="TextBox 2">
            <a:extLst>
              <a:ext uri="{FF2B5EF4-FFF2-40B4-BE49-F238E27FC236}">
                <a16:creationId xmlns:a16="http://schemas.microsoft.com/office/drawing/2014/main" id="{7C3E37FD-4236-4534-A2DF-177631044253}"/>
              </a:ext>
            </a:extLst>
          </p:cNvPr>
          <p:cNvSpPr txBox="1"/>
          <p:nvPr/>
        </p:nvSpPr>
        <p:spPr>
          <a:xfrm>
            <a:off x="8336902" y="6123543"/>
            <a:ext cx="3144416" cy="369332"/>
          </a:xfrm>
          <a:prstGeom prst="rect">
            <a:avLst/>
          </a:prstGeom>
          <a:noFill/>
        </p:spPr>
        <p:txBody>
          <a:bodyPr wrap="square" rtlCol="0">
            <a:spAutoFit/>
          </a:bodyPr>
          <a:lstStyle/>
          <a:p>
            <a:r>
              <a:rPr lang="en-US"/>
              <a:t>Batch Size 2K tokens per GPU</a:t>
            </a:r>
          </a:p>
        </p:txBody>
      </p:sp>
    </p:spTree>
    <p:custDataLst>
      <p:tags r:id="rId1"/>
    </p:custDataLst>
    <p:extLst>
      <p:ext uri="{BB962C8B-B14F-4D97-AF65-F5344CB8AC3E}">
        <p14:creationId xmlns:p14="http://schemas.microsoft.com/office/powerpoint/2010/main" val="2570605576"/>
      </p:ext>
    </p:extLst>
  </p:cSld>
  <p:clrMapOvr>
    <a:masterClrMapping/>
  </p:clrMapOvr>
  <mc:AlternateContent xmlns:mc="http://schemas.openxmlformats.org/markup-compatibility/2006">
    <mc:Choice xmlns:p14="http://schemas.microsoft.com/office/powerpoint/2010/main" Requires="p14">
      <p:transition spd="slow" p14:dur="2000" advTm="63285"/>
    </mc:Choice>
    <mc:Fallback>
      <p:transition spd="slow" advTm="632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9"/>
            </p:par>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3F5A-D8C7-4F4D-95A9-01C4DD589F3F}"/>
              </a:ext>
            </a:extLst>
          </p:cNvPr>
          <p:cNvSpPr>
            <a:spLocks noGrp="1"/>
          </p:cNvSpPr>
          <p:nvPr>
            <p:ph type="title"/>
          </p:nvPr>
        </p:nvSpPr>
        <p:spPr/>
        <p:txBody>
          <a:bodyPr/>
          <a:lstStyle/>
          <a:p>
            <a:r>
              <a:rPr lang="en-US"/>
              <a:t>ZeRO with CPU/NVME Offload</a:t>
            </a:r>
          </a:p>
        </p:txBody>
      </p:sp>
      <p:grpSp>
        <p:nvGrpSpPr>
          <p:cNvPr id="121" name="Group 120">
            <a:extLst>
              <a:ext uri="{FF2B5EF4-FFF2-40B4-BE49-F238E27FC236}">
                <a16:creationId xmlns:a16="http://schemas.microsoft.com/office/drawing/2014/main" id="{9F4CB7BA-45A0-45BC-A7CC-3E11DB7E3345}"/>
              </a:ext>
            </a:extLst>
          </p:cNvPr>
          <p:cNvGrpSpPr/>
          <p:nvPr/>
        </p:nvGrpSpPr>
        <p:grpSpPr>
          <a:xfrm>
            <a:off x="7021323" y="1758235"/>
            <a:ext cx="4605455" cy="2300163"/>
            <a:chOff x="788547" y="4163892"/>
            <a:chExt cx="4605455" cy="2300163"/>
          </a:xfrm>
        </p:grpSpPr>
        <p:grpSp>
          <p:nvGrpSpPr>
            <p:cNvPr id="105" name="Group 104">
              <a:extLst>
                <a:ext uri="{FF2B5EF4-FFF2-40B4-BE49-F238E27FC236}">
                  <a16:creationId xmlns:a16="http://schemas.microsoft.com/office/drawing/2014/main" id="{42699639-905E-4961-BD77-690E9572D591}"/>
                </a:ext>
              </a:extLst>
            </p:cNvPr>
            <p:cNvGrpSpPr/>
            <p:nvPr/>
          </p:nvGrpSpPr>
          <p:grpSpPr>
            <a:xfrm>
              <a:off x="788547" y="4163892"/>
              <a:ext cx="4605455" cy="2300163"/>
              <a:chOff x="7048261" y="1445359"/>
              <a:chExt cx="4605455" cy="2300163"/>
            </a:xfrm>
          </p:grpSpPr>
          <p:sp>
            <p:nvSpPr>
              <p:cNvPr id="52" name="Rectangle 51">
                <a:extLst>
                  <a:ext uri="{FF2B5EF4-FFF2-40B4-BE49-F238E27FC236}">
                    <a16:creationId xmlns:a16="http://schemas.microsoft.com/office/drawing/2014/main" id="{1EADFB32-0037-43B7-8CC9-253F586F20D7}"/>
                  </a:ext>
                </a:extLst>
              </p:cNvPr>
              <p:cNvSpPr/>
              <p:nvPr/>
            </p:nvSpPr>
            <p:spPr>
              <a:xfrm>
                <a:off x="10249252" y="2572727"/>
                <a:ext cx="1120551" cy="11727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a:p>
                <a:pPr algn="ctr"/>
                <a:endParaRPr lang="en-US"/>
              </a:p>
              <a:p>
                <a:pPr algn="ctr"/>
                <a:r>
                  <a:rPr lang="en-US"/>
                  <a:t>NVME</a:t>
                </a:r>
              </a:p>
            </p:txBody>
          </p:sp>
          <p:sp>
            <p:nvSpPr>
              <p:cNvPr id="50" name="Rectangle 49">
                <a:extLst>
                  <a:ext uri="{FF2B5EF4-FFF2-40B4-BE49-F238E27FC236}">
                    <a16:creationId xmlns:a16="http://schemas.microsoft.com/office/drawing/2014/main" id="{0628B94C-FE0C-4A43-9849-C348F0ED4AFF}"/>
                  </a:ext>
                </a:extLst>
              </p:cNvPr>
              <p:cNvSpPr/>
              <p:nvPr/>
            </p:nvSpPr>
            <p:spPr>
              <a:xfrm>
                <a:off x="8999394" y="2572728"/>
                <a:ext cx="1120551" cy="11727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a:p>
                <a:pPr algn="ctr"/>
                <a:endParaRPr lang="en-US"/>
              </a:p>
              <a:p>
                <a:pPr algn="ctr"/>
                <a:r>
                  <a:rPr lang="en-US"/>
                  <a:t>NVME</a:t>
                </a:r>
              </a:p>
            </p:txBody>
          </p:sp>
          <p:sp>
            <p:nvSpPr>
              <p:cNvPr id="48" name="Rectangle 47">
                <a:extLst>
                  <a:ext uri="{FF2B5EF4-FFF2-40B4-BE49-F238E27FC236}">
                    <a16:creationId xmlns:a16="http://schemas.microsoft.com/office/drawing/2014/main" id="{A22A8191-FAAA-4D4A-AE7D-70A349CA15E7}"/>
                  </a:ext>
                </a:extLst>
              </p:cNvPr>
              <p:cNvSpPr/>
              <p:nvPr/>
            </p:nvSpPr>
            <p:spPr>
              <a:xfrm>
                <a:off x="7592157" y="2576145"/>
                <a:ext cx="1261697" cy="11693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a:p>
                <a:pPr algn="ctr"/>
                <a:endParaRPr lang="en-US"/>
              </a:p>
              <a:p>
                <a:pPr algn="ctr"/>
                <a:r>
                  <a:rPr lang="en-US"/>
                  <a:t>NVME</a:t>
                </a:r>
              </a:p>
            </p:txBody>
          </p:sp>
          <p:sp>
            <p:nvSpPr>
              <p:cNvPr id="4" name="Rectangle 3">
                <a:extLst>
                  <a:ext uri="{FF2B5EF4-FFF2-40B4-BE49-F238E27FC236}">
                    <a16:creationId xmlns:a16="http://schemas.microsoft.com/office/drawing/2014/main" id="{19DFCE71-FCE4-4A97-9D52-107CB499D3FE}"/>
                  </a:ext>
                </a:extLst>
              </p:cNvPr>
              <p:cNvSpPr/>
              <p:nvPr/>
            </p:nvSpPr>
            <p:spPr>
              <a:xfrm>
                <a:off x="7732788" y="2648932"/>
                <a:ext cx="1032235"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Layer 0</a:t>
                </a:r>
              </a:p>
            </p:txBody>
          </p:sp>
          <p:sp>
            <p:nvSpPr>
              <p:cNvPr id="6" name="Rectangle 5">
                <a:extLst>
                  <a:ext uri="{FF2B5EF4-FFF2-40B4-BE49-F238E27FC236}">
                    <a16:creationId xmlns:a16="http://schemas.microsoft.com/office/drawing/2014/main" id="{52C39928-F0DE-4D4E-9E3A-4039B4B3DBE7}"/>
                  </a:ext>
                </a:extLst>
              </p:cNvPr>
              <p:cNvSpPr/>
              <p:nvPr/>
            </p:nvSpPr>
            <p:spPr>
              <a:xfrm>
                <a:off x="9028187" y="2848378"/>
                <a:ext cx="1032235"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Layer 1</a:t>
                </a:r>
              </a:p>
            </p:txBody>
          </p:sp>
          <p:sp>
            <p:nvSpPr>
              <p:cNvPr id="7" name="Rectangle 6">
                <a:extLst>
                  <a:ext uri="{FF2B5EF4-FFF2-40B4-BE49-F238E27FC236}">
                    <a16:creationId xmlns:a16="http://schemas.microsoft.com/office/drawing/2014/main" id="{6A2968F9-7C74-46C5-913F-E74C856E5538}"/>
                  </a:ext>
                </a:extLst>
              </p:cNvPr>
              <p:cNvSpPr/>
              <p:nvPr/>
            </p:nvSpPr>
            <p:spPr>
              <a:xfrm>
                <a:off x="10279627" y="3047971"/>
                <a:ext cx="1032235"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Layer 2</a:t>
                </a:r>
              </a:p>
            </p:txBody>
          </p:sp>
          <p:sp>
            <p:nvSpPr>
              <p:cNvPr id="8" name="Rectangle 7">
                <a:extLst>
                  <a:ext uri="{FF2B5EF4-FFF2-40B4-BE49-F238E27FC236}">
                    <a16:creationId xmlns:a16="http://schemas.microsoft.com/office/drawing/2014/main" id="{CCB8156F-ED70-4A6F-8FBB-58C899838911}"/>
                  </a:ext>
                </a:extLst>
              </p:cNvPr>
              <p:cNvSpPr/>
              <p:nvPr/>
            </p:nvSpPr>
            <p:spPr>
              <a:xfrm>
                <a:off x="7393843" y="1445359"/>
                <a:ext cx="4259873" cy="2913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GPU Interconnect</a:t>
                </a:r>
              </a:p>
            </p:txBody>
          </p:sp>
          <p:sp>
            <p:nvSpPr>
              <p:cNvPr id="10" name="Rectangle 9">
                <a:extLst>
                  <a:ext uri="{FF2B5EF4-FFF2-40B4-BE49-F238E27FC236}">
                    <a16:creationId xmlns:a16="http://schemas.microsoft.com/office/drawing/2014/main" id="{ABD2CD24-A076-489E-9850-A0FCF33AFDC2}"/>
                  </a:ext>
                </a:extLst>
              </p:cNvPr>
              <p:cNvSpPr/>
              <p:nvPr/>
            </p:nvSpPr>
            <p:spPr>
              <a:xfrm>
                <a:off x="7706412" y="1969475"/>
                <a:ext cx="1032235" cy="338504"/>
              </a:xfrm>
              <a:prstGeom prst="rect">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GPU 0</a:t>
                </a:r>
              </a:p>
            </p:txBody>
          </p:sp>
          <p:sp>
            <p:nvSpPr>
              <p:cNvPr id="12" name="Rectangle 11">
                <a:extLst>
                  <a:ext uri="{FF2B5EF4-FFF2-40B4-BE49-F238E27FC236}">
                    <a16:creationId xmlns:a16="http://schemas.microsoft.com/office/drawing/2014/main" id="{B16C122B-66BF-4444-B682-EF15521FF9A9}"/>
                  </a:ext>
                </a:extLst>
              </p:cNvPr>
              <p:cNvSpPr/>
              <p:nvPr/>
            </p:nvSpPr>
            <p:spPr>
              <a:xfrm>
                <a:off x="9032583" y="1954120"/>
                <a:ext cx="1032235" cy="3385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GPU 1</a:t>
                </a:r>
              </a:p>
            </p:txBody>
          </p:sp>
          <p:sp>
            <p:nvSpPr>
              <p:cNvPr id="18" name="Rectangle 17">
                <a:extLst>
                  <a:ext uri="{FF2B5EF4-FFF2-40B4-BE49-F238E27FC236}">
                    <a16:creationId xmlns:a16="http://schemas.microsoft.com/office/drawing/2014/main" id="{CB7E36BC-6030-495B-B2BA-C5462F541A3B}"/>
                  </a:ext>
                </a:extLst>
              </p:cNvPr>
              <p:cNvSpPr/>
              <p:nvPr/>
            </p:nvSpPr>
            <p:spPr>
              <a:xfrm>
                <a:off x="10288689" y="1950673"/>
                <a:ext cx="1032235" cy="3385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GPU 2</a:t>
                </a:r>
              </a:p>
            </p:txBody>
          </p:sp>
          <p:cxnSp>
            <p:nvCxnSpPr>
              <p:cNvPr id="55" name="Straight Arrow Connector 54">
                <a:extLst>
                  <a:ext uri="{FF2B5EF4-FFF2-40B4-BE49-F238E27FC236}">
                    <a16:creationId xmlns:a16="http://schemas.microsoft.com/office/drawing/2014/main" id="{392B7714-F0B3-4552-96B3-8743DC3912AA}"/>
                  </a:ext>
                </a:extLst>
              </p:cNvPr>
              <p:cNvCxnSpPr>
                <a:stCxn id="48" idx="0"/>
                <a:endCxn id="10" idx="2"/>
              </p:cNvCxnSpPr>
              <p:nvPr/>
            </p:nvCxnSpPr>
            <p:spPr>
              <a:xfrm flipH="1" flipV="1">
                <a:off x="8222530" y="2307979"/>
                <a:ext cx="476" cy="2681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58228F96-88FC-4399-8E30-FD3916AAD4FA}"/>
                  </a:ext>
                </a:extLst>
              </p:cNvPr>
              <p:cNvCxnSpPr>
                <a:stCxn id="50" idx="0"/>
                <a:endCxn id="12" idx="2"/>
              </p:cNvCxnSpPr>
              <p:nvPr/>
            </p:nvCxnSpPr>
            <p:spPr>
              <a:xfrm flipH="1" flipV="1">
                <a:off x="9548701" y="2292624"/>
                <a:ext cx="10969" cy="2801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E98E827-9195-4DA7-98A7-7D85098B4792}"/>
                  </a:ext>
                </a:extLst>
              </p:cNvPr>
              <p:cNvCxnSpPr>
                <a:stCxn id="52" idx="0"/>
                <a:endCxn id="18" idx="2"/>
              </p:cNvCxnSpPr>
              <p:nvPr/>
            </p:nvCxnSpPr>
            <p:spPr>
              <a:xfrm flipH="1" flipV="1">
                <a:off x="10804807" y="2289177"/>
                <a:ext cx="4721" cy="2835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4" name="TextBox 63">
                <a:extLst>
                  <a:ext uri="{FF2B5EF4-FFF2-40B4-BE49-F238E27FC236}">
                    <a16:creationId xmlns:a16="http://schemas.microsoft.com/office/drawing/2014/main" id="{6D63C8C6-C2F6-4F28-A909-833BB2ADE8EC}"/>
                  </a:ext>
                </a:extLst>
              </p:cNvPr>
              <p:cNvSpPr txBox="1"/>
              <p:nvPr/>
            </p:nvSpPr>
            <p:spPr>
              <a:xfrm>
                <a:off x="7048261" y="2246286"/>
                <a:ext cx="631440" cy="369332"/>
              </a:xfrm>
              <a:prstGeom prst="rect">
                <a:avLst/>
              </a:prstGeom>
              <a:noFill/>
            </p:spPr>
            <p:txBody>
              <a:bodyPr wrap="square" rtlCol="0">
                <a:spAutoFit/>
              </a:bodyPr>
              <a:lstStyle/>
              <a:p>
                <a:r>
                  <a:rPr lang="en-US" b="1">
                    <a:solidFill>
                      <a:srgbClr val="FF0000"/>
                    </a:solidFill>
                  </a:rPr>
                  <a:t>PCIe</a:t>
                </a:r>
              </a:p>
            </p:txBody>
          </p:sp>
        </p:grpSp>
        <p:cxnSp>
          <p:nvCxnSpPr>
            <p:cNvPr id="114" name="Straight Arrow Connector 113">
              <a:extLst>
                <a:ext uri="{FF2B5EF4-FFF2-40B4-BE49-F238E27FC236}">
                  <a16:creationId xmlns:a16="http://schemas.microsoft.com/office/drawing/2014/main" id="{6A5AC988-F265-4B59-AFD1-A759F91C3D76}"/>
                </a:ext>
              </a:extLst>
            </p:cNvPr>
            <p:cNvCxnSpPr>
              <a:cxnSpLocks/>
            </p:cNvCxnSpPr>
            <p:nvPr/>
          </p:nvCxnSpPr>
          <p:spPr>
            <a:xfrm flipH="1" flipV="1">
              <a:off x="1996143" y="4472193"/>
              <a:ext cx="1" cy="2062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6FB8C3D-C1B4-4E37-9F31-55E03F7FFDDA}"/>
                </a:ext>
              </a:extLst>
            </p:cNvPr>
            <p:cNvCxnSpPr>
              <a:cxnSpLocks/>
            </p:cNvCxnSpPr>
            <p:nvPr/>
          </p:nvCxnSpPr>
          <p:spPr>
            <a:xfrm flipH="1" flipV="1">
              <a:off x="3330779" y="4467799"/>
              <a:ext cx="1" cy="2062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FC71174-54F2-46A1-AE0B-0B55305B00A0}"/>
                </a:ext>
              </a:extLst>
            </p:cNvPr>
            <p:cNvCxnSpPr>
              <a:cxnSpLocks/>
            </p:cNvCxnSpPr>
            <p:nvPr/>
          </p:nvCxnSpPr>
          <p:spPr>
            <a:xfrm flipH="1" flipV="1">
              <a:off x="4549973" y="4463562"/>
              <a:ext cx="1" cy="2062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 name="Content Placeholder 8">
            <a:extLst>
              <a:ext uri="{FF2B5EF4-FFF2-40B4-BE49-F238E27FC236}">
                <a16:creationId xmlns:a16="http://schemas.microsoft.com/office/drawing/2014/main" id="{AA28D005-FF99-4458-984B-0DC901D4F25A}"/>
              </a:ext>
            </a:extLst>
          </p:cNvPr>
          <p:cNvSpPr>
            <a:spLocks noGrp="1"/>
          </p:cNvSpPr>
          <p:nvPr>
            <p:ph idx="1"/>
          </p:nvPr>
        </p:nvSpPr>
        <p:spPr>
          <a:xfrm>
            <a:off x="777287" y="4497120"/>
            <a:ext cx="6875476" cy="1746111"/>
          </a:xfrm>
        </p:spPr>
        <p:txBody>
          <a:bodyPr>
            <a:normAutofit fontScale="92500"/>
          </a:bodyPr>
          <a:lstStyle/>
          <a:p>
            <a:r>
              <a:rPr lang="en-US"/>
              <a:t>Is CPU/NVME</a:t>
            </a:r>
            <a:r>
              <a:rPr lang="en-US">
                <a:sym typeface="Wingdings" panose="05000000000000000000" pitchFamily="2" charset="2"/>
              </a:rPr>
              <a:t> GPU bandwidth sufficient?</a:t>
            </a:r>
          </a:p>
          <a:p>
            <a:pPr lvl="1"/>
            <a:r>
              <a:rPr lang="en-US">
                <a:solidFill>
                  <a:srgbClr val="EE0000"/>
                </a:solidFill>
                <a:sym typeface="Wingdings" panose="05000000000000000000" pitchFamily="2" charset="2"/>
              </a:rPr>
              <a:t>Params/grads: PCIe bottleneck 12 GB/s</a:t>
            </a:r>
          </a:p>
          <a:p>
            <a:pPr lvl="1"/>
            <a:r>
              <a:rPr lang="en-US">
                <a:solidFill>
                  <a:schemeClr val="accent6"/>
                </a:solidFill>
                <a:sym typeface="Wingdings" panose="05000000000000000000" pitchFamily="2" charset="2"/>
              </a:rPr>
              <a:t>Optimizer States: More than needed</a:t>
            </a:r>
          </a:p>
          <a:p>
            <a:pPr lvl="1"/>
            <a:r>
              <a:rPr lang="en-US">
                <a:solidFill>
                  <a:schemeClr val="accent6"/>
                </a:solidFill>
                <a:sym typeface="Wingdings" panose="05000000000000000000" pitchFamily="2" charset="2"/>
              </a:rPr>
              <a:t>Activations: CPU Memory bandwidth sufficient</a:t>
            </a:r>
            <a:endParaRPr lang="en-US">
              <a:solidFill>
                <a:schemeClr val="accent6"/>
              </a:solidFill>
            </a:endParaRPr>
          </a:p>
        </p:txBody>
      </p:sp>
      <p:sp>
        <p:nvSpPr>
          <p:cNvPr id="11" name="Rectangle 10">
            <a:extLst>
              <a:ext uri="{FF2B5EF4-FFF2-40B4-BE49-F238E27FC236}">
                <a16:creationId xmlns:a16="http://schemas.microsoft.com/office/drawing/2014/main" id="{535F2F93-443B-4B30-91E6-C92BA6EE2DD7}"/>
              </a:ext>
            </a:extLst>
          </p:cNvPr>
          <p:cNvSpPr/>
          <p:nvPr/>
        </p:nvSpPr>
        <p:spPr>
          <a:xfrm>
            <a:off x="7701623" y="2961808"/>
            <a:ext cx="1032235" cy="210889"/>
          </a:xfrm>
          <a:prstGeom prst="rect">
            <a:avLst/>
          </a:prstGeom>
          <a:ln w="57150">
            <a:solidFill>
              <a:srgbClr val="EE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Layer 0</a:t>
            </a:r>
          </a:p>
        </p:txBody>
      </p:sp>
      <p:cxnSp>
        <p:nvCxnSpPr>
          <p:cNvPr id="13" name="Straight Arrow Connector 12">
            <a:extLst>
              <a:ext uri="{FF2B5EF4-FFF2-40B4-BE49-F238E27FC236}">
                <a16:creationId xmlns:a16="http://schemas.microsoft.com/office/drawing/2014/main" id="{90648AE2-7441-49A8-9F08-4A54A49276AE}"/>
              </a:ext>
            </a:extLst>
          </p:cNvPr>
          <p:cNvCxnSpPr>
            <a:cxnSpLocks/>
          </p:cNvCxnSpPr>
          <p:nvPr/>
        </p:nvCxnSpPr>
        <p:spPr>
          <a:xfrm flipH="1" flipV="1">
            <a:off x="8195582" y="2620849"/>
            <a:ext cx="476" cy="268166"/>
          </a:xfrm>
          <a:prstGeom prst="straightConnector1">
            <a:avLst/>
          </a:prstGeom>
          <a:ln w="57150">
            <a:solidFill>
              <a:srgbClr val="EE0000"/>
            </a:solidFill>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a:extLst>
              <a:ext uri="{FF2B5EF4-FFF2-40B4-BE49-F238E27FC236}">
                <a16:creationId xmlns:a16="http://schemas.microsoft.com/office/drawing/2014/main" id="{97776355-12E6-4269-AE00-19F6FD4F28BB}"/>
              </a:ext>
            </a:extLst>
          </p:cNvPr>
          <p:cNvSpPr>
            <a:spLocks noGrp="1"/>
          </p:cNvSpPr>
          <p:nvPr>
            <p:ph type="sldNum" sz="quarter" idx="12"/>
          </p:nvPr>
        </p:nvSpPr>
        <p:spPr/>
        <p:txBody>
          <a:bodyPr/>
          <a:lstStyle/>
          <a:p>
            <a:fld id="{A7B053EC-0D2A-4D99-B5BD-04782BEEEC94}" type="slidenum">
              <a:rPr lang="en-US" smtClean="0"/>
              <a:t>69</a:t>
            </a:fld>
            <a:endParaRPr lang="en-US"/>
          </a:p>
        </p:txBody>
      </p:sp>
      <p:grpSp>
        <p:nvGrpSpPr>
          <p:cNvPr id="26" name="Group 25">
            <a:extLst>
              <a:ext uri="{FF2B5EF4-FFF2-40B4-BE49-F238E27FC236}">
                <a16:creationId xmlns:a16="http://schemas.microsoft.com/office/drawing/2014/main" id="{76797E5B-89A7-4D97-B913-F274F25567E1}"/>
              </a:ext>
            </a:extLst>
          </p:cNvPr>
          <p:cNvGrpSpPr/>
          <p:nvPr/>
        </p:nvGrpSpPr>
        <p:grpSpPr>
          <a:xfrm>
            <a:off x="960805" y="2184901"/>
            <a:ext cx="5862732" cy="1861319"/>
            <a:chOff x="6096000" y="1656321"/>
            <a:chExt cx="5862732" cy="1861319"/>
          </a:xfrm>
        </p:grpSpPr>
        <p:graphicFrame>
          <p:nvGraphicFramePr>
            <p:cNvPr id="27" name="Table 26">
              <a:extLst>
                <a:ext uri="{FF2B5EF4-FFF2-40B4-BE49-F238E27FC236}">
                  <a16:creationId xmlns:a16="http://schemas.microsoft.com/office/drawing/2014/main" id="{F7EAF1D9-F996-42BC-A613-8843BDCC1FDB}"/>
                </a:ext>
              </a:extLst>
            </p:cNvPr>
            <p:cNvGraphicFramePr/>
            <p:nvPr/>
          </p:nvGraphicFramePr>
          <p:xfrm>
            <a:off x="6096000" y="2025653"/>
            <a:ext cx="5862732" cy="1491987"/>
          </p:xfrm>
          <a:graphic>
            <a:graphicData uri="http://schemas.openxmlformats.org/drawingml/2006/table">
              <a:tbl>
                <a:tblPr>
                  <a:tableStyleId>{5C22544A-7EE6-4342-B048-85BDC9FD1C3A}</a:tableStyleId>
                </a:tblPr>
                <a:tblGrid>
                  <a:gridCol w="899886">
                    <a:extLst>
                      <a:ext uri="{9D8B030D-6E8A-4147-A177-3AD203B41FA5}">
                        <a16:colId xmlns:a16="http://schemas.microsoft.com/office/drawing/2014/main" val="2774844084"/>
                      </a:ext>
                    </a:extLst>
                  </a:gridCol>
                  <a:gridCol w="1401020">
                    <a:extLst>
                      <a:ext uri="{9D8B030D-6E8A-4147-A177-3AD203B41FA5}">
                        <a16:colId xmlns:a16="http://schemas.microsoft.com/office/drawing/2014/main" val="2828533364"/>
                      </a:ext>
                    </a:extLst>
                  </a:gridCol>
                  <a:gridCol w="1330970">
                    <a:extLst>
                      <a:ext uri="{9D8B030D-6E8A-4147-A177-3AD203B41FA5}">
                        <a16:colId xmlns:a16="http://schemas.microsoft.com/office/drawing/2014/main" val="3814376955"/>
                      </a:ext>
                    </a:extLst>
                  </a:gridCol>
                  <a:gridCol w="1330970">
                    <a:extLst>
                      <a:ext uri="{9D8B030D-6E8A-4147-A177-3AD203B41FA5}">
                        <a16:colId xmlns:a16="http://schemas.microsoft.com/office/drawing/2014/main" val="966997924"/>
                      </a:ext>
                    </a:extLst>
                  </a:gridCol>
                  <a:gridCol w="899886">
                    <a:extLst>
                      <a:ext uri="{9D8B030D-6E8A-4147-A177-3AD203B41FA5}">
                        <a16:colId xmlns:a16="http://schemas.microsoft.com/office/drawing/2014/main" val="111537809"/>
                      </a:ext>
                    </a:extLst>
                  </a:gridCol>
                </a:tblGrid>
                <a:tr h="569901">
                  <a:tc>
                    <a:txBody>
                      <a:bodyPr/>
                      <a:lstStyle/>
                      <a:p>
                        <a:pPr algn="ctr" fontAlgn="b">
                          <a:spcBef>
                            <a:spcPts val="0"/>
                          </a:spcBef>
                          <a:spcAft>
                            <a:spcPts val="0"/>
                          </a:spcAft>
                        </a:pPr>
                        <a:r>
                          <a:rPr lang="en-US" sz="1400" b="1" u="none" strike="noStrike">
                            <a:effectLst/>
                          </a:rPr>
                          <a:t>GPUs</a:t>
                        </a:r>
                        <a:endParaRPr lang="en-US" sz="1400" b="1"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b="1" u="none" strike="noStrike">
                            <a:effectLst/>
                          </a:rPr>
                          <a:t>Data Type</a:t>
                        </a:r>
                        <a:endParaRPr lang="en-US" sz="1400" b="1"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b="1" u="none" strike="noStrike">
                            <a:effectLst/>
                          </a:rPr>
                          <a:t>Required</a:t>
                        </a:r>
                        <a:endParaRPr lang="en-US" sz="1400" b="1"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b="1" u="none" strike="noStrike">
                            <a:effectLst/>
                          </a:rPr>
                          <a:t>NVMe memory</a:t>
                        </a:r>
                        <a:endParaRPr lang="en-US" sz="1400" b="1"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b="1" u="none" strike="noStrike">
                            <a:effectLst/>
                          </a:rPr>
                          <a:t>CPU Memory</a:t>
                        </a:r>
                        <a:endParaRPr lang="en-US" sz="1400" b="1" i="0" u="none" strike="noStrike">
                          <a:effectLst/>
                          <a:latin typeface="Arial" panose="020B0604020202020204" pitchFamily="34" charset="0"/>
                        </a:endParaRPr>
                      </a:p>
                    </a:txBody>
                    <a:tcPr marL="3810" marR="3810" marT="3810" marB="0" anchor="b"/>
                  </a:tc>
                  <a:extLst>
                    <a:ext uri="{0D108BD9-81ED-4DB2-BD59-A6C34878D82A}">
                      <a16:rowId xmlns:a16="http://schemas.microsoft.com/office/drawing/2014/main" val="3884113219"/>
                    </a:ext>
                  </a:extLst>
                </a:tr>
                <a:tr h="307362">
                  <a:tc>
                    <a:txBody>
                      <a:bodyPr/>
                      <a:lstStyle/>
                      <a:p>
                        <a:pPr algn="ctr" fontAlgn="b">
                          <a:spcBef>
                            <a:spcPts val="0"/>
                          </a:spcBef>
                          <a:spcAft>
                            <a:spcPts val="0"/>
                          </a:spcAft>
                        </a:pPr>
                        <a:r>
                          <a:rPr lang="en-US" sz="1400" u="none" strike="noStrike">
                            <a:effectLst/>
                          </a:rPr>
                          <a:t>1024</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Params/Grads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60 GB/s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rgbClr val="C00000"/>
                            </a:solidFill>
                            <a:effectLst/>
                          </a:rPr>
                          <a:t>12 GB/s</a:t>
                        </a:r>
                        <a:endParaRPr lang="en-US" sz="1400" b="0" i="0" u="none" strike="noStrike">
                          <a:solidFill>
                            <a:srgbClr val="C00000"/>
                          </a:solidFill>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rgbClr val="C00000"/>
                            </a:solidFill>
                            <a:effectLst/>
                          </a:rPr>
                          <a:t>12 GB/s</a:t>
                        </a:r>
                        <a:endParaRPr lang="en-US" sz="1400" b="0" i="0" u="none" strike="noStrike">
                          <a:solidFill>
                            <a:srgbClr val="C00000"/>
                          </a:solidFill>
                          <a:effectLst/>
                          <a:latin typeface="Arial" panose="020B0604020202020204" pitchFamily="34" charset="0"/>
                        </a:endParaRPr>
                      </a:p>
                    </a:txBody>
                    <a:tcPr marL="3810" marR="3810" marT="3810" marB="0" anchor="b"/>
                  </a:tc>
                  <a:extLst>
                    <a:ext uri="{0D108BD9-81ED-4DB2-BD59-A6C34878D82A}">
                      <a16:rowId xmlns:a16="http://schemas.microsoft.com/office/drawing/2014/main" val="1579714727"/>
                    </a:ext>
                  </a:extLst>
                </a:tr>
                <a:tr h="307362">
                  <a:tc>
                    <a:txBody>
                      <a:bodyPr/>
                      <a:lstStyle/>
                      <a:p>
                        <a:pPr algn="ctr" fontAlgn="b">
                          <a:spcBef>
                            <a:spcPts val="0"/>
                          </a:spcBef>
                          <a:spcAft>
                            <a:spcPts val="0"/>
                          </a:spcAft>
                        </a:pPr>
                        <a:r>
                          <a:rPr lang="en-US" sz="1400" u="none" strike="noStrike">
                            <a:effectLst/>
                          </a:rPr>
                          <a:t>1024</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Optimizer States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1500 GB/s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chemeClr val="accent6"/>
                            </a:solidFill>
                            <a:effectLst/>
                          </a:rPr>
                          <a:t>1792 GB/s</a:t>
                        </a:r>
                        <a:endParaRPr lang="en-US" sz="1400" b="0" i="0" u="none" strike="noStrike">
                          <a:solidFill>
                            <a:schemeClr val="accent6"/>
                          </a:solidFill>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chemeClr val="accent6"/>
                            </a:solidFill>
                            <a:effectLst/>
                          </a:rPr>
                          <a:t>4096 GB/s</a:t>
                        </a:r>
                        <a:endParaRPr lang="en-US" sz="1400" b="0" i="0" u="none" strike="noStrike">
                          <a:solidFill>
                            <a:schemeClr val="accent6"/>
                          </a:solidFill>
                          <a:effectLst/>
                          <a:latin typeface="Arial" panose="020B0604020202020204" pitchFamily="34" charset="0"/>
                        </a:endParaRPr>
                      </a:p>
                    </a:txBody>
                    <a:tcPr marL="3810" marR="3810" marT="3810" marB="0" anchor="b"/>
                  </a:tc>
                  <a:extLst>
                    <a:ext uri="{0D108BD9-81ED-4DB2-BD59-A6C34878D82A}">
                      <a16:rowId xmlns:a16="http://schemas.microsoft.com/office/drawing/2014/main" val="3095441512"/>
                    </a:ext>
                  </a:extLst>
                </a:tr>
                <a:tr h="307362">
                  <a:tc>
                    <a:txBody>
                      <a:bodyPr/>
                      <a:lstStyle/>
                      <a:p>
                        <a:pPr algn="ctr" fontAlgn="b">
                          <a:spcBef>
                            <a:spcPts val="0"/>
                          </a:spcBef>
                          <a:spcAft>
                            <a:spcPts val="0"/>
                          </a:spcAft>
                        </a:pPr>
                        <a:r>
                          <a:rPr lang="en-US" sz="1400" u="none" strike="noStrike">
                            <a:effectLst/>
                          </a:rPr>
                          <a:t>1024</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Activations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4 GB/s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rgbClr val="C00000"/>
                            </a:solidFill>
                            <a:effectLst/>
                          </a:rPr>
                          <a:t>1.75GB/s</a:t>
                        </a:r>
                        <a:endParaRPr lang="en-US" sz="1400" b="0" i="0" u="none" strike="noStrike">
                          <a:solidFill>
                            <a:srgbClr val="C00000"/>
                          </a:solidFill>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chemeClr val="accent6">
                                <a:lumMod val="75000"/>
                              </a:schemeClr>
                            </a:solidFill>
                            <a:effectLst/>
                          </a:rPr>
                          <a:t>4GB/s</a:t>
                        </a:r>
                        <a:endParaRPr lang="en-US" sz="1400" b="0" i="0" u="none" strike="noStrike">
                          <a:solidFill>
                            <a:schemeClr val="accent6">
                              <a:lumMod val="75000"/>
                            </a:schemeClr>
                          </a:solidFill>
                          <a:effectLst/>
                          <a:latin typeface="Arial" panose="020B0604020202020204" pitchFamily="34" charset="0"/>
                        </a:endParaRPr>
                      </a:p>
                    </a:txBody>
                    <a:tcPr marL="3810" marR="3810" marT="3810" marB="0" anchor="b"/>
                  </a:tc>
                  <a:extLst>
                    <a:ext uri="{0D108BD9-81ED-4DB2-BD59-A6C34878D82A}">
                      <a16:rowId xmlns:a16="http://schemas.microsoft.com/office/drawing/2014/main" val="3542221384"/>
                    </a:ext>
                  </a:extLst>
                </a:tr>
              </a:tbl>
            </a:graphicData>
          </a:graphic>
        </p:graphicFrame>
        <p:sp>
          <p:nvSpPr>
            <p:cNvPr id="28" name="TextBox 27">
              <a:extLst>
                <a:ext uri="{FF2B5EF4-FFF2-40B4-BE49-F238E27FC236}">
                  <a16:creationId xmlns:a16="http://schemas.microsoft.com/office/drawing/2014/main" id="{CD49B926-1EC0-4B9B-91AE-4920EF1C459B}"/>
                </a:ext>
              </a:extLst>
            </p:cNvPr>
            <p:cNvSpPr txBox="1"/>
            <p:nvPr/>
          </p:nvSpPr>
          <p:spPr>
            <a:xfrm>
              <a:off x="7893698" y="1656321"/>
              <a:ext cx="2893997" cy="369332"/>
            </a:xfrm>
            <a:prstGeom prst="rect">
              <a:avLst/>
            </a:prstGeom>
            <a:noFill/>
          </p:spPr>
          <p:txBody>
            <a:bodyPr wrap="none" rtlCol="0">
              <a:spAutoFit/>
            </a:bodyPr>
            <a:lstStyle/>
            <a:p>
              <a:r>
                <a:rPr lang="en-US"/>
                <a:t>ZeRO with non-GPU memory</a:t>
              </a:r>
            </a:p>
          </p:txBody>
        </p:sp>
      </p:grpSp>
      <p:sp>
        <p:nvSpPr>
          <p:cNvPr id="5" name="TextBox 4">
            <a:extLst>
              <a:ext uri="{FF2B5EF4-FFF2-40B4-BE49-F238E27FC236}">
                <a16:creationId xmlns:a16="http://schemas.microsoft.com/office/drawing/2014/main" id="{82C32E03-A759-44CC-9D84-FAC9D2E5D23B}"/>
              </a:ext>
            </a:extLst>
          </p:cNvPr>
          <p:cNvSpPr txBox="1"/>
          <p:nvPr/>
        </p:nvSpPr>
        <p:spPr>
          <a:xfrm>
            <a:off x="746760" y="1585254"/>
            <a:ext cx="6184578" cy="369332"/>
          </a:xfrm>
          <a:prstGeom prst="rect">
            <a:avLst/>
          </a:prstGeom>
          <a:noFill/>
        </p:spPr>
        <p:txBody>
          <a:bodyPr wrap="none" rtlCol="0">
            <a:spAutoFit/>
          </a:bodyPr>
          <a:lstStyle/>
          <a:p>
            <a:r>
              <a:rPr lang="en-US" b="1"/>
              <a:t>Example: </a:t>
            </a:r>
            <a:r>
              <a:rPr lang="en-US"/>
              <a:t>Training using ZeRO with Offload on 64x DGX-2 nodes.</a:t>
            </a:r>
          </a:p>
        </p:txBody>
      </p:sp>
      <p:sp>
        <p:nvSpPr>
          <p:cNvPr id="14" name="Rectangle 13">
            <a:extLst>
              <a:ext uri="{FF2B5EF4-FFF2-40B4-BE49-F238E27FC236}">
                <a16:creationId xmlns:a16="http://schemas.microsoft.com/office/drawing/2014/main" id="{077353C2-5195-40F0-A8D4-8A1CA54E2711}"/>
              </a:ext>
            </a:extLst>
          </p:cNvPr>
          <p:cNvSpPr/>
          <p:nvPr/>
        </p:nvSpPr>
        <p:spPr>
          <a:xfrm>
            <a:off x="4578178" y="2451603"/>
            <a:ext cx="2443145" cy="9773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DF1CD7-0B45-44F2-B0B1-A0D5B907B3ED}"/>
              </a:ext>
            </a:extLst>
          </p:cNvPr>
          <p:cNvSpPr/>
          <p:nvPr/>
        </p:nvSpPr>
        <p:spPr>
          <a:xfrm>
            <a:off x="4578177" y="3438054"/>
            <a:ext cx="2443145" cy="9773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8012309"/>
      </p:ext>
    </p:extLst>
  </p:cSld>
  <p:clrMapOvr>
    <a:masterClrMapping/>
  </p:clrMapOvr>
  <mc:AlternateContent xmlns:mc="http://schemas.openxmlformats.org/markup-compatibility/2006" xmlns:p14="http://schemas.microsoft.com/office/powerpoint/2010/main">
    <mc:Choice Requires="p14">
      <p:transition spd="slow" p14:dur="2000" advTm="116016"/>
    </mc:Choice>
    <mc:Fallback xmlns="">
      <p:transition spd="slow" advTm="1160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D3CF2B-D425-4B7C-856D-CD691E01496C}"/>
              </a:ext>
            </a:extLst>
          </p:cNvPr>
          <p:cNvSpPr/>
          <p:nvPr/>
        </p:nvSpPr>
        <p:spPr>
          <a:xfrm>
            <a:off x="986061" y="5583343"/>
            <a:ext cx="10040112" cy="816864"/>
          </a:xfrm>
          <a:prstGeom prst="rect">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BCE42-BCB9-44F2-A80B-7689A8DFC79D}"/>
              </a:ext>
            </a:extLst>
          </p:cNvPr>
          <p:cNvSpPr>
            <a:spLocks noGrp="1"/>
          </p:cNvSpPr>
          <p:nvPr>
            <p:ph type="title"/>
          </p:nvPr>
        </p:nvSpPr>
        <p:spPr>
          <a:xfrm>
            <a:off x="838200" y="166517"/>
            <a:ext cx="10515600" cy="1505883"/>
          </a:xfrm>
        </p:spPr>
        <p:txBody>
          <a:bodyPr vert="horz" lIns="91440" tIns="45720" rIns="91440" bIns="45720" rtlCol="0" anchor="ctr">
            <a:normAutofit/>
          </a:bodyPr>
          <a:lstStyle/>
          <a:p>
            <a:r>
              <a:rPr lang="en-US" sz="5200"/>
              <a:t>State-of-art and its limitations</a:t>
            </a:r>
            <a:endParaRPr lang="en-US" sz="5200" kern="1200">
              <a:solidFill>
                <a:schemeClr val="tx1"/>
              </a:solidFill>
              <a:latin typeface="+mj-lt"/>
              <a:ea typeface="+mj-ea"/>
              <a:cs typeface="+mj-cs"/>
            </a:endParaRPr>
          </a:p>
        </p:txBody>
      </p:sp>
      <p:graphicFrame>
        <p:nvGraphicFramePr>
          <p:cNvPr id="4" name="Table 3">
            <a:extLst>
              <a:ext uri="{FF2B5EF4-FFF2-40B4-BE49-F238E27FC236}">
                <a16:creationId xmlns:a16="http://schemas.microsoft.com/office/drawing/2014/main" id="{A9C01E6A-915D-4CE6-923E-1406E60975DE}"/>
              </a:ext>
            </a:extLst>
          </p:cNvPr>
          <p:cNvGraphicFramePr/>
          <p:nvPr/>
        </p:nvGraphicFramePr>
        <p:xfrm>
          <a:off x="1246698" y="1495088"/>
          <a:ext cx="9518838" cy="4660392"/>
        </p:xfrm>
        <a:graphic>
          <a:graphicData uri="http://schemas.openxmlformats.org/drawingml/2006/table">
            <a:tbl>
              <a:tblPr/>
              <a:tblGrid>
                <a:gridCol w="2435286">
                  <a:extLst>
                    <a:ext uri="{9D8B030D-6E8A-4147-A177-3AD203B41FA5}">
                      <a16:colId xmlns:a16="http://schemas.microsoft.com/office/drawing/2014/main" val="3477459979"/>
                    </a:ext>
                  </a:extLst>
                </a:gridCol>
                <a:gridCol w="1724354">
                  <a:extLst>
                    <a:ext uri="{9D8B030D-6E8A-4147-A177-3AD203B41FA5}">
                      <a16:colId xmlns:a16="http://schemas.microsoft.com/office/drawing/2014/main" val="215782982"/>
                    </a:ext>
                  </a:extLst>
                </a:gridCol>
                <a:gridCol w="1412881">
                  <a:extLst>
                    <a:ext uri="{9D8B030D-6E8A-4147-A177-3AD203B41FA5}">
                      <a16:colId xmlns:a16="http://schemas.microsoft.com/office/drawing/2014/main" val="2564519770"/>
                    </a:ext>
                  </a:extLst>
                </a:gridCol>
                <a:gridCol w="1255232">
                  <a:extLst>
                    <a:ext uri="{9D8B030D-6E8A-4147-A177-3AD203B41FA5}">
                      <a16:colId xmlns:a16="http://schemas.microsoft.com/office/drawing/2014/main" val="272378950"/>
                    </a:ext>
                  </a:extLst>
                </a:gridCol>
                <a:gridCol w="2691085">
                  <a:extLst>
                    <a:ext uri="{9D8B030D-6E8A-4147-A177-3AD203B41FA5}">
                      <a16:colId xmlns:a16="http://schemas.microsoft.com/office/drawing/2014/main" val="4167972989"/>
                    </a:ext>
                  </a:extLst>
                </a:gridCol>
              </a:tblGrid>
              <a:tr h="703882">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Max Parameter </a:t>
                      </a:r>
                    </a:p>
                    <a:p>
                      <a:pPr algn="ctr" fontAlgn="ctr">
                        <a:spcBef>
                          <a:spcPts val="0"/>
                        </a:spcBef>
                        <a:spcAft>
                          <a:spcPts val="0"/>
                        </a:spcAft>
                      </a:pPr>
                      <a:r>
                        <a:rPr lang="en-US" sz="1600" b="1" i="0" u="none" strike="noStrike">
                          <a:solidFill>
                            <a:srgbClr val="000000"/>
                          </a:solidFill>
                          <a:effectLst/>
                          <a:latin typeface="Calibri" panose="020F0502020204030204" pitchFamily="34" charset="0"/>
                        </a:rPr>
                        <a:t>(in billions)</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Max Parallelism</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Compute Efficiency</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Usability </a:t>
                      </a:r>
                    </a:p>
                    <a:p>
                      <a:pPr algn="ctr" fontAlgn="ctr">
                        <a:spcBef>
                          <a:spcPts val="0"/>
                        </a:spcBef>
                        <a:spcAft>
                          <a:spcPts val="0"/>
                        </a:spcAft>
                      </a:pPr>
                      <a:r>
                        <a:rPr lang="en-US" sz="1600" b="1" i="0" u="none" strike="noStrike">
                          <a:solidFill>
                            <a:srgbClr val="000000"/>
                          </a:solidFill>
                          <a:effectLst/>
                          <a:latin typeface="Calibri" panose="020F0502020204030204" pitchFamily="34" charset="0"/>
                        </a:rPr>
                        <a:t>(Model Rewrite)</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852364"/>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Data Parallel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1.2</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Great</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794308615"/>
                  </a:ext>
                </a:extLst>
              </a:tr>
              <a:tr h="703882">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Model Parallel (MP)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20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16</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spcBef>
                          <a:spcPts val="0"/>
                        </a:spcBef>
                        <a:spcAft>
                          <a:spcPts val="0"/>
                        </a:spcAft>
                      </a:pPr>
                      <a:r>
                        <a:rPr lang="en-US" sz="1600" b="0" i="0" u="none" strike="noStrike" dirty="0">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322050870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20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effectLst/>
                          <a:latin typeface="Arial" panose="020B0604020202020204" pitchFamily="34" charset="0"/>
                        </a:rPr>
                        <a:t>Needs Model Rewrite</a:t>
                      </a:r>
                    </a:p>
                    <a:p>
                      <a:pPr algn="ctr" fontAlgn="b">
                        <a:spcBef>
                          <a:spcPts val="0"/>
                        </a:spcBef>
                        <a:spcAft>
                          <a:spcPts val="0"/>
                        </a:spcAft>
                      </a:pP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2041558262"/>
                  </a:ext>
                </a:extLst>
              </a:tr>
              <a:tr h="703882">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Pipeline Parallel (PP)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128</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045402433"/>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PP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78773356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MP + PP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effectLst/>
                          <a:latin typeface="Arial" panose="020B0604020202020204" pitchFamily="34" charset="0"/>
                        </a:rPr>
                        <a:t>Very Good</a:t>
                      </a:r>
                    </a:p>
                    <a:p>
                      <a:pPr algn="ctr" fontAlgn="b">
                        <a:spcBef>
                          <a:spcPts val="0"/>
                        </a:spcBef>
                        <a:spcAft>
                          <a:spcPts val="0"/>
                        </a:spcAft>
                      </a:pP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Significant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305845250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51490"/>
                  </a:ext>
                </a:extLst>
              </a:tr>
              <a:tr h="389777">
                <a:tc>
                  <a:txBody>
                    <a:bodyPr/>
                    <a:lstStyle/>
                    <a:p>
                      <a:pPr algn="ctr" fontAlgn="b">
                        <a:spcBef>
                          <a:spcPts val="0"/>
                        </a:spcBef>
                        <a:spcAft>
                          <a:spcPts val="0"/>
                        </a:spcAft>
                      </a:pPr>
                      <a:r>
                        <a:rPr lang="en-US" sz="1600" b="1" i="1" u="none" strike="noStrike">
                          <a:solidFill>
                            <a:srgbClr val="000000"/>
                          </a:solidFill>
                          <a:effectLst/>
                          <a:latin typeface="Calibri" panose="020F0502020204030204" pitchFamily="34" charset="0"/>
                        </a:rPr>
                        <a:t>ZeRO</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1" u="none" strike="noStrike">
                          <a:solidFill>
                            <a:srgbClr val="000000"/>
                          </a:solidFill>
                          <a:effectLst/>
                          <a:latin typeface="Calibri" panose="020F0502020204030204" pitchFamily="34" charset="0"/>
                        </a:rPr>
                        <a:t>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1" u="none" strike="noStrike">
                          <a:solidFill>
                            <a:srgbClr val="000000"/>
                          </a:solidFill>
                          <a:effectLst/>
                          <a:latin typeface="Calibri" panose="020F0502020204030204" pitchFamily="34" charset="0"/>
                        </a:rPr>
                        <a:t>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dirty="0">
                          <a:effectLst/>
                          <a:latin typeface="Arial" panose="020B0604020202020204" pitchFamily="34" charset="0"/>
                        </a:rPr>
                        <a:t>Great</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3604146539"/>
                  </a:ext>
                </a:extLst>
              </a:tr>
            </a:tbl>
          </a:graphicData>
        </a:graphic>
      </p:graphicFrame>
      <p:sp>
        <p:nvSpPr>
          <p:cNvPr id="8" name="Rectangle 7">
            <a:extLst>
              <a:ext uri="{FF2B5EF4-FFF2-40B4-BE49-F238E27FC236}">
                <a16:creationId xmlns:a16="http://schemas.microsoft.com/office/drawing/2014/main" id="{7EFE69CB-B957-4ABC-A83D-1715BA9BAD7E}"/>
              </a:ext>
            </a:extLst>
          </p:cNvPr>
          <p:cNvSpPr/>
          <p:nvPr/>
        </p:nvSpPr>
        <p:spPr>
          <a:xfrm>
            <a:off x="590550" y="5391487"/>
            <a:ext cx="10763250" cy="1161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4A496AE-2C6E-4975-8B1A-A2F37831F7E0}"/>
              </a:ext>
            </a:extLst>
          </p:cNvPr>
          <p:cNvSpPr/>
          <p:nvPr/>
        </p:nvSpPr>
        <p:spPr>
          <a:xfrm>
            <a:off x="1079500" y="3797298"/>
            <a:ext cx="10358967" cy="170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A454937-0E0B-4279-92C4-C502A05A4868}"/>
              </a:ext>
            </a:extLst>
          </p:cNvPr>
          <p:cNvSpPr txBox="1"/>
          <p:nvPr/>
        </p:nvSpPr>
        <p:spPr>
          <a:xfrm>
            <a:off x="1977042" y="4567680"/>
            <a:ext cx="8058150" cy="1015663"/>
          </a:xfrm>
          <a:prstGeom prst="rect">
            <a:avLst/>
          </a:prstGeom>
          <a:noFill/>
        </p:spPr>
        <p:txBody>
          <a:bodyPr wrap="square">
            <a:spAutoFit/>
          </a:bodyPr>
          <a:lstStyle/>
          <a:p>
            <a:pPr lvl="0"/>
            <a:r>
              <a:rPr lang="en-US" sz="2000"/>
              <a:t>Democratization of large model training requires easy to use solutions that can support large model sizes and parallelism degree while remaining highly efficient </a:t>
            </a:r>
          </a:p>
        </p:txBody>
      </p:sp>
      <p:sp>
        <p:nvSpPr>
          <p:cNvPr id="7" name="TextBox 6">
            <a:extLst>
              <a:ext uri="{FF2B5EF4-FFF2-40B4-BE49-F238E27FC236}">
                <a16:creationId xmlns:a16="http://schemas.microsoft.com/office/drawing/2014/main" id="{5FD05BE9-EAB7-4901-B6AA-4B3182CE4D92}"/>
              </a:ext>
            </a:extLst>
          </p:cNvPr>
          <p:cNvSpPr txBox="1"/>
          <p:nvPr/>
        </p:nvSpPr>
        <p:spPr>
          <a:xfrm>
            <a:off x="2942469" y="6475518"/>
            <a:ext cx="6396559" cy="338554"/>
          </a:xfrm>
          <a:prstGeom prst="rect">
            <a:avLst/>
          </a:prstGeom>
          <a:noFill/>
        </p:spPr>
        <p:txBody>
          <a:bodyPr wrap="none" rtlCol="0">
            <a:spAutoFit/>
          </a:bodyPr>
          <a:lstStyle/>
          <a:p>
            <a:r>
              <a:rPr lang="en-US" sz="1600"/>
              <a:t>*Mixed precision Adam on Cluster of DGX-2 with NVIDIA 32 GB V100 GPUs</a:t>
            </a:r>
          </a:p>
        </p:txBody>
      </p:sp>
    </p:spTree>
    <p:extLst>
      <p:ext uri="{BB962C8B-B14F-4D97-AF65-F5344CB8AC3E}">
        <p14:creationId xmlns:p14="http://schemas.microsoft.com/office/powerpoint/2010/main" val="7887603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3C2E168-8078-4712-8920-CEEA3B541B70}"/>
              </a:ext>
            </a:extLst>
          </p:cNvPr>
          <p:cNvSpPr>
            <a:spLocks noGrp="1"/>
          </p:cNvSpPr>
          <p:nvPr>
            <p:ph idx="1"/>
          </p:nvPr>
        </p:nvSpPr>
        <p:spPr>
          <a:xfrm>
            <a:off x="433594" y="1773237"/>
            <a:ext cx="5775024" cy="4351338"/>
          </a:xfrm>
        </p:spPr>
        <p:txBody>
          <a:bodyPr>
            <a:normAutofit fontScale="85000" lnSpcReduction="20000"/>
          </a:bodyPr>
          <a:lstStyle/>
          <a:p>
            <a:pPr marL="457200" lvl="1" indent="0">
              <a:buNone/>
            </a:pPr>
            <a:endParaRPr lang="en-US" sz="2800" dirty="0"/>
          </a:p>
          <a:p>
            <a:pPr lvl="1"/>
            <a:r>
              <a:rPr lang="en-US" sz="2800" dirty="0"/>
              <a:t>Partition each parameter across GPUs</a:t>
            </a:r>
          </a:p>
          <a:p>
            <a:pPr lvl="1"/>
            <a:r>
              <a:rPr lang="en-US" sz="2800" dirty="0"/>
              <a:t>Send from </a:t>
            </a:r>
            <a:r>
              <a:rPr lang="en-US" sz="2800" dirty="0" err="1"/>
              <a:t>NVMe</a:t>
            </a:r>
            <a:r>
              <a:rPr lang="en-US" sz="2800" dirty="0"/>
              <a:t> to GPU in parallel</a:t>
            </a:r>
          </a:p>
          <a:p>
            <a:pPr lvl="1"/>
            <a:r>
              <a:rPr lang="en-US" sz="2800" dirty="0" err="1"/>
              <a:t>Allgather</a:t>
            </a:r>
            <a:r>
              <a:rPr lang="en-US" sz="2800" dirty="0"/>
              <a:t> and Reduce-Scatter</a:t>
            </a:r>
          </a:p>
          <a:p>
            <a:pPr marL="457200" lvl="1" indent="0">
              <a:buNone/>
            </a:pPr>
            <a:endParaRPr lang="en-US" sz="2800" dirty="0"/>
          </a:p>
          <a:p>
            <a:pPr lvl="1"/>
            <a:r>
              <a:rPr lang="en-US" sz="2800" dirty="0"/>
              <a:t>Bandwidth Increases linearly with devices</a:t>
            </a:r>
          </a:p>
          <a:p>
            <a:pPr lvl="2"/>
            <a:r>
              <a:rPr lang="en-US" sz="2400" dirty="0"/>
              <a:t>#gpus x host-to-device bandwidth</a:t>
            </a:r>
          </a:p>
          <a:p>
            <a:pPr lvl="2"/>
            <a:r>
              <a:rPr lang="en-US" dirty="0"/>
              <a:t>CPU -&gt; GPU: 64 GB/s – 4 TB/s (1-64 nodes)</a:t>
            </a:r>
          </a:p>
          <a:p>
            <a:pPr lvl="2"/>
            <a:r>
              <a:rPr lang="en-US" dirty="0" err="1"/>
              <a:t>NVMe</a:t>
            </a:r>
            <a:r>
              <a:rPr lang="en-US" dirty="0"/>
              <a:t> -&gt; GPU: 28 GB/s – 1.8 TB/s (1-64 nodes)  </a:t>
            </a:r>
          </a:p>
          <a:p>
            <a:pPr lvl="1"/>
            <a:endParaRPr lang="en-US" dirty="0"/>
          </a:p>
          <a:p>
            <a:pPr lvl="1"/>
            <a:r>
              <a:rPr lang="en-US" dirty="0"/>
              <a:t>Limited by GPU</a:t>
            </a:r>
            <a:r>
              <a:rPr lang="en-US" dirty="0">
                <a:sym typeface="Wingdings" panose="05000000000000000000" pitchFamily="2" charset="2"/>
              </a:rPr>
              <a:t>GPU </a:t>
            </a:r>
            <a:r>
              <a:rPr lang="en-US" dirty="0" err="1">
                <a:sym typeface="Wingdings" panose="05000000000000000000" pitchFamily="2" charset="2"/>
              </a:rPr>
              <a:t>bw</a:t>
            </a:r>
            <a:endParaRPr lang="en-US" dirty="0">
              <a:sym typeface="Wingdings" panose="05000000000000000000" pitchFamily="2" charset="2"/>
            </a:endParaRPr>
          </a:p>
          <a:p>
            <a:pPr lvl="2"/>
            <a:r>
              <a:rPr lang="en-US" dirty="0"/>
              <a:t>min (#gpus x host-device </a:t>
            </a:r>
            <a:r>
              <a:rPr lang="en-US" dirty="0" err="1"/>
              <a:t>bw</a:t>
            </a:r>
            <a:r>
              <a:rPr lang="en-US" dirty="0"/>
              <a:t>, </a:t>
            </a:r>
            <a:r>
              <a:rPr lang="en-US" dirty="0" err="1"/>
              <a:t>gpu-gpu</a:t>
            </a:r>
            <a:r>
              <a:rPr lang="en-US" dirty="0"/>
              <a:t> </a:t>
            </a:r>
            <a:r>
              <a:rPr lang="en-US" dirty="0" err="1"/>
              <a:t>bw</a:t>
            </a:r>
            <a:r>
              <a:rPr lang="en-US" dirty="0"/>
              <a:t>)</a:t>
            </a:r>
            <a:endParaRPr lang="en-US" dirty="0">
              <a:sym typeface="Wingdings" panose="05000000000000000000" pitchFamily="2" charset="2"/>
            </a:endParaRPr>
          </a:p>
          <a:p>
            <a:pPr lvl="2"/>
            <a:r>
              <a:rPr lang="en-US" dirty="0">
                <a:sym typeface="Wingdings" panose="05000000000000000000" pitchFamily="2" charset="2"/>
              </a:rPr>
              <a:t>70 GB/s</a:t>
            </a:r>
            <a:endParaRPr lang="en-US" dirty="0"/>
          </a:p>
          <a:p>
            <a:pPr lvl="2"/>
            <a:endParaRPr lang="en-US" dirty="0"/>
          </a:p>
        </p:txBody>
      </p:sp>
      <p:sp>
        <p:nvSpPr>
          <p:cNvPr id="2" name="Title 1">
            <a:extLst>
              <a:ext uri="{FF2B5EF4-FFF2-40B4-BE49-F238E27FC236}">
                <a16:creationId xmlns:a16="http://schemas.microsoft.com/office/drawing/2014/main" id="{85A73F5A-D8C7-4F4D-95A9-01C4DD589F3F}"/>
              </a:ext>
            </a:extLst>
          </p:cNvPr>
          <p:cNvSpPr>
            <a:spLocks noGrp="1"/>
          </p:cNvSpPr>
          <p:nvPr>
            <p:ph type="title"/>
          </p:nvPr>
        </p:nvSpPr>
        <p:spPr/>
        <p:txBody>
          <a:bodyPr/>
          <a:lstStyle/>
          <a:p>
            <a:r>
              <a:rPr lang="en-US" err="1"/>
              <a:t>ZeRO</a:t>
            </a:r>
            <a:r>
              <a:rPr lang="en-US"/>
              <a:t>-Infinity</a:t>
            </a:r>
          </a:p>
        </p:txBody>
      </p:sp>
      <p:grpSp>
        <p:nvGrpSpPr>
          <p:cNvPr id="122" name="Group 121">
            <a:extLst>
              <a:ext uri="{FF2B5EF4-FFF2-40B4-BE49-F238E27FC236}">
                <a16:creationId xmlns:a16="http://schemas.microsoft.com/office/drawing/2014/main" id="{57FE7FF8-1D00-4D04-AA65-45B5E60DC393}"/>
              </a:ext>
            </a:extLst>
          </p:cNvPr>
          <p:cNvGrpSpPr/>
          <p:nvPr/>
        </p:nvGrpSpPr>
        <p:grpSpPr>
          <a:xfrm>
            <a:off x="6929000" y="225839"/>
            <a:ext cx="4635089" cy="2273658"/>
            <a:chOff x="6447934" y="4163892"/>
            <a:chExt cx="4635089" cy="2273658"/>
          </a:xfrm>
        </p:grpSpPr>
        <p:grpSp>
          <p:nvGrpSpPr>
            <p:cNvPr id="106" name="Group 105">
              <a:extLst>
                <a:ext uri="{FF2B5EF4-FFF2-40B4-BE49-F238E27FC236}">
                  <a16:creationId xmlns:a16="http://schemas.microsoft.com/office/drawing/2014/main" id="{44167DA6-05EE-4341-8D82-D5A51A677534}"/>
                </a:ext>
              </a:extLst>
            </p:cNvPr>
            <p:cNvGrpSpPr/>
            <p:nvPr/>
          </p:nvGrpSpPr>
          <p:grpSpPr>
            <a:xfrm>
              <a:off x="6447934" y="4163892"/>
              <a:ext cx="4635089" cy="2273658"/>
              <a:chOff x="7017290" y="4257560"/>
              <a:chExt cx="4635089" cy="2273658"/>
            </a:xfrm>
          </p:grpSpPr>
          <p:sp>
            <p:nvSpPr>
              <p:cNvPr id="66" name="Rectangle 65">
                <a:extLst>
                  <a:ext uri="{FF2B5EF4-FFF2-40B4-BE49-F238E27FC236}">
                    <a16:creationId xmlns:a16="http://schemas.microsoft.com/office/drawing/2014/main" id="{8B98CFD5-31CF-4616-99F0-932945C254CE}"/>
                  </a:ext>
                </a:extLst>
              </p:cNvPr>
              <p:cNvSpPr/>
              <p:nvPr/>
            </p:nvSpPr>
            <p:spPr>
              <a:xfrm>
                <a:off x="10218281" y="5358423"/>
                <a:ext cx="1120551" cy="11727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a:p>
                <a:pPr algn="ctr"/>
                <a:endParaRPr lang="en-US"/>
              </a:p>
              <a:p>
                <a:pPr algn="ctr"/>
                <a:r>
                  <a:rPr lang="en-US"/>
                  <a:t>NVME</a:t>
                </a:r>
              </a:p>
            </p:txBody>
          </p:sp>
          <p:sp>
            <p:nvSpPr>
              <p:cNvPr id="68" name="Rectangle 67">
                <a:extLst>
                  <a:ext uri="{FF2B5EF4-FFF2-40B4-BE49-F238E27FC236}">
                    <a16:creationId xmlns:a16="http://schemas.microsoft.com/office/drawing/2014/main" id="{9605808F-3138-45AD-B9E5-4D5611CB596A}"/>
                  </a:ext>
                </a:extLst>
              </p:cNvPr>
              <p:cNvSpPr/>
              <p:nvPr/>
            </p:nvSpPr>
            <p:spPr>
              <a:xfrm>
                <a:off x="8968423" y="5358424"/>
                <a:ext cx="1120551" cy="11727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a:p>
                <a:pPr algn="ctr"/>
                <a:endParaRPr lang="en-US"/>
              </a:p>
              <a:p>
                <a:pPr algn="ctr"/>
                <a:r>
                  <a:rPr lang="en-US"/>
                  <a:t>NVME</a:t>
                </a:r>
              </a:p>
            </p:txBody>
          </p:sp>
          <p:sp>
            <p:nvSpPr>
              <p:cNvPr id="70" name="Rectangle 69">
                <a:extLst>
                  <a:ext uri="{FF2B5EF4-FFF2-40B4-BE49-F238E27FC236}">
                    <a16:creationId xmlns:a16="http://schemas.microsoft.com/office/drawing/2014/main" id="{653F5C9E-2296-4CEC-9BEC-A2B6EC9BE5D9}"/>
                  </a:ext>
                </a:extLst>
              </p:cNvPr>
              <p:cNvSpPr/>
              <p:nvPr/>
            </p:nvSpPr>
            <p:spPr>
              <a:xfrm>
                <a:off x="7561186" y="5361841"/>
                <a:ext cx="1261697" cy="11693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a:p>
                <a:pPr algn="ctr"/>
                <a:endParaRPr lang="en-US"/>
              </a:p>
              <a:p>
                <a:pPr algn="ctr"/>
                <a:r>
                  <a:rPr lang="en-US"/>
                  <a:t>NVME</a:t>
                </a:r>
              </a:p>
            </p:txBody>
          </p:sp>
          <p:sp>
            <p:nvSpPr>
              <p:cNvPr id="72" name="Rectangle 71">
                <a:extLst>
                  <a:ext uri="{FF2B5EF4-FFF2-40B4-BE49-F238E27FC236}">
                    <a16:creationId xmlns:a16="http://schemas.microsoft.com/office/drawing/2014/main" id="{4FB3138B-3695-4B47-A7D8-EEA10946C2DB}"/>
                  </a:ext>
                </a:extLst>
              </p:cNvPr>
              <p:cNvSpPr/>
              <p:nvPr/>
            </p:nvSpPr>
            <p:spPr>
              <a:xfrm>
                <a:off x="7701815" y="5434628"/>
                <a:ext cx="293077"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0C0CBBD-63BC-4DF2-925C-6F8831FE8F07}"/>
                  </a:ext>
                </a:extLst>
              </p:cNvPr>
              <p:cNvSpPr/>
              <p:nvPr/>
            </p:nvSpPr>
            <p:spPr>
              <a:xfrm>
                <a:off x="7701816" y="5654309"/>
                <a:ext cx="293077"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E68BC3E-8E67-4A62-9591-45E8FAFA1E92}"/>
                  </a:ext>
                </a:extLst>
              </p:cNvPr>
              <p:cNvSpPr/>
              <p:nvPr/>
            </p:nvSpPr>
            <p:spPr>
              <a:xfrm>
                <a:off x="7701815" y="5878762"/>
                <a:ext cx="293077"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3B5FACB-3233-48C4-B87E-19FBE3D487D6}"/>
                  </a:ext>
                </a:extLst>
              </p:cNvPr>
              <p:cNvSpPr/>
              <p:nvPr/>
            </p:nvSpPr>
            <p:spPr>
              <a:xfrm>
                <a:off x="7392506" y="4257560"/>
                <a:ext cx="4259873" cy="2913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GPU Interconnect</a:t>
                </a:r>
              </a:p>
            </p:txBody>
          </p:sp>
          <p:sp>
            <p:nvSpPr>
              <p:cNvPr id="80" name="Rectangle 79">
                <a:extLst>
                  <a:ext uri="{FF2B5EF4-FFF2-40B4-BE49-F238E27FC236}">
                    <a16:creationId xmlns:a16="http://schemas.microsoft.com/office/drawing/2014/main" id="{276D567B-7F15-4A2E-A9AA-209AEBD3EFB5}"/>
                  </a:ext>
                </a:extLst>
              </p:cNvPr>
              <p:cNvSpPr/>
              <p:nvPr/>
            </p:nvSpPr>
            <p:spPr>
              <a:xfrm>
                <a:off x="7675441" y="4755171"/>
                <a:ext cx="1032235" cy="338504"/>
              </a:xfrm>
              <a:prstGeom prst="rect">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GPU 0</a:t>
                </a:r>
              </a:p>
            </p:txBody>
          </p:sp>
          <p:sp>
            <p:nvSpPr>
              <p:cNvPr id="82" name="Rectangle 81">
                <a:extLst>
                  <a:ext uri="{FF2B5EF4-FFF2-40B4-BE49-F238E27FC236}">
                    <a16:creationId xmlns:a16="http://schemas.microsoft.com/office/drawing/2014/main" id="{2D6040DB-E831-456E-AA98-D4D12FC8068E}"/>
                  </a:ext>
                </a:extLst>
              </p:cNvPr>
              <p:cNvSpPr/>
              <p:nvPr/>
            </p:nvSpPr>
            <p:spPr>
              <a:xfrm>
                <a:off x="9001612" y="4739816"/>
                <a:ext cx="1032235" cy="3385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GPU 1</a:t>
                </a:r>
              </a:p>
            </p:txBody>
          </p:sp>
          <p:sp>
            <p:nvSpPr>
              <p:cNvPr id="84" name="Rectangle 83">
                <a:extLst>
                  <a:ext uri="{FF2B5EF4-FFF2-40B4-BE49-F238E27FC236}">
                    <a16:creationId xmlns:a16="http://schemas.microsoft.com/office/drawing/2014/main" id="{A31A76CA-FACE-4F93-AC6D-C53F7E735E0B}"/>
                  </a:ext>
                </a:extLst>
              </p:cNvPr>
              <p:cNvSpPr/>
              <p:nvPr/>
            </p:nvSpPr>
            <p:spPr>
              <a:xfrm>
                <a:off x="10257718" y="4736369"/>
                <a:ext cx="1032235" cy="3385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GPU 2</a:t>
                </a:r>
              </a:p>
            </p:txBody>
          </p:sp>
          <p:cxnSp>
            <p:nvCxnSpPr>
              <p:cNvPr id="86" name="Straight Arrow Connector 85">
                <a:extLst>
                  <a:ext uri="{FF2B5EF4-FFF2-40B4-BE49-F238E27FC236}">
                    <a16:creationId xmlns:a16="http://schemas.microsoft.com/office/drawing/2014/main" id="{12451E42-778B-4CFF-95F5-9DF421640F5C}"/>
                  </a:ext>
                </a:extLst>
              </p:cNvPr>
              <p:cNvCxnSpPr>
                <a:cxnSpLocks/>
                <a:stCxn id="70" idx="0"/>
                <a:endCxn id="80" idx="2"/>
              </p:cNvCxnSpPr>
              <p:nvPr/>
            </p:nvCxnSpPr>
            <p:spPr>
              <a:xfrm flipH="1" flipV="1">
                <a:off x="8191559" y="5093675"/>
                <a:ext cx="476" cy="2681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61D12AB7-061F-433A-95CF-C37A1577DBCB}"/>
                  </a:ext>
                </a:extLst>
              </p:cNvPr>
              <p:cNvCxnSpPr>
                <a:cxnSpLocks/>
                <a:stCxn id="68" idx="0"/>
                <a:endCxn id="82" idx="2"/>
              </p:cNvCxnSpPr>
              <p:nvPr/>
            </p:nvCxnSpPr>
            <p:spPr>
              <a:xfrm flipH="1" flipV="1">
                <a:off x="9517730" y="5078320"/>
                <a:ext cx="10969" cy="2801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0" name="Straight Arrow Connector 89">
                <a:extLst>
                  <a:ext uri="{FF2B5EF4-FFF2-40B4-BE49-F238E27FC236}">
                    <a16:creationId xmlns:a16="http://schemas.microsoft.com/office/drawing/2014/main" id="{8E3B819B-80A4-4016-B16F-C5F096B58751}"/>
                  </a:ext>
                </a:extLst>
              </p:cNvPr>
              <p:cNvCxnSpPr>
                <a:cxnSpLocks/>
                <a:stCxn id="66" idx="0"/>
                <a:endCxn id="84" idx="2"/>
              </p:cNvCxnSpPr>
              <p:nvPr/>
            </p:nvCxnSpPr>
            <p:spPr>
              <a:xfrm flipH="1" flipV="1">
                <a:off x="10773836" y="5074873"/>
                <a:ext cx="4721" cy="2835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2" name="TextBox 91">
                <a:extLst>
                  <a:ext uri="{FF2B5EF4-FFF2-40B4-BE49-F238E27FC236}">
                    <a16:creationId xmlns:a16="http://schemas.microsoft.com/office/drawing/2014/main" id="{65B10483-E198-4D4F-BDCF-D3F6A1B9D959}"/>
                  </a:ext>
                </a:extLst>
              </p:cNvPr>
              <p:cNvSpPr txBox="1"/>
              <p:nvPr/>
            </p:nvSpPr>
            <p:spPr>
              <a:xfrm>
                <a:off x="7017290" y="5031982"/>
                <a:ext cx="631440" cy="369332"/>
              </a:xfrm>
              <a:prstGeom prst="rect">
                <a:avLst/>
              </a:prstGeom>
              <a:noFill/>
            </p:spPr>
            <p:txBody>
              <a:bodyPr wrap="square" rtlCol="0">
                <a:spAutoFit/>
              </a:bodyPr>
              <a:lstStyle/>
              <a:p>
                <a:r>
                  <a:rPr lang="en-US" b="1">
                    <a:solidFill>
                      <a:srgbClr val="FF0000"/>
                    </a:solidFill>
                  </a:rPr>
                  <a:t>PCIe</a:t>
                </a:r>
              </a:p>
            </p:txBody>
          </p:sp>
          <p:sp>
            <p:nvSpPr>
              <p:cNvPr id="94" name="Rectangle 93">
                <a:extLst>
                  <a:ext uri="{FF2B5EF4-FFF2-40B4-BE49-F238E27FC236}">
                    <a16:creationId xmlns:a16="http://schemas.microsoft.com/office/drawing/2014/main" id="{7015F12D-A25F-44F4-BB3B-EA04217FA9A6}"/>
                  </a:ext>
                </a:extLst>
              </p:cNvPr>
              <p:cNvSpPr/>
              <p:nvPr/>
            </p:nvSpPr>
            <p:spPr>
              <a:xfrm>
                <a:off x="9390962" y="5434628"/>
                <a:ext cx="293077"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F3A966-F443-41E8-837F-F9F6034C6788}"/>
                  </a:ext>
                </a:extLst>
              </p:cNvPr>
              <p:cNvSpPr/>
              <p:nvPr/>
            </p:nvSpPr>
            <p:spPr>
              <a:xfrm>
                <a:off x="9390961" y="5654309"/>
                <a:ext cx="293077"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3A9D0F1-94C9-4922-B074-E646073DA0EF}"/>
                  </a:ext>
                </a:extLst>
              </p:cNvPr>
              <p:cNvSpPr/>
              <p:nvPr/>
            </p:nvSpPr>
            <p:spPr>
              <a:xfrm>
                <a:off x="9390960" y="5878762"/>
                <a:ext cx="293077"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B29D680-D897-4358-895F-B894B2727ED7}"/>
                  </a:ext>
                </a:extLst>
              </p:cNvPr>
              <p:cNvSpPr/>
              <p:nvPr/>
            </p:nvSpPr>
            <p:spPr>
              <a:xfrm>
                <a:off x="10918679" y="5434628"/>
                <a:ext cx="293077"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E682257-2DBE-4DB0-A6A4-784D842CBA89}"/>
                  </a:ext>
                </a:extLst>
              </p:cNvPr>
              <p:cNvSpPr/>
              <p:nvPr/>
            </p:nvSpPr>
            <p:spPr>
              <a:xfrm>
                <a:off x="10918678" y="5654309"/>
                <a:ext cx="293077"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84F8FE4-FDCB-45F7-89C3-11087A0E3B42}"/>
                  </a:ext>
                </a:extLst>
              </p:cNvPr>
              <p:cNvSpPr/>
              <p:nvPr/>
            </p:nvSpPr>
            <p:spPr>
              <a:xfrm>
                <a:off x="10918677" y="5878762"/>
                <a:ext cx="293077" cy="2108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cxnSp>
          <p:nvCxnSpPr>
            <p:cNvPr id="108" name="Straight Arrow Connector 107">
              <a:extLst>
                <a:ext uri="{FF2B5EF4-FFF2-40B4-BE49-F238E27FC236}">
                  <a16:creationId xmlns:a16="http://schemas.microsoft.com/office/drawing/2014/main" id="{4A5D3F68-BCAE-4DD3-B79E-1E80F6D2240C}"/>
                </a:ext>
              </a:extLst>
            </p:cNvPr>
            <p:cNvCxnSpPr>
              <a:stCxn id="80" idx="0"/>
            </p:cNvCxnSpPr>
            <p:nvPr/>
          </p:nvCxnSpPr>
          <p:spPr>
            <a:xfrm flipH="1" flipV="1">
              <a:off x="7622202" y="4455259"/>
              <a:ext cx="1" cy="2062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01820DB-5C6F-4DC6-A9DF-63A60123F7E5}"/>
                </a:ext>
              </a:extLst>
            </p:cNvPr>
            <p:cNvCxnSpPr>
              <a:cxnSpLocks/>
            </p:cNvCxnSpPr>
            <p:nvPr/>
          </p:nvCxnSpPr>
          <p:spPr>
            <a:xfrm flipH="1" flipV="1">
              <a:off x="8956838" y="4450865"/>
              <a:ext cx="1" cy="2062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54C4410-B729-470E-AD8E-E245638AEDBC}"/>
                </a:ext>
              </a:extLst>
            </p:cNvPr>
            <p:cNvCxnSpPr>
              <a:cxnSpLocks/>
            </p:cNvCxnSpPr>
            <p:nvPr/>
          </p:nvCxnSpPr>
          <p:spPr>
            <a:xfrm flipH="1" flipV="1">
              <a:off x="10176032" y="4446628"/>
              <a:ext cx="1" cy="2062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211DED1A-9619-4DDB-8F06-F557E3E91257}"/>
              </a:ext>
            </a:extLst>
          </p:cNvPr>
          <p:cNvSpPr txBox="1"/>
          <p:nvPr/>
        </p:nvSpPr>
        <p:spPr>
          <a:xfrm>
            <a:off x="6605913" y="1310510"/>
            <a:ext cx="874788" cy="369332"/>
          </a:xfrm>
          <a:prstGeom prst="rect">
            <a:avLst/>
          </a:prstGeom>
          <a:noFill/>
        </p:spPr>
        <p:txBody>
          <a:bodyPr wrap="square" rtlCol="0">
            <a:spAutoFit/>
          </a:bodyPr>
          <a:lstStyle/>
          <a:p>
            <a:r>
              <a:rPr lang="en-US"/>
              <a:t>Layer 0</a:t>
            </a:r>
          </a:p>
        </p:txBody>
      </p:sp>
      <p:sp>
        <p:nvSpPr>
          <p:cNvPr id="13" name="TextBox 12">
            <a:extLst>
              <a:ext uri="{FF2B5EF4-FFF2-40B4-BE49-F238E27FC236}">
                <a16:creationId xmlns:a16="http://schemas.microsoft.com/office/drawing/2014/main" id="{5B09D412-6D20-45F1-B795-D92573BCEFCA}"/>
              </a:ext>
            </a:extLst>
          </p:cNvPr>
          <p:cNvSpPr txBox="1"/>
          <p:nvPr/>
        </p:nvSpPr>
        <p:spPr>
          <a:xfrm>
            <a:off x="6614139" y="1545335"/>
            <a:ext cx="874788" cy="369332"/>
          </a:xfrm>
          <a:prstGeom prst="rect">
            <a:avLst/>
          </a:prstGeom>
          <a:noFill/>
        </p:spPr>
        <p:txBody>
          <a:bodyPr wrap="square" rtlCol="0">
            <a:spAutoFit/>
          </a:bodyPr>
          <a:lstStyle/>
          <a:p>
            <a:r>
              <a:rPr lang="en-US"/>
              <a:t>Layer 1</a:t>
            </a:r>
          </a:p>
        </p:txBody>
      </p:sp>
      <p:sp>
        <p:nvSpPr>
          <p:cNvPr id="14" name="TextBox 13">
            <a:extLst>
              <a:ext uri="{FF2B5EF4-FFF2-40B4-BE49-F238E27FC236}">
                <a16:creationId xmlns:a16="http://schemas.microsoft.com/office/drawing/2014/main" id="{988C189C-4823-4493-847B-BB0660C876DB}"/>
              </a:ext>
            </a:extLst>
          </p:cNvPr>
          <p:cNvSpPr txBox="1"/>
          <p:nvPr/>
        </p:nvSpPr>
        <p:spPr>
          <a:xfrm>
            <a:off x="6614586" y="1793921"/>
            <a:ext cx="874788" cy="369332"/>
          </a:xfrm>
          <a:prstGeom prst="rect">
            <a:avLst/>
          </a:prstGeom>
          <a:noFill/>
        </p:spPr>
        <p:txBody>
          <a:bodyPr wrap="square" rtlCol="0">
            <a:spAutoFit/>
          </a:bodyPr>
          <a:lstStyle/>
          <a:p>
            <a:r>
              <a:rPr lang="en-US"/>
              <a:t>Layer 2</a:t>
            </a:r>
          </a:p>
        </p:txBody>
      </p:sp>
      <p:sp>
        <p:nvSpPr>
          <p:cNvPr id="15" name="Rectangle 14">
            <a:extLst>
              <a:ext uri="{FF2B5EF4-FFF2-40B4-BE49-F238E27FC236}">
                <a16:creationId xmlns:a16="http://schemas.microsoft.com/office/drawing/2014/main" id="{89FFC455-49FE-4F3D-B692-91C0CDA0DC19}"/>
              </a:ext>
            </a:extLst>
          </p:cNvPr>
          <p:cNvSpPr/>
          <p:nvPr/>
        </p:nvSpPr>
        <p:spPr>
          <a:xfrm>
            <a:off x="7613591" y="1405914"/>
            <a:ext cx="293077" cy="210889"/>
          </a:xfrm>
          <a:prstGeom prst="rect">
            <a:avLst/>
          </a:prstGeom>
          <a:ln w="38100">
            <a:solidFill>
              <a:srgbClr val="EE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F28DDF-CB25-4A74-A5A1-D6161F05EA1F}"/>
              </a:ext>
            </a:extLst>
          </p:cNvPr>
          <p:cNvSpPr/>
          <p:nvPr/>
        </p:nvSpPr>
        <p:spPr>
          <a:xfrm>
            <a:off x="9302738" y="1405914"/>
            <a:ext cx="293077" cy="210889"/>
          </a:xfrm>
          <a:prstGeom prst="rect">
            <a:avLst/>
          </a:prstGeom>
          <a:ln w="38100">
            <a:solidFill>
              <a:srgbClr val="EE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1FA64DD-945B-47D3-9CD4-A61C80235F2D}"/>
              </a:ext>
            </a:extLst>
          </p:cNvPr>
          <p:cNvSpPr/>
          <p:nvPr/>
        </p:nvSpPr>
        <p:spPr>
          <a:xfrm>
            <a:off x="10830455" y="1405914"/>
            <a:ext cx="293077" cy="210889"/>
          </a:xfrm>
          <a:prstGeom prst="rect">
            <a:avLst/>
          </a:prstGeom>
          <a:ln w="38100">
            <a:solidFill>
              <a:srgbClr val="EE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D20AB7ED-F635-44D4-845F-FA565BAA2D3A}"/>
              </a:ext>
            </a:extLst>
          </p:cNvPr>
          <p:cNvCxnSpPr>
            <a:cxnSpLocks/>
          </p:cNvCxnSpPr>
          <p:nvPr/>
        </p:nvCxnSpPr>
        <p:spPr>
          <a:xfrm flipH="1" flipV="1">
            <a:off x="8102731" y="1063022"/>
            <a:ext cx="476" cy="268166"/>
          </a:xfrm>
          <a:prstGeom prst="straightConnector1">
            <a:avLst/>
          </a:prstGeom>
          <a:ln w="38100">
            <a:solidFill>
              <a:srgbClr val="EE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C21400B5-4FBD-461E-B539-BF30836309B3}"/>
              </a:ext>
            </a:extLst>
          </p:cNvPr>
          <p:cNvCxnSpPr>
            <a:cxnSpLocks/>
          </p:cNvCxnSpPr>
          <p:nvPr/>
        </p:nvCxnSpPr>
        <p:spPr>
          <a:xfrm flipH="1" flipV="1">
            <a:off x="9428902" y="1047667"/>
            <a:ext cx="10969" cy="280104"/>
          </a:xfrm>
          <a:prstGeom prst="straightConnector1">
            <a:avLst/>
          </a:prstGeom>
          <a:ln w="38100">
            <a:solidFill>
              <a:srgbClr val="EE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064A00BA-2ED3-40D3-A418-170EE2050E92}"/>
              </a:ext>
            </a:extLst>
          </p:cNvPr>
          <p:cNvCxnSpPr>
            <a:cxnSpLocks/>
          </p:cNvCxnSpPr>
          <p:nvPr/>
        </p:nvCxnSpPr>
        <p:spPr>
          <a:xfrm flipH="1" flipV="1">
            <a:off x="10685008" y="1044220"/>
            <a:ext cx="4721" cy="283550"/>
          </a:xfrm>
          <a:prstGeom prst="straightConnector1">
            <a:avLst/>
          </a:prstGeom>
          <a:ln w="38100">
            <a:solidFill>
              <a:srgbClr val="EE0000"/>
            </a:solidFill>
            <a:tailEnd type="triangle"/>
          </a:ln>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AAF13DDE-2EC5-4260-BE59-EFFDD5B4B705}"/>
              </a:ext>
            </a:extLst>
          </p:cNvPr>
          <p:cNvSpPr txBox="1"/>
          <p:nvPr/>
        </p:nvSpPr>
        <p:spPr>
          <a:xfrm>
            <a:off x="6603260" y="1311839"/>
            <a:ext cx="874788" cy="369332"/>
          </a:xfrm>
          <a:prstGeom prst="rect">
            <a:avLst/>
          </a:prstGeom>
          <a:noFill/>
        </p:spPr>
        <p:txBody>
          <a:bodyPr wrap="square" rtlCol="0">
            <a:spAutoFit/>
          </a:bodyPr>
          <a:lstStyle/>
          <a:p>
            <a:r>
              <a:rPr lang="en-US" b="1"/>
              <a:t>Layer 0</a:t>
            </a:r>
          </a:p>
        </p:txBody>
      </p:sp>
      <p:sp>
        <p:nvSpPr>
          <p:cNvPr id="3" name="Slide Number Placeholder 2">
            <a:extLst>
              <a:ext uri="{FF2B5EF4-FFF2-40B4-BE49-F238E27FC236}">
                <a16:creationId xmlns:a16="http://schemas.microsoft.com/office/drawing/2014/main" id="{04E65D13-BCAE-497D-AE57-D77B79C9BEED}"/>
              </a:ext>
            </a:extLst>
          </p:cNvPr>
          <p:cNvSpPr>
            <a:spLocks noGrp="1"/>
          </p:cNvSpPr>
          <p:nvPr>
            <p:ph type="sldNum" sz="quarter" idx="12"/>
          </p:nvPr>
        </p:nvSpPr>
        <p:spPr>
          <a:xfrm>
            <a:off x="8610600" y="4691150"/>
            <a:ext cx="2743200" cy="365125"/>
          </a:xfrm>
        </p:spPr>
        <p:txBody>
          <a:bodyPr/>
          <a:lstStyle/>
          <a:p>
            <a:fld id="{A7B053EC-0D2A-4D99-B5BD-04782BEEEC94}" type="slidenum">
              <a:rPr lang="en-US" smtClean="0"/>
              <a:t>70</a:t>
            </a:fld>
            <a:endParaRPr lang="en-US"/>
          </a:p>
        </p:txBody>
      </p:sp>
      <p:grpSp>
        <p:nvGrpSpPr>
          <p:cNvPr id="40" name="Group 39">
            <a:extLst>
              <a:ext uri="{FF2B5EF4-FFF2-40B4-BE49-F238E27FC236}">
                <a16:creationId xmlns:a16="http://schemas.microsoft.com/office/drawing/2014/main" id="{A4018CBA-DDF4-4B12-9D27-2613B39E7E9C}"/>
              </a:ext>
            </a:extLst>
          </p:cNvPr>
          <p:cNvGrpSpPr/>
          <p:nvPr/>
        </p:nvGrpSpPr>
        <p:grpSpPr>
          <a:xfrm>
            <a:off x="6096000" y="2732993"/>
            <a:ext cx="5862732" cy="1861319"/>
            <a:chOff x="6096000" y="4337316"/>
            <a:chExt cx="5862732" cy="1861319"/>
          </a:xfrm>
        </p:grpSpPr>
        <p:graphicFrame>
          <p:nvGraphicFramePr>
            <p:cNvPr id="41" name="Table 40">
              <a:extLst>
                <a:ext uri="{FF2B5EF4-FFF2-40B4-BE49-F238E27FC236}">
                  <a16:creationId xmlns:a16="http://schemas.microsoft.com/office/drawing/2014/main" id="{9E466C27-2FD3-4FB4-B155-A9D73EDF108E}"/>
                </a:ext>
              </a:extLst>
            </p:cNvPr>
            <p:cNvGraphicFramePr/>
            <p:nvPr/>
          </p:nvGraphicFramePr>
          <p:xfrm>
            <a:off x="6096000" y="4706648"/>
            <a:ext cx="5862732" cy="1491987"/>
          </p:xfrm>
          <a:graphic>
            <a:graphicData uri="http://schemas.openxmlformats.org/drawingml/2006/table">
              <a:tbl>
                <a:tblPr>
                  <a:tableStyleId>{5C22544A-7EE6-4342-B048-85BDC9FD1C3A}</a:tableStyleId>
                </a:tblPr>
                <a:tblGrid>
                  <a:gridCol w="899886">
                    <a:extLst>
                      <a:ext uri="{9D8B030D-6E8A-4147-A177-3AD203B41FA5}">
                        <a16:colId xmlns:a16="http://schemas.microsoft.com/office/drawing/2014/main" val="2774844084"/>
                      </a:ext>
                    </a:extLst>
                  </a:gridCol>
                  <a:gridCol w="1401020">
                    <a:extLst>
                      <a:ext uri="{9D8B030D-6E8A-4147-A177-3AD203B41FA5}">
                        <a16:colId xmlns:a16="http://schemas.microsoft.com/office/drawing/2014/main" val="2828533364"/>
                      </a:ext>
                    </a:extLst>
                  </a:gridCol>
                  <a:gridCol w="1330970">
                    <a:extLst>
                      <a:ext uri="{9D8B030D-6E8A-4147-A177-3AD203B41FA5}">
                        <a16:colId xmlns:a16="http://schemas.microsoft.com/office/drawing/2014/main" val="3814376955"/>
                      </a:ext>
                    </a:extLst>
                  </a:gridCol>
                  <a:gridCol w="1330970">
                    <a:extLst>
                      <a:ext uri="{9D8B030D-6E8A-4147-A177-3AD203B41FA5}">
                        <a16:colId xmlns:a16="http://schemas.microsoft.com/office/drawing/2014/main" val="966997924"/>
                      </a:ext>
                    </a:extLst>
                  </a:gridCol>
                  <a:gridCol w="899886">
                    <a:extLst>
                      <a:ext uri="{9D8B030D-6E8A-4147-A177-3AD203B41FA5}">
                        <a16:colId xmlns:a16="http://schemas.microsoft.com/office/drawing/2014/main" val="111537809"/>
                      </a:ext>
                    </a:extLst>
                  </a:gridCol>
                </a:tblGrid>
                <a:tr h="569901">
                  <a:tc>
                    <a:txBody>
                      <a:bodyPr/>
                      <a:lstStyle/>
                      <a:p>
                        <a:pPr algn="ctr" fontAlgn="b">
                          <a:spcBef>
                            <a:spcPts val="0"/>
                          </a:spcBef>
                          <a:spcAft>
                            <a:spcPts val="0"/>
                          </a:spcAft>
                        </a:pPr>
                        <a:r>
                          <a:rPr lang="en-US" sz="1400" b="1" u="none" strike="noStrike">
                            <a:effectLst/>
                          </a:rPr>
                          <a:t>GPUs</a:t>
                        </a:r>
                        <a:endParaRPr lang="en-US" sz="1400" b="1"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b="1" u="none" strike="noStrike">
                            <a:effectLst/>
                          </a:rPr>
                          <a:t>Data Type</a:t>
                        </a:r>
                        <a:endParaRPr lang="en-US" sz="1400" b="1"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b="1" u="none" strike="noStrike">
                            <a:effectLst/>
                          </a:rPr>
                          <a:t>Required</a:t>
                        </a:r>
                        <a:endParaRPr lang="en-US" sz="1400" b="1"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b="1" u="none" strike="noStrike">
                            <a:effectLst/>
                          </a:rPr>
                          <a:t>NVMe memory</a:t>
                        </a:r>
                        <a:endParaRPr lang="en-US" sz="1400" b="1"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b="1" u="none" strike="noStrike">
                            <a:effectLst/>
                          </a:rPr>
                          <a:t>CPU Memory</a:t>
                        </a:r>
                        <a:endParaRPr lang="en-US" sz="1400" b="1" i="0" u="none" strike="noStrike">
                          <a:effectLst/>
                          <a:latin typeface="Arial" panose="020B0604020202020204" pitchFamily="34" charset="0"/>
                        </a:endParaRPr>
                      </a:p>
                    </a:txBody>
                    <a:tcPr marL="3810" marR="3810" marT="3810" marB="0" anchor="b"/>
                  </a:tc>
                  <a:extLst>
                    <a:ext uri="{0D108BD9-81ED-4DB2-BD59-A6C34878D82A}">
                      <a16:rowId xmlns:a16="http://schemas.microsoft.com/office/drawing/2014/main" val="3884113219"/>
                    </a:ext>
                  </a:extLst>
                </a:tr>
                <a:tr h="307362">
                  <a:tc>
                    <a:txBody>
                      <a:bodyPr/>
                      <a:lstStyle/>
                      <a:p>
                        <a:pPr algn="ctr" fontAlgn="b">
                          <a:spcBef>
                            <a:spcPts val="0"/>
                          </a:spcBef>
                          <a:spcAft>
                            <a:spcPts val="0"/>
                          </a:spcAft>
                        </a:pPr>
                        <a:r>
                          <a:rPr lang="en-US" sz="1400" u="none" strike="noStrike">
                            <a:effectLst/>
                          </a:rPr>
                          <a:t>1024</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Params/Grads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60 GB/s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chemeClr val="accent6">
                                <a:lumMod val="75000"/>
                              </a:schemeClr>
                            </a:solidFill>
                            <a:effectLst/>
                          </a:rPr>
                          <a:t>70 GB/s</a:t>
                        </a:r>
                        <a:endParaRPr lang="en-US" sz="1400" b="0" i="0" u="none" strike="noStrike">
                          <a:solidFill>
                            <a:schemeClr val="accent6">
                              <a:lumMod val="75000"/>
                            </a:schemeClr>
                          </a:solidFill>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chemeClr val="accent6">
                                <a:lumMod val="75000"/>
                              </a:schemeClr>
                            </a:solidFill>
                            <a:effectLst/>
                          </a:rPr>
                          <a:t>70 GB/s</a:t>
                        </a:r>
                        <a:endParaRPr lang="en-US" sz="1400" b="0" i="0" u="none" strike="noStrike">
                          <a:solidFill>
                            <a:schemeClr val="accent6">
                              <a:lumMod val="75000"/>
                            </a:schemeClr>
                          </a:solidFill>
                          <a:effectLst/>
                          <a:latin typeface="Arial" panose="020B0604020202020204" pitchFamily="34" charset="0"/>
                        </a:endParaRPr>
                      </a:p>
                    </a:txBody>
                    <a:tcPr marL="3810" marR="3810" marT="3810" marB="0" anchor="b"/>
                  </a:tc>
                  <a:extLst>
                    <a:ext uri="{0D108BD9-81ED-4DB2-BD59-A6C34878D82A}">
                      <a16:rowId xmlns:a16="http://schemas.microsoft.com/office/drawing/2014/main" val="1579714727"/>
                    </a:ext>
                  </a:extLst>
                </a:tr>
                <a:tr h="307362">
                  <a:tc>
                    <a:txBody>
                      <a:bodyPr/>
                      <a:lstStyle/>
                      <a:p>
                        <a:pPr algn="ctr" fontAlgn="b">
                          <a:spcBef>
                            <a:spcPts val="0"/>
                          </a:spcBef>
                          <a:spcAft>
                            <a:spcPts val="0"/>
                          </a:spcAft>
                        </a:pPr>
                        <a:r>
                          <a:rPr lang="en-US" sz="1400" u="none" strike="noStrike">
                            <a:effectLst/>
                          </a:rPr>
                          <a:t>1024</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Optimizer States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1500 GB/s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chemeClr val="accent6"/>
                            </a:solidFill>
                            <a:effectLst/>
                          </a:rPr>
                          <a:t>1792 GB/s</a:t>
                        </a:r>
                        <a:endParaRPr lang="en-US" sz="1400" b="0" i="0" u="none" strike="noStrike">
                          <a:solidFill>
                            <a:schemeClr val="accent6"/>
                          </a:solidFill>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chemeClr val="accent6"/>
                            </a:solidFill>
                            <a:effectLst/>
                          </a:rPr>
                          <a:t>4096 GB/s</a:t>
                        </a:r>
                        <a:endParaRPr lang="en-US" sz="1400" b="0" i="0" u="none" strike="noStrike">
                          <a:solidFill>
                            <a:schemeClr val="accent6"/>
                          </a:solidFill>
                          <a:effectLst/>
                          <a:latin typeface="Arial" panose="020B0604020202020204" pitchFamily="34" charset="0"/>
                        </a:endParaRPr>
                      </a:p>
                    </a:txBody>
                    <a:tcPr marL="3810" marR="3810" marT="3810" marB="0" anchor="b"/>
                  </a:tc>
                  <a:extLst>
                    <a:ext uri="{0D108BD9-81ED-4DB2-BD59-A6C34878D82A}">
                      <a16:rowId xmlns:a16="http://schemas.microsoft.com/office/drawing/2014/main" val="3095441512"/>
                    </a:ext>
                  </a:extLst>
                </a:tr>
                <a:tr h="307362">
                  <a:tc>
                    <a:txBody>
                      <a:bodyPr/>
                      <a:lstStyle/>
                      <a:p>
                        <a:pPr algn="ctr" fontAlgn="b">
                          <a:spcBef>
                            <a:spcPts val="0"/>
                          </a:spcBef>
                          <a:spcAft>
                            <a:spcPts val="0"/>
                          </a:spcAft>
                        </a:pPr>
                        <a:r>
                          <a:rPr lang="en-US" sz="1400" u="none" strike="noStrike">
                            <a:effectLst/>
                          </a:rPr>
                          <a:t>1024</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Activations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effectLst/>
                          </a:rPr>
                          <a:t>4 GB/s</a:t>
                        </a:r>
                        <a:endParaRPr lang="en-US" sz="1400" b="0" i="0" u="none" strike="noStrike">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rgbClr val="C00000"/>
                            </a:solidFill>
                            <a:effectLst/>
                          </a:rPr>
                          <a:t>1.75GB/s</a:t>
                        </a:r>
                        <a:endParaRPr lang="en-US" sz="1400" b="0" i="0" u="none" strike="noStrike">
                          <a:solidFill>
                            <a:srgbClr val="C00000"/>
                          </a:solidFill>
                          <a:effectLst/>
                          <a:latin typeface="Arial" panose="020B0604020202020204" pitchFamily="34" charset="0"/>
                        </a:endParaRPr>
                      </a:p>
                    </a:txBody>
                    <a:tcPr marL="3810" marR="3810" marT="3810" marB="0" anchor="b"/>
                  </a:tc>
                  <a:tc>
                    <a:txBody>
                      <a:bodyPr/>
                      <a:lstStyle/>
                      <a:p>
                        <a:pPr algn="ctr" fontAlgn="b">
                          <a:spcBef>
                            <a:spcPts val="0"/>
                          </a:spcBef>
                          <a:spcAft>
                            <a:spcPts val="0"/>
                          </a:spcAft>
                        </a:pPr>
                        <a:r>
                          <a:rPr lang="en-US" sz="1400" u="none" strike="noStrike">
                            <a:solidFill>
                              <a:schemeClr val="accent6">
                                <a:lumMod val="75000"/>
                              </a:schemeClr>
                            </a:solidFill>
                            <a:effectLst/>
                          </a:rPr>
                          <a:t>4GB/s</a:t>
                        </a:r>
                        <a:endParaRPr lang="en-US" sz="1400" b="0" i="0" u="none" strike="noStrike">
                          <a:solidFill>
                            <a:schemeClr val="accent6">
                              <a:lumMod val="75000"/>
                            </a:schemeClr>
                          </a:solidFill>
                          <a:effectLst/>
                          <a:latin typeface="Arial" panose="020B0604020202020204" pitchFamily="34" charset="0"/>
                        </a:endParaRPr>
                      </a:p>
                    </a:txBody>
                    <a:tcPr marL="3810" marR="3810" marT="3810" marB="0" anchor="b"/>
                  </a:tc>
                  <a:extLst>
                    <a:ext uri="{0D108BD9-81ED-4DB2-BD59-A6C34878D82A}">
                      <a16:rowId xmlns:a16="http://schemas.microsoft.com/office/drawing/2014/main" val="3542221384"/>
                    </a:ext>
                  </a:extLst>
                </a:tr>
              </a:tbl>
            </a:graphicData>
          </a:graphic>
        </p:graphicFrame>
        <p:sp>
          <p:nvSpPr>
            <p:cNvPr id="42" name="TextBox 41">
              <a:extLst>
                <a:ext uri="{FF2B5EF4-FFF2-40B4-BE49-F238E27FC236}">
                  <a16:creationId xmlns:a16="http://schemas.microsoft.com/office/drawing/2014/main" id="{6CBFA20D-7FBF-4F2E-AA8E-027231BCF07F}"/>
                </a:ext>
              </a:extLst>
            </p:cNvPr>
            <p:cNvSpPr txBox="1"/>
            <p:nvPr/>
          </p:nvSpPr>
          <p:spPr>
            <a:xfrm>
              <a:off x="8462865" y="4337316"/>
              <a:ext cx="1389483" cy="369332"/>
            </a:xfrm>
            <a:prstGeom prst="rect">
              <a:avLst/>
            </a:prstGeom>
            <a:noFill/>
          </p:spPr>
          <p:txBody>
            <a:bodyPr wrap="none" rtlCol="0">
              <a:spAutoFit/>
            </a:bodyPr>
            <a:lstStyle/>
            <a:p>
              <a:r>
                <a:rPr lang="en-US"/>
                <a:t>ZeRO Infinity</a:t>
              </a:r>
            </a:p>
          </p:txBody>
        </p:sp>
      </p:grpSp>
      <p:pic>
        <p:nvPicPr>
          <p:cNvPr id="5" name="Picture 4">
            <a:extLst>
              <a:ext uri="{FF2B5EF4-FFF2-40B4-BE49-F238E27FC236}">
                <a16:creationId xmlns:a16="http://schemas.microsoft.com/office/drawing/2014/main" id="{946A9FE1-384D-461B-8EDF-E34A22B558D9}"/>
              </a:ext>
            </a:extLst>
          </p:cNvPr>
          <p:cNvPicPr>
            <a:picLocks noChangeAspect="1"/>
          </p:cNvPicPr>
          <p:nvPr/>
        </p:nvPicPr>
        <p:blipFill>
          <a:blip r:embed="rId4"/>
          <a:stretch>
            <a:fillRect/>
          </a:stretch>
        </p:blipFill>
        <p:spPr>
          <a:xfrm>
            <a:off x="6223551" y="4835610"/>
            <a:ext cx="2395835" cy="1818422"/>
          </a:xfrm>
          <a:prstGeom prst="rect">
            <a:avLst/>
          </a:prstGeom>
        </p:spPr>
      </p:pic>
      <p:sp>
        <p:nvSpPr>
          <p:cNvPr id="4" name="TextBox 3">
            <a:extLst>
              <a:ext uri="{FF2B5EF4-FFF2-40B4-BE49-F238E27FC236}">
                <a16:creationId xmlns:a16="http://schemas.microsoft.com/office/drawing/2014/main" id="{12171C2E-1695-4618-BBCB-365E171240D5}"/>
              </a:ext>
            </a:extLst>
          </p:cNvPr>
          <p:cNvSpPr txBox="1"/>
          <p:nvPr/>
        </p:nvSpPr>
        <p:spPr>
          <a:xfrm>
            <a:off x="8913322" y="5531297"/>
            <a:ext cx="2933816" cy="646331"/>
          </a:xfrm>
          <a:prstGeom prst="rect">
            <a:avLst/>
          </a:prstGeom>
          <a:noFill/>
        </p:spPr>
        <p:txBody>
          <a:bodyPr wrap="none" rtlCol="0">
            <a:spAutoFit/>
          </a:bodyPr>
          <a:lstStyle/>
          <a:p>
            <a:pPr algn="ctr"/>
            <a:r>
              <a:rPr lang="en-US"/>
              <a:t>Weak Scaling:</a:t>
            </a:r>
          </a:p>
          <a:p>
            <a:r>
              <a:rPr lang="en-US"/>
              <a:t>ZeRO Infinity vs ZeRO Offload</a:t>
            </a:r>
          </a:p>
        </p:txBody>
      </p:sp>
    </p:spTree>
    <p:custDataLst>
      <p:tags r:id="rId1"/>
    </p:custDataLst>
    <p:extLst>
      <p:ext uri="{BB962C8B-B14F-4D97-AF65-F5344CB8AC3E}">
        <p14:creationId xmlns:p14="http://schemas.microsoft.com/office/powerpoint/2010/main" val="2610763019"/>
      </p:ext>
    </p:extLst>
  </p:cSld>
  <p:clrMapOvr>
    <a:masterClrMapping/>
  </p:clrMapOvr>
  <mc:AlternateContent xmlns:mc="http://schemas.openxmlformats.org/markup-compatibility/2006" xmlns:p14="http://schemas.microsoft.com/office/powerpoint/2010/main">
    <mc:Choice Requires="p14">
      <p:transition spd="slow" p14:dur="2000" advTm="98681"/>
    </mc:Choice>
    <mc:Fallback xmlns="">
      <p:transition spd="slow" advTm="98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2" grpId="0"/>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400x788_deepspeed_nologo-1 (1)">
            <a:hlinkClick r:id="" action="ppaction://media"/>
            <a:extLst>
              <a:ext uri="{FF2B5EF4-FFF2-40B4-BE49-F238E27FC236}">
                <a16:creationId xmlns:a16="http://schemas.microsoft.com/office/drawing/2014/main" id="{FB313B3B-78E2-4567-BB5E-37D2B90980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7664" y="232142"/>
            <a:ext cx="10925383" cy="6148780"/>
          </a:xfrm>
          <a:prstGeom prst="rect">
            <a:avLst/>
          </a:prstGeom>
        </p:spPr>
      </p:pic>
      <p:sp>
        <p:nvSpPr>
          <p:cNvPr id="9" name="TextBox 8">
            <a:extLst>
              <a:ext uri="{FF2B5EF4-FFF2-40B4-BE49-F238E27FC236}">
                <a16:creationId xmlns:a16="http://schemas.microsoft.com/office/drawing/2014/main" id="{15BA73BA-BDB5-4996-9D61-36B4C60AFC17}"/>
              </a:ext>
            </a:extLst>
          </p:cNvPr>
          <p:cNvSpPr txBox="1"/>
          <p:nvPr/>
        </p:nvSpPr>
        <p:spPr>
          <a:xfrm>
            <a:off x="4175446" y="135292"/>
            <a:ext cx="4133463" cy="584775"/>
          </a:xfrm>
          <a:prstGeom prst="rect">
            <a:avLst/>
          </a:prstGeom>
          <a:noFill/>
        </p:spPr>
        <p:txBody>
          <a:bodyPr wrap="square" rtlCol="0">
            <a:spAutoFit/>
          </a:bodyPr>
          <a:lstStyle/>
          <a:p>
            <a:r>
              <a:rPr lang="en-US" sz="3200" err="1"/>
              <a:t>ZeRO</a:t>
            </a:r>
            <a:r>
              <a:rPr lang="en-US" sz="3200"/>
              <a:t>-Infinity in Action</a:t>
            </a:r>
          </a:p>
        </p:txBody>
      </p:sp>
    </p:spTree>
    <p:extLst>
      <p:ext uri="{BB962C8B-B14F-4D97-AF65-F5344CB8AC3E}">
        <p14:creationId xmlns:p14="http://schemas.microsoft.com/office/powerpoint/2010/main" val="387597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6BB053BD-386D-48B6-A973-610D44C9B71C}"/>
              </a:ext>
            </a:extLst>
          </p:cNvPr>
          <p:cNvSpPr>
            <a:spLocks noGrp="1"/>
          </p:cNvSpPr>
          <p:nvPr>
            <p:ph idx="1"/>
          </p:nvPr>
        </p:nvSpPr>
        <p:spPr>
          <a:xfrm>
            <a:off x="838200" y="1825625"/>
            <a:ext cx="10515600" cy="4351338"/>
          </a:xfrm>
        </p:spPr>
        <p:txBody>
          <a:bodyPr/>
          <a:lstStyle/>
          <a:p>
            <a:r>
              <a:rPr lang="en-US" dirty="0"/>
              <a:t>Overlap Centric Design</a:t>
            </a:r>
          </a:p>
          <a:p>
            <a:pPr lvl="1"/>
            <a:r>
              <a:rPr lang="en-US" dirty="0"/>
              <a:t>GPU computation</a:t>
            </a:r>
          </a:p>
          <a:p>
            <a:pPr lvl="1"/>
            <a:r>
              <a:rPr lang="en-US" dirty="0"/>
              <a:t>GPU </a:t>
            </a:r>
            <a:r>
              <a:rPr lang="en-US" dirty="0">
                <a:sym typeface="Wingdings" panose="05000000000000000000" pitchFamily="2" charset="2"/>
              </a:rPr>
              <a:t> </a:t>
            </a:r>
            <a:r>
              <a:rPr lang="en-US" dirty="0"/>
              <a:t>CPU, NVME </a:t>
            </a:r>
            <a:r>
              <a:rPr lang="en-US" dirty="0">
                <a:sym typeface="Wingdings" panose="05000000000000000000" pitchFamily="2" charset="2"/>
              </a:rPr>
              <a:t> CPU</a:t>
            </a:r>
            <a:r>
              <a:rPr lang="en-US" dirty="0"/>
              <a:t> communication</a:t>
            </a:r>
            <a:endParaRPr lang="en-US" dirty="0">
              <a:sym typeface="Wingdings" panose="05000000000000000000" pitchFamily="2" charset="2"/>
            </a:endParaRPr>
          </a:p>
          <a:p>
            <a:pPr lvl="1"/>
            <a:r>
              <a:rPr lang="en-US" dirty="0">
                <a:sym typeface="Wingdings" panose="05000000000000000000" pitchFamily="2" charset="2"/>
              </a:rPr>
              <a:t>GPU  GPU communication</a:t>
            </a:r>
          </a:p>
          <a:p>
            <a:pPr marL="457200" lvl="1" indent="0">
              <a:buNone/>
            </a:pPr>
            <a:endParaRPr lang="en-US" dirty="0">
              <a:sym typeface="Wingdings" panose="05000000000000000000" pitchFamily="2" charset="2"/>
            </a:endParaRPr>
          </a:p>
          <a:p>
            <a:r>
              <a:rPr lang="en-US" dirty="0">
                <a:sym typeface="Wingdings" panose="05000000000000000000" pitchFamily="2" charset="2"/>
              </a:rPr>
              <a:t>Infinity Offload Engine</a:t>
            </a:r>
          </a:p>
          <a:p>
            <a:pPr lvl="1"/>
            <a:r>
              <a:rPr lang="en-US" dirty="0" err="1">
                <a:sym typeface="Wingdings" panose="05000000000000000000" pitchFamily="2" charset="2"/>
              </a:rPr>
              <a:t>DeepNVMe</a:t>
            </a:r>
            <a:endParaRPr lang="en-US" dirty="0">
              <a:sym typeface="Wingdings" panose="05000000000000000000" pitchFamily="2" charset="2"/>
            </a:endParaRPr>
          </a:p>
          <a:p>
            <a:pPr lvl="1"/>
            <a:r>
              <a:rPr lang="en-US" dirty="0">
                <a:sym typeface="Wingdings" panose="05000000000000000000" pitchFamily="2" charset="2"/>
              </a:rPr>
              <a:t>Pinned Memory Management Layer</a:t>
            </a:r>
          </a:p>
          <a:p>
            <a:pPr lvl="1"/>
            <a:r>
              <a:rPr lang="en-US" dirty="0">
                <a:sym typeface="Wingdings" panose="05000000000000000000" pitchFamily="2" charset="2"/>
              </a:rPr>
              <a:t>Can be used as an independent library</a:t>
            </a:r>
            <a:endParaRPr lang="en-US" dirty="0"/>
          </a:p>
        </p:txBody>
      </p:sp>
      <p:sp>
        <p:nvSpPr>
          <p:cNvPr id="14" name="Rectangle 13">
            <a:extLst>
              <a:ext uri="{FF2B5EF4-FFF2-40B4-BE49-F238E27FC236}">
                <a16:creationId xmlns:a16="http://schemas.microsoft.com/office/drawing/2014/main" id="{3720A81D-5FF1-43F5-BC09-8C6FE2F05C27}"/>
              </a:ext>
            </a:extLst>
          </p:cNvPr>
          <p:cNvSpPr/>
          <p:nvPr/>
        </p:nvSpPr>
        <p:spPr>
          <a:xfrm>
            <a:off x="8293975" y="1690688"/>
            <a:ext cx="1515979" cy="92363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D02DA4-5D74-4A8D-9646-F0B5219EC655}"/>
              </a:ext>
            </a:extLst>
          </p:cNvPr>
          <p:cNvSpPr/>
          <p:nvPr/>
        </p:nvSpPr>
        <p:spPr>
          <a:xfrm>
            <a:off x="8340437" y="3205810"/>
            <a:ext cx="1515979" cy="92363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448BC3-3182-4D61-8C34-E6CDAFAB6350}"/>
              </a:ext>
            </a:extLst>
          </p:cNvPr>
          <p:cNvSpPr/>
          <p:nvPr/>
        </p:nvSpPr>
        <p:spPr>
          <a:xfrm>
            <a:off x="8340437" y="4544115"/>
            <a:ext cx="1515979" cy="9236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01B8D-E2DB-46C0-AF3A-CB26069C2159}"/>
              </a:ext>
            </a:extLst>
          </p:cNvPr>
          <p:cNvSpPr>
            <a:spLocks noGrp="1"/>
          </p:cNvSpPr>
          <p:nvPr>
            <p:ph type="title"/>
          </p:nvPr>
        </p:nvSpPr>
        <p:spPr/>
        <p:txBody>
          <a:bodyPr/>
          <a:lstStyle/>
          <a:p>
            <a:r>
              <a:rPr lang="en-US"/>
              <a:t>Powerful Optimizations in </a:t>
            </a:r>
            <a:r>
              <a:rPr lang="en-US" err="1"/>
              <a:t>ZeRO</a:t>
            </a:r>
            <a:r>
              <a:rPr lang="en-US"/>
              <a:t>-Infinity</a:t>
            </a:r>
          </a:p>
        </p:txBody>
      </p:sp>
      <p:sp>
        <p:nvSpPr>
          <p:cNvPr id="5" name="Rectangle 4">
            <a:extLst>
              <a:ext uri="{FF2B5EF4-FFF2-40B4-BE49-F238E27FC236}">
                <a16:creationId xmlns:a16="http://schemas.microsoft.com/office/drawing/2014/main" id="{9C3D0597-8D74-4F0F-93E7-C9C660834B1E}"/>
              </a:ext>
            </a:extLst>
          </p:cNvPr>
          <p:cNvSpPr/>
          <p:nvPr/>
        </p:nvSpPr>
        <p:spPr>
          <a:xfrm>
            <a:off x="8535845" y="1816151"/>
            <a:ext cx="1032235" cy="2892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Layer </a:t>
            </a:r>
            <a:r>
              <a:rPr lang="en-US" dirty="0" err="1"/>
              <a:t>i</a:t>
            </a:r>
            <a:endParaRPr lang="en-US" dirty="0"/>
          </a:p>
        </p:txBody>
      </p:sp>
      <p:sp>
        <p:nvSpPr>
          <p:cNvPr id="7" name="Rectangle 6">
            <a:extLst>
              <a:ext uri="{FF2B5EF4-FFF2-40B4-BE49-F238E27FC236}">
                <a16:creationId xmlns:a16="http://schemas.microsoft.com/office/drawing/2014/main" id="{0075FEF1-4E50-4932-8165-871FCD5694A8}"/>
              </a:ext>
            </a:extLst>
          </p:cNvPr>
          <p:cNvSpPr/>
          <p:nvPr/>
        </p:nvSpPr>
        <p:spPr>
          <a:xfrm>
            <a:off x="8535846" y="3394706"/>
            <a:ext cx="1032235" cy="3224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Layer i+1</a:t>
            </a:r>
          </a:p>
        </p:txBody>
      </p:sp>
      <p:sp>
        <p:nvSpPr>
          <p:cNvPr id="9" name="Rectangle 8">
            <a:extLst>
              <a:ext uri="{FF2B5EF4-FFF2-40B4-BE49-F238E27FC236}">
                <a16:creationId xmlns:a16="http://schemas.microsoft.com/office/drawing/2014/main" id="{34854123-FAB9-4654-A1A3-945EEA8459EB}"/>
              </a:ext>
            </a:extLst>
          </p:cNvPr>
          <p:cNvSpPr/>
          <p:nvPr/>
        </p:nvSpPr>
        <p:spPr>
          <a:xfrm>
            <a:off x="8535848" y="4854468"/>
            <a:ext cx="1032235" cy="3050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Layer i+2</a:t>
            </a:r>
          </a:p>
        </p:txBody>
      </p:sp>
      <p:cxnSp>
        <p:nvCxnSpPr>
          <p:cNvPr id="16" name="Connector: Curved 15">
            <a:extLst>
              <a:ext uri="{FF2B5EF4-FFF2-40B4-BE49-F238E27FC236}">
                <a16:creationId xmlns:a16="http://schemas.microsoft.com/office/drawing/2014/main" id="{B2DA9B96-FEB5-4C37-8E08-EC24A04CEF02}"/>
              </a:ext>
            </a:extLst>
          </p:cNvPr>
          <p:cNvCxnSpPr>
            <a:cxnSpLocks/>
            <a:stCxn id="9" idx="1"/>
            <a:endCxn id="13" idx="1"/>
          </p:cNvCxnSpPr>
          <p:nvPr/>
        </p:nvCxnSpPr>
        <p:spPr>
          <a:xfrm rot="10800000">
            <a:off x="8340438" y="3667627"/>
            <a:ext cx="195411" cy="1339349"/>
          </a:xfrm>
          <a:prstGeom prst="curvedConnector3">
            <a:avLst>
              <a:gd name="adj1" fmla="val 216984"/>
            </a:avLst>
          </a:prstGeom>
          <a:ln w="3810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4C3CAF6F-40F8-40DF-A955-F5B19B6E196C}"/>
              </a:ext>
            </a:extLst>
          </p:cNvPr>
          <p:cNvCxnSpPr>
            <a:cxnSpLocks/>
            <a:stCxn id="7" idx="3"/>
            <a:endCxn id="14" idx="3"/>
          </p:cNvCxnSpPr>
          <p:nvPr/>
        </p:nvCxnSpPr>
        <p:spPr>
          <a:xfrm flipV="1">
            <a:off x="9568081" y="2152504"/>
            <a:ext cx="241873" cy="1403414"/>
          </a:xfrm>
          <a:prstGeom prst="curvedConnector3">
            <a:avLst>
              <a:gd name="adj1" fmla="val 194512"/>
            </a:avLst>
          </a:prstGeom>
          <a:ln w="3810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D05890-D151-47A4-8ACB-CF15B1777FD6}"/>
              </a:ext>
            </a:extLst>
          </p:cNvPr>
          <p:cNvSpPr txBox="1"/>
          <p:nvPr/>
        </p:nvSpPr>
        <p:spPr>
          <a:xfrm>
            <a:off x="10048188" y="2689584"/>
            <a:ext cx="1229411" cy="338554"/>
          </a:xfrm>
          <a:prstGeom prst="rect">
            <a:avLst/>
          </a:prstGeom>
          <a:noFill/>
        </p:spPr>
        <p:txBody>
          <a:bodyPr wrap="square" rtlCol="0">
            <a:spAutoFit/>
          </a:bodyPr>
          <a:lstStyle/>
          <a:p>
            <a:r>
              <a:rPr lang="en-US" sz="1600"/>
              <a:t>Prefetching</a:t>
            </a:r>
          </a:p>
        </p:txBody>
      </p:sp>
      <p:sp>
        <p:nvSpPr>
          <p:cNvPr id="30" name="TextBox 29">
            <a:extLst>
              <a:ext uri="{FF2B5EF4-FFF2-40B4-BE49-F238E27FC236}">
                <a16:creationId xmlns:a16="http://schemas.microsoft.com/office/drawing/2014/main" id="{B284CD52-4426-4E5B-A44A-82466CF28DD9}"/>
              </a:ext>
            </a:extLst>
          </p:cNvPr>
          <p:cNvSpPr txBox="1"/>
          <p:nvPr/>
        </p:nvSpPr>
        <p:spPr>
          <a:xfrm>
            <a:off x="7023423" y="4118056"/>
            <a:ext cx="1259056" cy="338554"/>
          </a:xfrm>
          <a:prstGeom prst="rect">
            <a:avLst/>
          </a:prstGeom>
          <a:noFill/>
        </p:spPr>
        <p:txBody>
          <a:bodyPr wrap="square" rtlCol="0">
            <a:spAutoFit/>
          </a:bodyPr>
          <a:lstStyle/>
          <a:p>
            <a:r>
              <a:rPr lang="en-US" sz="1600"/>
              <a:t>Prefetching</a:t>
            </a:r>
            <a:endParaRPr lang="en-US" sz="1600">
              <a:solidFill>
                <a:schemeClr val="accent1"/>
              </a:solidFill>
            </a:endParaRPr>
          </a:p>
        </p:txBody>
      </p:sp>
      <p:sp>
        <p:nvSpPr>
          <p:cNvPr id="31" name="TextBox 30">
            <a:extLst>
              <a:ext uri="{FF2B5EF4-FFF2-40B4-BE49-F238E27FC236}">
                <a16:creationId xmlns:a16="http://schemas.microsoft.com/office/drawing/2014/main" id="{EB6F5988-43D1-4B91-A91C-71A2ED9B6AB2}"/>
              </a:ext>
            </a:extLst>
          </p:cNvPr>
          <p:cNvSpPr txBox="1"/>
          <p:nvPr/>
        </p:nvSpPr>
        <p:spPr>
          <a:xfrm>
            <a:off x="9172899" y="5159482"/>
            <a:ext cx="1032235" cy="369332"/>
          </a:xfrm>
          <a:prstGeom prst="rect">
            <a:avLst/>
          </a:prstGeom>
          <a:noFill/>
        </p:spPr>
        <p:txBody>
          <a:bodyPr wrap="square" rtlCol="0">
            <a:spAutoFit/>
          </a:bodyPr>
          <a:lstStyle/>
          <a:p>
            <a:r>
              <a:rPr lang="en-US">
                <a:solidFill>
                  <a:schemeClr val="bg1"/>
                </a:solidFill>
              </a:rPr>
              <a:t>NVME</a:t>
            </a:r>
          </a:p>
        </p:txBody>
      </p:sp>
      <p:sp>
        <p:nvSpPr>
          <p:cNvPr id="32" name="TextBox 31">
            <a:extLst>
              <a:ext uri="{FF2B5EF4-FFF2-40B4-BE49-F238E27FC236}">
                <a16:creationId xmlns:a16="http://schemas.microsoft.com/office/drawing/2014/main" id="{2910D408-962B-4933-B992-5B9011B450FE}"/>
              </a:ext>
            </a:extLst>
          </p:cNvPr>
          <p:cNvSpPr txBox="1"/>
          <p:nvPr/>
        </p:nvSpPr>
        <p:spPr>
          <a:xfrm>
            <a:off x="9353719" y="3822571"/>
            <a:ext cx="702433" cy="369332"/>
          </a:xfrm>
          <a:prstGeom prst="rect">
            <a:avLst/>
          </a:prstGeom>
          <a:noFill/>
        </p:spPr>
        <p:txBody>
          <a:bodyPr wrap="square" rtlCol="0">
            <a:spAutoFit/>
          </a:bodyPr>
          <a:lstStyle/>
          <a:p>
            <a:r>
              <a:rPr lang="en-US">
                <a:solidFill>
                  <a:schemeClr val="bg1"/>
                </a:solidFill>
              </a:rPr>
              <a:t>CPU</a:t>
            </a:r>
          </a:p>
        </p:txBody>
      </p:sp>
      <p:sp>
        <p:nvSpPr>
          <p:cNvPr id="33" name="TextBox 32">
            <a:extLst>
              <a:ext uri="{FF2B5EF4-FFF2-40B4-BE49-F238E27FC236}">
                <a16:creationId xmlns:a16="http://schemas.microsoft.com/office/drawing/2014/main" id="{63895657-A35C-4A30-812F-A27739ACCEF1}"/>
              </a:ext>
            </a:extLst>
          </p:cNvPr>
          <p:cNvSpPr txBox="1"/>
          <p:nvPr/>
        </p:nvSpPr>
        <p:spPr>
          <a:xfrm>
            <a:off x="9310325" y="2292051"/>
            <a:ext cx="702433" cy="369332"/>
          </a:xfrm>
          <a:prstGeom prst="rect">
            <a:avLst/>
          </a:prstGeom>
          <a:noFill/>
        </p:spPr>
        <p:txBody>
          <a:bodyPr wrap="square" rtlCol="0">
            <a:spAutoFit/>
          </a:bodyPr>
          <a:lstStyle/>
          <a:p>
            <a:r>
              <a:rPr lang="en-US">
                <a:solidFill>
                  <a:schemeClr val="bg1"/>
                </a:solidFill>
              </a:rPr>
              <a:t>GPU</a:t>
            </a:r>
          </a:p>
        </p:txBody>
      </p:sp>
      <p:cxnSp>
        <p:nvCxnSpPr>
          <p:cNvPr id="35" name="Straight Arrow Connector 34">
            <a:extLst>
              <a:ext uri="{FF2B5EF4-FFF2-40B4-BE49-F238E27FC236}">
                <a16:creationId xmlns:a16="http://schemas.microsoft.com/office/drawing/2014/main" id="{47D25835-DAAB-424F-9454-D10AA693F1C1}"/>
              </a:ext>
            </a:extLst>
          </p:cNvPr>
          <p:cNvCxnSpPr>
            <a:cxnSpLocks/>
          </p:cNvCxnSpPr>
          <p:nvPr/>
        </p:nvCxnSpPr>
        <p:spPr>
          <a:xfrm flipH="1">
            <a:off x="9568080" y="1899516"/>
            <a:ext cx="8229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C71D9D6-2AD6-4EFE-B772-356071C60B64}"/>
              </a:ext>
            </a:extLst>
          </p:cNvPr>
          <p:cNvSpPr txBox="1"/>
          <p:nvPr/>
        </p:nvSpPr>
        <p:spPr>
          <a:xfrm>
            <a:off x="6289162" y="5632826"/>
            <a:ext cx="5420178" cy="400110"/>
          </a:xfrm>
          <a:prstGeom prst="rect">
            <a:avLst/>
          </a:prstGeom>
          <a:noFill/>
        </p:spPr>
        <p:txBody>
          <a:bodyPr wrap="square" rtlCol="0">
            <a:spAutoFit/>
          </a:bodyPr>
          <a:lstStyle/>
          <a:p>
            <a:r>
              <a:rPr lang="en-US" sz="2000">
                <a:solidFill>
                  <a:schemeClr val="accent6"/>
                </a:solidFill>
              </a:rPr>
              <a:t>Overlapped layer prefetching during forward pass</a:t>
            </a:r>
          </a:p>
        </p:txBody>
      </p:sp>
      <p:sp>
        <p:nvSpPr>
          <p:cNvPr id="38" name="TextBox 37">
            <a:extLst>
              <a:ext uri="{FF2B5EF4-FFF2-40B4-BE49-F238E27FC236}">
                <a16:creationId xmlns:a16="http://schemas.microsoft.com/office/drawing/2014/main" id="{66DB91C5-8F17-4ABA-A8F1-9ED59E6AC935}"/>
              </a:ext>
            </a:extLst>
          </p:cNvPr>
          <p:cNvSpPr txBox="1"/>
          <p:nvPr/>
        </p:nvSpPr>
        <p:spPr>
          <a:xfrm>
            <a:off x="10326043" y="1718572"/>
            <a:ext cx="1318300" cy="369332"/>
          </a:xfrm>
          <a:prstGeom prst="rect">
            <a:avLst/>
          </a:prstGeom>
          <a:noFill/>
        </p:spPr>
        <p:txBody>
          <a:bodyPr wrap="square" rtlCol="0">
            <a:spAutoFit/>
          </a:bodyPr>
          <a:lstStyle/>
          <a:p>
            <a:r>
              <a:rPr lang="en-US">
                <a:solidFill>
                  <a:schemeClr val="accent6"/>
                </a:solidFill>
              </a:rPr>
              <a:t>Computing</a:t>
            </a:r>
          </a:p>
        </p:txBody>
      </p:sp>
    </p:spTree>
    <p:extLst>
      <p:ext uri="{BB962C8B-B14F-4D97-AF65-F5344CB8AC3E}">
        <p14:creationId xmlns:p14="http://schemas.microsoft.com/office/powerpoint/2010/main" val="22844121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BA0C-C9CE-4BE2-A3CA-A02BD7D032E4}"/>
              </a:ext>
            </a:extLst>
          </p:cNvPr>
          <p:cNvSpPr>
            <a:spLocks noGrp="1"/>
          </p:cNvSpPr>
          <p:nvPr>
            <p:ph type="title"/>
          </p:nvPr>
        </p:nvSpPr>
        <p:spPr/>
        <p:txBody>
          <a:bodyPr/>
          <a:lstStyle/>
          <a:p>
            <a:r>
              <a:rPr lang="en-US"/>
              <a:t>Large model training landscape today</a:t>
            </a:r>
          </a:p>
        </p:txBody>
      </p:sp>
      <p:pic>
        <p:nvPicPr>
          <p:cNvPr id="5" name="Picture 4" descr="Chart, scatter chart&#10;&#10;Description automatically generated">
            <a:extLst>
              <a:ext uri="{FF2B5EF4-FFF2-40B4-BE49-F238E27FC236}">
                <a16:creationId xmlns:a16="http://schemas.microsoft.com/office/drawing/2014/main" id="{9DF7F896-9DA9-4692-B945-4762320DA00B}"/>
              </a:ext>
            </a:extLst>
          </p:cNvPr>
          <p:cNvPicPr>
            <a:picLocks noChangeAspect="1"/>
          </p:cNvPicPr>
          <p:nvPr/>
        </p:nvPicPr>
        <p:blipFill>
          <a:blip r:embed="rId3"/>
          <a:stretch>
            <a:fillRect/>
          </a:stretch>
        </p:blipFill>
        <p:spPr>
          <a:xfrm>
            <a:off x="4771187" y="2213875"/>
            <a:ext cx="7173620" cy="3600987"/>
          </a:xfrm>
          <a:prstGeom prst="rect">
            <a:avLst/>
          </a:prstGeom>
        </p:spPr>
      </p:pic>
      <p:sp>
        <p:nvSpPr>
          <p:cNvPr id="7" name="TextBox 6">
            <a:extLst>
              <a:ext uri="{FF2B5EF4-FFF2-40B4-BE49-F238E27FC236}">
                <a16:creationId xmlns:a16="http://schemas.microsoft.com/office/drawing/2014/main" id="{128F8206-72A2-4214-B23D-F804A65CECC8}"/>
              </a:ext>
            </a:extLst>
          </p:cNvPr>
          <p:cNvSpPr txBox="1"/>
          <p:nvPr/>
        </p:nvSpPr>
        <p:spPr>
          <a:xfrm>
            <a:off x="304288" y="2033661"/>
            <a:ext cx="4567287" cy="4893647"/>
          </a:xfrm>
          <a:prstGeom prst="rect">
            <a:avLst/>
          </a:prstGeom>
          <a:noFill/>
        </p:spPr>
        <p:txBody>
          <a:bodyPr wrap="square" rtlCol="0">
            <a:spAutoFit/>
          </a:bodyPr>
          <a:lstStyle/>
          <a:p>
            <a:pPr marL="285750" indent="-285750">
              <a:buFont typeface="Arial" panose="020B0604020202020204" pitchFamily="34" charset="0"/>
              <a:buChar char="•"/>
            </a:pPr>
            <a:r>
              <a:rPr lang="en-US" b="1"/>
              <a:t>GPU Memory Wall</a:t>
            </a:r>
          </a:p>
          <a:p>
            <a:pPr marL="742950" lvl="1" indent="-285750">
              <a:buFont typeface="Arial" panose="020B0604020202020204" pitchFamily="34" charset="0"/>
              <a:buChar char="•"/>
            </a:pPr>
            <a:r>
              <a:rPr lang="en-US"/>
              <a:t>1T (10T) params: 800 (8K) V100 GPUs</a:t>
            </a:r>
          </a:p>
          <a:p>
            <a:pPr marL="742950" lvl="1" indent="-285750">
              <a:buFont typeface="Arial" panose="020B0604020202020204" pitchFamily="34" charset="0"/>
              <a:buChar char="•"/>
            </a:pPr>
            <a:r>
              <a:rPr lang="en-US"/>
              <a:t>How do we support the growth in model size?</a:t>
            </a:r>
          </a:p>
          <a:p>
            <a:pPr lvl="1"/>
            <a:endParaRPr lang="en-US"/>
          </a:p>
          <a:p>
            <a:pPr marL="285750" indent="-285750">
              <a:buFont typeface="Arial" panose="020B0604020202020204" pitchFamily="34" charset="0"/>
              <a:buChar char="•"/>
            </a:pPr>
            <a:r>
              <a:rPr lang="en-US"/>
              <a:t> </a:t>
            </a:r>
            <a:r>
              <a:rPr lang="en-US" b="1"/>
              <a:t>Accessibility to large model training</a:t>
            </a:r>
          </a:p>
          <a:p>
            <a:pPr marL="742950" lvl="1" indent="-285750">
              <a:buFont typeface="Arial" panose="020B0604020202020204" pitchFamily="34" charset="0"/>
              <a:buChar char="•"/>
            </a:pPr>
            <a:r>
              <a:rPr lang="en-US"/>
              <a:t>256 GPUs to fine-tune GPT-3</a:t>
            </a:r>
          </a:p>
          <a:p>
            <a:pPr marL="742950" lvl="1" indent="-285750">
              <a:buFont typeface="Arial" panose="020B0604020202020204" pitchFamily="34" charset="0"/>
              <a:buChar char="•"/>
            </a:pPr>
            <a:r>
              <a:rPr lang="en-US"/>
              <a:t>Limited access to such resources</a:t>
            </a:r>
          </a:p>
          <a:p>
            <a:pPr lvl="1"/>
            <a:endParaRPr lang="en-US"/>
          </a:p>
          <a:p>
            <a:pPr marL="285750" indent="-285750">
              <a:buFont typeface="Arial" panose="020B0604020202020204" pitchFamily="34" charset="0"/>
              <a:buChar char="•"/>
            </a:pPr>
            <a:r>
              <a:rPr lang="en-US" b="1"/>
              <a:t>Model code refactoring</a:t>
            </a:r>
          </a:p>
          <a:p>
            <a:pPr marL="742950" lvl="1" indent="-285750">
              <a:buFont typeface="Arial" panose="020B0604020202020204" pitchFamily="34" charset="0"/>
              <a:buChar char="•"/>
            </a:pPr>
            <a:r>
              <a:rPr lang="en-US"/>
              <a:t>Re-writing the model using 3D parallelism (tensor-slicing + pipeline parallelism)</a:t>
            </a:r>
          </a:p>
          <a:p>
            <a:pPr marL="742950" lvl="1" indent="-285750">
              <a:buFont typeface="Arial" panose="020B0604020202020204" pitchFamily="34" charset="0"/>
              <a:buChar char="•"/>
            </a:pPr>
            <a:r>
              <a:rPr lang="en-US"/>
              <a:t>Painful and error prone</a:t>
            </a:r>
          </a:p>
          <a:p>
            <a:pPr lvl="1"/>
            <a:endParaRPr lang="en-US"/>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endParaRPr lang="en-US" sz="800"/>
          </a:p>
          <a:p>
            <a:pPr lvl="1"/>
            <a:r>
              <a:rPr lang="en-US" sz="800"/>
              <a:t>*</a:t>
            </a:r>
            <a:r>
              <a:rPr lang="en-US" sz="800">
                <a:hlinkClick r:id="rId4"/>
              </a:rPr>
              <a:t>AI and Memory Wall. (This blogpost has been written in… | by Amir </a:t>
            </a:r>
            <a:r>
              <a:rPr lang="en-US" sz="800" err="1">
                <a:hlinkClick r:id="rId4"/>
              </a:rPr>
              <a:t>Gholami</a:t>
            </a:r>
            <a:r>
              <a:rPr lang="en-US" sz="800">
                <a:hlinkClick r:id="rId4"/>
              </a:rPr>
              <a:t> | </a:t>
            </a:r>
            <a:r>
              <a:rPr lang="en-US" sz="800" err="1">
                <a:hlinkClick r:id="rId4"/>
              </a:rPr>
              <a:t>riselab</a:t>
            </a:r>
            <a:r>
              <a:rPr lang="en-US" sz="800">
                <a:hlinkClick r:id="rId4"/>
              </a:rPr>
              <a:t> | Medium</a:t>
            </a:r>
            <a:endParaRPr lang="en-US" sz="800"/>
          </a:p>
        </p:txBody>
      </p:sp>
      <p:sp>
        <p:nvSpPr>
          <p:cNvPr id="3" name="Rectangle 2">
            <a:extLst>
              <a:ext uri="{FF2B5EF4-FFF2-40B4-BE49-F238E27FC236}">
                <a16:creationId xmlns:a16="http://schemas.microsoft.com/office/drawing/2014/main" id="{C7D0F354-7EA4-48EF-88C4-1FD39749B529}"/>
              </a:ext>
            </a:extLst>
          </p:cNvPr>
          <p:cNvSpPr/>
          <p:nvPr/>
        </p:nvSpPr>
        <p:spPr>
          <a:xfrm>
            <a:off x="564502" y="2006081"/>
            <a:ext cx="2090057" cy="37789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a:extLst>
              <a:ext uri="{FF2B5EF4-FFF2-40B4-BE49-F238E27FC236}">
                <a16:creationId xmlns:a16="http://schemas.microsoft.com/office/drawing/2014/main" id="{A452FCF6-BF7D-4544-8C49-905CA6B77E41}"/>
              </a:ext>
            </a:extLst>
          </p:cNvPr>
          <p:cNvSpPr/>
          <p:nvPr/>
        </p:nvSpPr>
        <p:spPr>
          <a:xfrm>
            <a:off x="653988" y="3351976"/>
            <a:ext cx="3549453" cy="37789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24BEA63C-1C62-4BFD-A372-5C88CDCD52B6}"/>
              </a:ext>
            </a:extLst>
          </p:cNvPr>
          <p:cNvSpPr/>
          <p:nvPr/>
        </p:nvSpPr>
        <p:spPr>
          <a:xfrm>
            <a:off x="564503" y="4472091"/>
            <a:ext cx="2369976" cy="37789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ustDataLst>
      <p:tags r:id="rId1"/>
    </p:custDataLst>
    <p:extLst>
      <p:ext uri="{BB962C8B-B14F-4D97-AF65-F5344CB8AC3E}">
        <p14:creationId xmlns:p14="http://schemas.microsoft.com/office/powerpoint/2010/main" val="239717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7FB9FC90-2230-41D2-A8CF-9A878BA894EF}"/>
              </a:ext>
            </a:extLst>
          </p:cNvPr>
          <p:cNvPicPr>
            <a:picLocks noChangeAspect="1"/>
          </p:cNvPicPr>
          <p:nvPr/>
        </p:nvPicPr>
        <p:blipFill>
          <a:blip r:embed="rId2"/>
          <a:stretch>
            <a:fillRect/>
          </a:stretch>
        </p:blipFill>
        <p:spPr>
          <a:xfrm>
            <a:off x="4489065" y="1690688"/>
            <a:ext cx="7702935" cy="4630599"/>
          </a:xfrm>
          <a:prstGeom prst="rect">
            <a:avLst/>
          </a:prstGeom>
        </p:spPr>
      </p:pic>
      <p:sp>
        <p:nvSpPr>
          <p:cNvPr id="2" name="Title 1">
            <a:extLst>
              <a:ext uri="{FF2B5EF4-FFF2-40B4-BE49-F238E27FC236}">
                <a16:creationId xmlns:a16="http://schemas.microsoft.com/office/drawing/2014/main" id="{9280BA0C-C9CE-4BE2-A3CA-A02BD7D032E4}"/>
              </a:ext>
            </a:extLst>
          </p:cNvPr>
          <p:cNvSpPr>
            <a:spLocks noGrp="1"/>
          </p:cNvSpPr>
          <p:nvPr>
            <p:ph type="title"/>
          </p:nvPr>
        </p:nvSpPr>
        <p:spPr>
          <a:xfrm>
            <a:off x="838200" y="365125"/>
            <a:ext cx="5602165" cy="1325563"/>
          </a:xfrm>
        </p:spPr>
        <p:txBody>
          <a:bodyPr>
            <a:normAutofit fontScale="90000"/>
          </a:bodyPr>
          <a:lstStyle/>
          <a:p>
            <a:r>
              <a:rPr lang="en-US"/>
              <a:t>Redefining the landscape with </a:t>
            </a:r>
            <a:r>
              <a:rPr lang="en-US" err="1"/>
              <a:t>ZeRO</a:t>
            </a:r>
            <a:r>
              <a:rPr lang="en-US"/>
              <a:t>-Infinity</a:t>
            </a:r>
          </a:p>
        </p:txBody>
      </p:sp>
      <p:sp>
        <p:nvSpPr>
          <p:cNvPr id="3" name="Content Placeholder 2">
            <a:extLst>
              <a:ext uri="{FF2B5EF4-FFF2-40B4-BE49-F238E27FC236}">
                <a16:creationId xmlns:a16="http://schemas.microsoft.com/office/drawing/2014/main" id="{83AFA77E-2D76-4447-9E80-8E62636C49BA}"/>
              </a:ext>
            </a:extLst>
          </p:cNvPr>
          <p:cNvSpPr>
            <a:spLocks noGrp="1"/>
          </p:cNvSpPr>
          <p:nvPr>
            <p:ph idx="1"/>
          </p:nvPr>
        </p:nvSpPr>
        <p:spPr>
          <a:xfrm>
            <a:off x="-89452" y="2197929"/>
            <a:ext cx="4804611" cy="3336597"/>
          </a:xfrm>
        </p:spPr>
        <p:txBody>
          <a:bodyPr>
            <a:normAutofit fontScale="77500" lnSpcReduction="20000"/>
          </a:bodyPr>
          <a:lstStyle/>
          <a:p>
            <a:pPr lvl="1"/>
            <a:r>
              <a:rPr lang="en-US" dirty="0"/>
              <a:t>Beyond GPU Memory  </a:t>
            </a:r>
          </a:p>
          <a:p>
            <a:pPr lvl="2"/>
            <a:r>
              <a:rPr lang="en-US" dirty="0"/>
              <a:t>50x larger models</a:t>
            </a:r>
          </a:p>
          <a:p>
            <a:pPr lvl="2"/>
            <a:r>
              <a:rPr lang="en-US" dirty="0"/>
              <a:t>32T params on 512 GPUs (instead of 25K)</a:t>
            </a:r>
          </a:p>
          <a:p>
            <a:pPr marL="914400" lvl="2" indent="0">
              <a:buNone/>
            </a:pPr>
            <a:endParaRPr lang="en-US" dirty="0"/>
          </a:p>
          <a:p>
            <a:pPr lvl="1"/>
            <a:r>
              <a:rPr lang="en-US" dirty="0"/>
              <a:t>Broader access to large model training </a:t>
            </a:r>
          </a:p>
          <a:p>
            <a:pPr lvl="2"/>
            <a:r>
              <a:rPr lang="en-US" dirty="0"/>
              <a:t>GPT-3 sized fine-tuning on a single node/GPU (instead of 16 nodes)</a:t>
            </a:r>
          </a:p>
          <a:p>
            <a:pPr marL="914400" lvl="2" indent="0">
              <a:buNone/>
            </a:pPr>
            <a:endParaRPr lang="en-US" dirty="0"/>
          </a:p>
          <a:p>
            <a:pPr lvl="1"/>
            <a:r>
              <a:rPr lang="en-US" dirty="0"/>
              <a:t>Excellent Throughput and Scalability</a:t>
            </a:r>
          </a:p>
          <a:p>
            <a:pPr lvl="2"/>
            <a:r>
              <a:rPr lang="en-US" dirty="0"/>
              <a:t>Comparable to 3D-parallelism</a:t>
            </a:r>
          </a:p>
          <a:p>
            <a:pPr lvl="2"/>
            <a:endParaRPr lang="en-US" dirty="0"/>
          </a:p>
          <a:p>
            <a:pPr lvl="1"/>
            <a:r>
              <a:rPr lang="en-US" dirty="0"/>
              <a:t>Ease of Use</a:t>
            </a:r>
          </a:p>
          <a:p>
            <a:pPr lvl="2"/>
            <a:r>
              <a:rPr lang="en-US" dirty="0"/>
              <a:t>No model refactoring necessary</a:t>
            </a:r>
          </a:p>
          <a:p>
            <a:pPr lvl="2"/>
            <a:endParaRPr lang="en-US" dirty="0"/>
          </a:p>
          <a:p>
            <a:pPr lvl="2"/>
            <a:endParaRPr lang="en-US" dirty="0"/>
          </a:p>
          <a:p>
            <a:pPr marL="457200" lvl="1" indent="0">
              <a:buNone/>
            </a:pPr>
            <a:endParaRPr lang="en-US" sz="1300" dirty="0"/>
          </a:p>
        </p:txBody>
      </p:sp>
      <p:sp>
        <p:nvSpPr>
          <p:cNvPr id="17" name="Rectangle 16">
            <a:extLst>
              <a:ext uri="{FF2B5EF4-FFF2-40B4-BE49-F238E27FC236}">
                <a16:creationId xmlns:a16="http://schemas.microsoft.com/office/drawing/2014/main" id="{F834BD2F-9FB4-4DE8-A4C5-68B1240330BD}"/>
              </a:ext>
            </a:extLst>
          </p:cNvPr>
          <p:cNvSpPr/>
          <p:nvPr/>
        </p:nvSpPr>
        <p:spPr>
          <a:xfrm>
            <a:off x="4715159" y="1749286"/>
            <a:ext cx="3650865" cy="190727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10E92A7-C4A0-4108-9808-5DAF09961F28}"/>
              </a:ext>
            </a:extLst>
          </p:cNvPr>
          <p:cNvSpPr/>
          <p:nvPr/>
        </p:nvSpPr>
        <p:spPr>
          <a:xfrm>
            <a:off x="8366024" y="1749286"/>
            <a:ext cx="3650865" cy="4287079"/>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DCB2729-110B-413D-8553-2EFB55886A0D}"/>
              </a:ext>
            </a:extLst>
          </p:cNvPr>
          <p:cNvSpPr/>
          <p:nvPr/>
        </p:nvSpPr>
        <p:spPr>
          <a:xfrm>
            <a:off x="4591879" y="4326834"/>
            <a:ext cx="3829878" cy="190727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86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19" grpId="1" animBg="1"/>
      <p:bldP spid="21" grpId="0" animBg="1"/>
      <p:bldP spid="21"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FD6D0-0D77-4101-A713-3DE4A7B9371D}"/>
              </a:ext>
            </a:extLst>
          </p:cNvPr>
          <p:cNvSpPr>
            <a:spLocks noGrp="1"/>
          </p:cNvSpPr>
          <p:nvPr>
            <p:ph idx="1"/>
          </p:nvPr>
        </p:nvSpPr>
        <p:spPr>
          <a:xfrm>
            <a:off x="838200" y="1825625"/>
            <a:ext cx="10515600" cy="1346783"/>
          </a:xfrm>
        </p:spPr>
        <p:txBody>
          <a:bodyPr>
            <a:normAutofit/>
          </a:bodyPr>
          <a:lstStyle/>
          <a:p>
            <a:r>
              <a:rPr lang="en-US" sz="2600"/>
              <a:t>Open-source DL library accelerating large scale training and inference on-top of </a:t>
            </a:r>
            <a:r>
              <a:rPr lang="en-US" sz="2600" err="1"/>
              <a:t>PyTorch</a:t>
            </a:r>
            <a:endParaRPr lang="en-US" sz="2600"/>
          </a:p>
          <a:p>
            <a:pPr lvl="1"/>
            <a:r>
              <a:rPr lang="en-US">
                <a:hlinkClick r:id="rId2"/>
              </a:rPr>
              <a:t>https://github.com/microsoft/DeepSpeed</a:t>
            </a:r>
            <a:endParaRPr lang="en-US" sz="2600"/>
          </a:p>
          <a:p>
            <a:endParaRPr lang="en-US"/>
          </a:p>
        </p:txBody>
      </p:sp>
      <p:pic>
        <p:nvPicPr>
          <p:cNvPr id="5" name="Graphic 4">
            <a:extLst>
              <a:ext uri="{FF2B5EF4-FFF2-40B4-BE49-F238E27FC236}">
                <a16:creationId xmlns:a16="http://schemas.microsoft.com/office/drawing/2014/main" id="{5E6C49F6-B70D-40B4-88B2-6D0C80AFD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944" y="305307"/>
            <a:ext cx="3876370" cy="1445197"/>
          </a:xfrm>
          <a:prstGeom prst="rect">
            <a:avLst/>
          </a:prstGeom>
        </p:spPr>
      </p:pic>
      <p:sp>
        <p:nvSpPr>
          <p:cNvPr id="8" name="TextBox 7">
            <a:extLst>
              <a:ext uri="{FF2B5EF4-FFF2-40B4-BE49-F238E27FC236}">
                <a16:creationId xmlns:a16="http://schemas.microsoft.com/office/drawing/2014/main" id="{10BB181F-5A0F-47B0-9F25-A79EB97739E0}"/>
              </a:ext>
            </a:extLst>
          </p:cNvPr>
          <p:cNvSpPr txBox="1"/>
          <p:nvPr/>
        </p:nvSpPr>
        <p:spPr>
          <a:xfrm>
            <a:off x="6612294" y="3172408"/>
            <a:ext cx="4827037" cy="3046988"/>
          </a:xfrm>
          <a:prstGeom prst="rect">
            <a:avLst/>
          </a:prstGeom>
          <a:noFill/>
        </p:spPr>
        <p:txBody>
          <a:bodyPr wrap="square" rtlCol="0">
            <a:spAutoFit/>
          </a:bodyPr>
          <a:lstStyle/>
          <a:p>
            <a:pPr marL="285750" indent="-285750">
              <a:buFont typeface="Arial" panose="020B0604020202020204" pitchFamily="34" charset="0"/>
              <a:buChar char="•"/>
            </a:pPr>
            <a:r>
              <a:rPr lang="en-US" sz="2400"/>
              <a:t>Mixed precision training</a:t>
            </a:r>
          </a:p>
          <a:p>
            <a:pPr marL="285750" indent="-285750">
              <a:buFont typeface="Arial" panose="020B0604020202020204" pitchFamily="34" charset="0"/>
              <a:buChar char="•"/>
            </a:pPr>
            <a:r>
              <a:rPr lang="en-US" sz="2400"/>
              <a:t>Profiling and Auto-tuning</a:t>
            </a:r>
          </a:p>
          <a:p>
            <a:pPr marL="285750" indent="-285750">
              <a:buFont typeface="Arial" panose="020B0604020202020204" pitchFamily="34" charset="0"/>
              <a:buChar char="•"/>
            </a:pPr>
            <a:r>
              <a:rPr lang="en-US" sz="2400"/>
              <a:t>Sparse Attention</a:t>
            </a:r>
          </a:p>
          <a:p>
            <a:pPr marL="285750" indent="-285750">
              <a:buFont typeface="Arial" panose="020B0604020202020204" pitchFamily="34" charset="0"/>
              <a:buChar char="•"/>
            </a:pPr>
            <a:r>
              <a:rPr lang="en-US" sz="2400"/>
              <a:t>Mixture of Quantization (</a:t>
            </a:r>
            <a:r>
              <a:rPr lang="en-US" sz="2400" err="1"/>
              <a:t>MoQ</a:t>
            </a:r>
            <a:r>
              <a:rPr lang="en-US" sz="2400"/>
              <a:t>)</a:t>
            </a:r>
          </a:p>
          <a:p>
            <a:pPr marL="285750" indent="-285750">
              <a:buFont typeface="Arial" panose="020B0604020202020204" pitchFamily="34" charset="0"/>
              <a:buChar char="•"/>
            </a:pPr>
            <a:r>
              <a:rPr lang="en-US" sz="2400"/>
              <a:t>Progressive Layer Drop (PLD)</a:t>
            </a:r>
          </a:p>
          <a:p>
            <a:pPr marL="285750" indent="-285750">
              <a:buFont typeface="Arial" panose="020B0604020202020204" pitchFamily="34" charset="0"/>
              <a:buChar char="•"/>
            </a:pPr>
            <a:r>
              <a:rPr lang="en-US" sz="2400"/>
              <a:t>Curriculum Learning</a:t>
            </a:r>
          </a:p>
          <a:p>
            <a:pPr marL="285750" indent="-285750">
              <a:buFont typeface="Arial" panose="020B0604020202020204" pitchFamily="34" charset="0"/>
              <a:buChar char="•"/>
            </a:pPr>
            <a:r>
              <a:rPr lang="en-US" sz="2400"/>
              <a:t>Elastic training</a:t>
            </a:r>
          </a:p>
          <a:p>
            <a:pPr marL="285750" indent="-285750">
              <a:buFont typeface="Arial" panose="020B0604020202020204" pitchFamily="34" charset="0"/>
              <a:buChar char="•"/>
            </a:pPr>
            <a:r>
              <a:rPr lang="en-US" sz="2400"/>
              <a:t>Advanced learning rate schedules</a:t>
            </a:r>
          </a:p>
        </p:txBody>
      </p:sp>
      <p:sp>
        <p:nvSpPr>
          <p:cNvPr id="11" name="TextBox 10">
            <a:extLst>
              <a:ext uri="{FF2B5EF4-FFF2-40B4-BE49-F238E27FC236}">
                <a16:creationId xmlns:a16="http://schemas.microsoft.com/office/drawing/2014/main" id="{DBF9B3E8-4A07-4337-B477-96E137CD65D1}"/>
              </a:ext>
            </a:extLst>
          </p:cNvPr>
          <p:cNvSpPr txBox="1"/>
          <p:nvPr/>
        </p:nvSpPr>
        <p:spPr>
          <a:xfrm>
            <a:off x="838200" y="3172408"/>
            <a:ext cx="5130281" cy="3046988"/>
          </a:xfrm>
          <a:prstGeom prst="rect">
            <a:avLst/>
          </a:prstGeom>
          <a:noFill/>
        </p:spPr>
        <p:txBody>
          <a:bodyPr wrap="square" rtlCol="0">
            <a:spAutoFit/>
          </a:bodyPr>
          <a:lstStyle/>
          <a:p>
            <a:pPr marL="285750" indent="-285750">
              <a:buFont typeface="Arial" panose="020B0604020202020204" pitchFamily="34" charset="0"/>
              <a:buChar char="•"/>
            </a:pPr>
            <a:r>
              <a:rPr lang="en-US" sz="2400" b="1" dirty="0" err="1"/>
              <a:t>ZeRO</a:t>
            </a:r>
            <a:endParaRPr lang="en-US" sz="2400" b="1" dirty="0"/>
          </a:p>
          <a:p>
            <a:pPr marL="285750" indent="-285750">
              <a:buFont typeface="Arial" panose="020B0604020202020204" pitchFamily="34" charset="0"/>
              <a:buChar char="•"/>
            </a:pPr>
            <a:r>
              <a:rPr lang="en-US" sz="2400" dirty="0"/>
              <a:t>3D Parallelism</a:t>
            </a:r>
          </a:p>
          <a:p>
            <a:pPr marL="285750" indent="-285750">
              <a:buFont typeface="Arial" panose="020B0604020202020204" pitchFamily="34" charset="0"/>
              <a:buChar char="•"/>
            </a:pPr>
            <a:r>
              <a:rPr lang="en-US" sz="2400" dirty="0" err="1"/>
              <a:t>MoE</a:t>
            </a:r>
            <a:r>
              <a:rPr lang="en-US" sz="2400" dirty="0"/>
              <a:t> training + inference</a:t>
            </a:r>
          </a:p>
          <a:p>
            <a:pPr marL="285750" indent="-285750">
              <a:buFont typeface="Arial" panose="020B0604020202020204" pitchFamily="34" charset="0"/>
              <a:buChar char="•"/>
            </a:pPr>
            <a:r>
              <a:rPr lang="en-US" sz="2400" dirty="0"/>
              <a:t>Optimized CUDA/</a:t>
            </a:r>
            <a:r>
              <a:rPr lang="en-US" sz="2400" dirty="0" err="1"/>
              <a:t>ROCm</a:t>
            </a:r>
            <a:r>
              <a:rPr lang="en-US" sz="2400" dirty="0"/>
              <a:t>/CPU kernels</a:t>
            </a:r>
          </a:p>
          <a:p>
            <a:pPr marL="742950" lvl="1" indent="-285750">
              <a:buFont typeface="Arial" panose="020B0604020202020204" pitchFamily="34" charset="0"/>
              <a:buChar char="•"/>
            </a:pPr>
            <a:r>
              <a:rPr lang="en-US" sz="2200" dirty="0"/>
              <a:t>Transformer, Adam, LAMB, </a:t>
            </a:r>
            <a:r>
              <a:rPr lang="en-US" sz="2200" dirty="0" err="1"/>
              <a:t>AdaGrad</a:t>
            </a:r>
            <a:r>
              <a:rPr lang="en-US" sz="2200" dirty="0"/>
              <a:t>, </a:t>
            </a:r>
            <a:r>
              <a:rPr lang="en-US" sz="2200" dirty="0" err="1"/>
              <a:t>MoE</a:t>
            </a:r>
            <a:endParaRPr lang="en-US" sz="2200" dirty="0"/>
          </a:p>
          <a:p>
            <a:pPr marL="285750" indent="-285750">
              <a:buFont typeface="Arial" panose="020B0604020202020204" pitchFamily="34" charset="0"/>
              <a:buChar char="•"/>
            </a:pPr>
            <a:r>
              <a:rPr lang="en-US" sz="2400" dirty="0"/>
              <a:t>Optimized communication libraries</a:t>
            </a:r>
          </a:p>
          <a:p>
            <a:pPr marL="285750" indent="-285750">
              <a:buFont typeface="Arial" panose="020B0604020202020204" pitchFamily="34" charset="0"/>
              <a:buChar char="•"/>
            </a:pPr>
            <a:r>
              <a:rPr lang="en-US" sz="2400" dirty="0"/>
              <a:t>1-bit Adam/LAMB</a:t>
            </a:r>
          </a:p>
        </p:txBody>
      </p:sp>
    </p:spTree>
    <p:extLst>
      <p:ext uri="{BB962C8B-B14F-4D97-AF65-F5344CB8AC3E}">
        <p14:creationId xmlns:p14="http://schemas.microsoft.com/office/powerpoint/2010/main" val="653256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Chart, scatter chart&#10;&#10;Description automatically generated">
            <a:extLst>
              <a:ext uri="{FF2B5EF4-FFF2-40B4-BE49-F238E27FC236}">
                <a16:creationId xmlns:a16="http://schemas.microsoft.com/office/drawing/2014/main" id="{32A9B142-18C1-4610-AEB2-E53A068B6C8C}"/>
              </a:ext>
            </a:extLst>
          </p:cNvPr>
          <p:cNvPicPr>
            <a:picLocks noChangeAspect="1"/>
          </p:cNvPicPr>
          <p:nvPr/>
        </p:nvPicPr>
        <p:blipFill rotWithShape="1">
          <a:blip r:embed="rId2"/>
          <a:srcRect l="45916" t="4426" r="33463" b="47084"/>
          <a:stretch/>
        </p:blipFill>
        <p:spPr>
          <a:xfrm>
            <a:off x="10361621" y="2546692"/>
            <a:ext cx="1479242" cy="1746121"/>
          </a:xfrm>
          <a:prstGeom prst="rect">
            <a:avLst/>
          </a:prstGeom>
        </p:spPr>
      </p:pic>
      <p:pic>
        <p:nvPicPr>
          <p:cNvPr id="25" name="Picture 24" descr="Chart, scatter chart&#10;&#10;Description automatically generated">
            <a:extLst>
              <a:ext uri="{FF2B5EF4-FFF2-40B4-BE49-F238E27FC236}">
                <a16:creationId xmlns:a16="http://schemas.microsoft.com/office/drawing/2014/main" id="{231E8A5A-B019-4AC9-9517-0DCA5209B139}"/>
              </a:ext>
            </a:extLst>
          </p:cNvPr>
          <p:cNvPicPr>
            <a:picLocks noChangeAspect="1"/>
          </p:cNvPicPr>
          <p:nvPr/>
        </p:nvPicPr>
        <p:blipFill rotWithShape="1">
          <a:blip r:embed="rId2"/>
          <a:srcRect l="45916" t="4426" r="33463" b="47084"/>
          <a:stretch/>
        </p:blipFill>
        <p:spPr>
          <a:xfrm>
            <a:off x="10361499" y="3999172"/>
            <a:ext cx="1479242" cy="1746121"/>
          </a:xfrm>
          <a:prstGeom prst="rect">
            <a:avLst/>
          </a:prstGeom>
        </p:spPr>
      </p:pic>
      <p:sp>
        <p:nvSpPr>
          <p:cNvPr id="2" name="Title 1">
            <a:extLst>
              <a:ext uri="{FF2B5EF4-FFF2-40B4-BE49-F238E27FC236}">
                <a16:creationId xmlns:a16="http://schemas.microsoft.com/office/drawing/2014/main" id="{5F6C1059-1A4E-4372-9C0D-894596B3E09E}"/>
              </a:ext>
            </a:extLst>
          </p:cNvPr>
          <p:cNvSpPr>
            <a:spLocks noGrp="1"/>
          </p:cNvSpPr>
          <p:nvPr>
            <p:ph type="title"/>
          </p:nvPr>
        </p:nvSpPr>
        <p:spPr>
          <a:xfrm>
            <a:off x="561264" y="372278"/>
            <a:ext cx="11069472" cy="1325563"/>
          </a:xfrm>
        </p:spPr>
        <p:txBody>
          <a:bodyPr/>
          <a:lstStyle/>
          <a:p>
            <a:r>
              <a:rPr lang="en-US" dirty="0"/>
              <a:t>Large model training landscape with </a:t>
            </a:r>
            <a:r>
              <a:rPr lang="en-US" dirty="0" err="1"/>
              <a:t>DeepSpeed</a:t>
            </a:r>
            <a:endParaRPr lang="en-US" dirty="0"/>
          </a:p>
        </p:txBody>
      </p:sp>
      <p:grpSp>
        <p:nvGrpSpPr>
          <p:cNvPr id="23" name="Group 22">
            <a:extLst>
              <a:ext uri="{FF2B5EF4-FFF2-40B4-BE49-F238E27FC236}">
                <a16:creationId xmlns:a16="http://schemas.microsoft.com/office/drawing/2014/main" id="{B58EF16D-D3FA-4E70-AF35-3A0F9B816119}"/>
              </a:ext>
            </a:extLst>
          </p:cNvPr>
          <p:cNvGrpSpPr/>
          <p:nvPr/>
        </p:nvGrpSpPr>
        <p:grpSpPr>
          <a:xfrm>
            <a:off x="3537554" y="2201645"/>
            <a:ext cx="8300849" cy="3788121"/>
            <a:chOff x="1019539" y="2604254"/>
            <a:chExt cx="8300849" cy="3788121"/>
          </a:xfrm>
        </p:grpSpPr>
        <p:pic>
          <p:nvPicPr>
            <p:cNvPr id="4" name="Picture 3" descr="Chart, scatter chart&#10;&#10;Description automatically generated">
              <a:extLst>
                <a:ext uri="{FF2B5EF4-FFF2-40B4-BE49-F238E27FC236}">
                  <a16:creationId xmlns:a16="http://schemas.microsoft.com/office/drawing/2014/main" id="{B0DEE385-777C-4199-8E89-1C23BC0012C8}"/>
                </a:ext>
              </a:extLst>
            </p:cNvPr>
            <p:cNvPicPr>
              <a:picLocks noChangeAspect="1"/>
            </p:cNvPicPr>
            <p:nvPr/>
          </p:nvPicPr>
          <p:blipFill rotWithShape="1">
            <a:blip r:embed="rId2"/>
            <a:srcRect l="-1" t="4426" r="1095"/>
            <a:stretch/>
          </p:blipFill>
          <p:spPr>
            <a:xfrm>
              <a:off x="1019787" y="2949640"/>
              <a:ext cx="7095073" cy="3441610"/>
            </a:xfrm>
            <a:prstGeom prst="rect">
              <a:avLst/>
            </a:prstGeom>
          </p:spPr>
        </p:pic>
        <p:pic>
          <p:nvPicPr>
            <p:cNvPr id="6" name="Picture 5" descr="Chart, scatter chart&#10;&#10;Description automatically generated">
              <a:extLst>
                <a:ext uri="{FF2B5EF4-FFF2-40B4-BE49-F238E27FC236}">
                  <a16:creationId xmlns:a16="http://schemas.microsoft.com/office/drawing/2014/main" id="{5D320B89-8279-4940-9C14-A6EA6D8E8F6D}"/>
                </a:ext>
              </a:extLst>
            </p:cNvPr>
            <p:cNvPicPr>
              <a:picLocks noChangeAspect="1"/>
            </p:cNvPicPr>
            <p:nvPr/>
          </p:nvPicPr>
          <p:blipFill rotWithShape="1">
            <a:blip r:embed="rId2"/>
            <a:srcRect t="8916" r="90306" b="73445"/>
            <a:stretch/>
          </p:blipFill>
          <p:spPr>
            <a:xfrm>
              <a:off x="1019539" y="2632043"/>
              <a:ext cx="695437" cy="635194"/>
            </a:xfrm>
            <a:prstGeom prst="rect">
              <a:avLst/>
            </a:prstGeom>
          </p:spPr>
        </p:pic>
        <p:sp>
          <p:nvSpPr>
            <p:cNvPr id="7" name="Rectangle 6">
              <a:extLst>
                <a:ext uri="{FF2B5EF4-FFF2-40B4-BE49-F238E27FC236}">
                  <a16:creationId xmlns:a16="http://schemas.microsoft.com/office/drawing/2014/main" id="{996722DB-B700-4C0A-BCDA-19E553DB44D2}"/>
                </a:ext>
              </a:extLst>
            </p:cNvPr>
            <p:cNvSpPr/>
            <p:nvPr/>
          </p:nvSpPr>
          <p:spPr>
            <a:xfrm>
              <a:off x="6844472" y="2949640"/>
              <a:ext cx="991182" cy="174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8DEAAB-3558-47C0-8F9E-1C12F102DB6B}"/>
                </a:ext>
              </a:extLst>
            </p:cNvPr>
            <p:cNvSpPr/>
            <p:nvPr/>
          </p:nvSpPr>
          <p:spPr>
            <a:xfrm>
              <a:off x="6897481" y="3359142"/>
              <a:ext cx="991182" cy="499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BD4CF0-AA43-402A-A268-771907E8A26E}"/>
                </a:ext>
              </a:extLst>
            </p:cNvPr>
            <p:cNvSpPr/>
            <p:nvPr/>
          </p:nvSpPr>
          <p:spPr>
            <a:xfrm>
              <a:off x="7249524" y="3154391"/>
              <a:ext cx="143548" cy="174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9C3FE8-5B6F-4141-A44C-D6FB4B721F60}"/>
                </a:ext>
              </a:extLst>
            </p:cNvPr>
            <p:cNvSpPr txBox="1"/>
            <p:nvPr/>
          </p:nvSpPr>
          <p:spPr>
            <a:xfrm>
              <a:off x="1092792" y="3082674"/>
              <a:ext cx="432467" cy="246221"/>
            </a:xfrm>
            <a:prstGeom prst="rect">
              <a:avLst/>
            </a:prstGeom>
            <a:solidFill>
              <a:schemeClr val="bg1"/>
            </a:solidFill>
          </p:spPr>
          <p:txBody>
            <a:bodyPr wrap="square" rIns="0" rtlCol="0">
              <a:spAutoFit/>
            </a:bodyPr>
            <a:lstStyle/>
            <a:p>
              <a:r>
                <a:rPr lang="en-US" sz="1000" b="1" dirty="0"/>
                <a:t>10000</a:t>
              </a:r>
            </a:p>
          </p:txBody>
        </p:sp>
        <p:sp>
          <p:nvSpPr>
            <p:cNvPr id="14" name="TextBox 13">
              <a:extLst>
                <a:ext uri="{FF2B5EF4-FFF2-40B4-BE49-F238E27FC236}">
                  <a16:creationId xmlns:a16="http://schemas.microsoft.com/office/drawing/2014/main" id="{3CBB6C64-F8A6-41C1-BC51-5A620F3CCA78}"/>
                </a:ext>
              </a:extLst>
            </p:cNvPr>
            <p:cNvSpPr txBox="1"/>
            <p:nvPr/>
          </p:nvSpPr>
          <p:spPr>
            <a:xfrm>
              <a:off x="1025790" y="2604254"/>
              <a:ext cx="492257" cy="246221"/>
            </a:xfrm>
            <a:prstGeom prst="rect">
              <a:avLst/>
            </a:prstGeom>
            <a:solidFill>
              <a:schemeClr val="bg1"/>
            </a:solidFill>
          </p:spPr>
          <p:txBody>
            <a:bodyPr wrap="square" rIns="0" rtlCol="0">
              <a:spAutoFit/>
            </a:bodyPr>
            <a:lstStyle/>
            <a:p>
              <a:r>
                <a:rPr lang="en-US" sz="1000" b="1" dirty="0"/>
                <a:t>100000</a:t>
              </a:r>
            </a:p>
          </p:txBody>
        </p:sp>
        <p:pic>
          <p:nvPicPr>
            <p:cNvPr id="18" name="Picture 17" descr="Chart, scatter chart&#10;&#10;Description automatically generated">
              <a:extLst>
                <a:ext uri="{FF2B5EF4-FFF2-40B4-BE49-F238E27FC236}">
                  <a16:creationId xmlns:a16="http://schemas.microsoft.com/office/drawing/2014/main" id="{98CE6BD4-3BFD-4344-89F3-122302BB5B54}"/>
                </a:ext>
              </a:extLst>
            </p:cNvPr>
            <p:cNvPicPr>
              <a:picLocks noChangeAspect="1"/>
            </p:cNvPicPr>
            <p:nvPr/>
          </p:nvPicPr>
          <p:blipFill rotWithShape="1">
            <a:blip r:embed="rId2"/>
            <a:srcRect l="77135" t="89610" r="1095"/>
            <a:stretch/>
          </p:blipFill>
          <p:spPr>
            <a:xfrm>
              <a:off x="7730565" y="6018245"/>
              <a:ext cx="1561660" cy="374130"/>
            </a:xfrm>
            <a:prstGeom prst="rect">
              <a:avLst/>
            </a:prstGeom>
          </p:spPr>
        </p:pic>
        <p:sp>
          <p:nvSpPr>
            <p:cNvPr id="20" name="TextBox 19">
              <a:extLst>
                <a:ext uri="{FF2B5EF4-FFF2-40B4-BE49-F238E27FC236}">
                  <a16:creationId xmlns:a16="http://schemas.microsoft.com/office/drawing/2014/main" id="{5A230BFB-0212-4F95-B413-93568447FEB9}"/>
                </a:ext>
              </a:extLst>
            </p:cNvPr>
            <p:cNvSpPr txBox="1"/>
            <p:nvPr/>
          </p:nvSpPr>
          <p:spPr>
            <a:xfrm>
              <a:off x="7758728" y="6160086"/>
              <a:ext cx="432467" cy="200055"/>
            </a:xfrm>
            <a:prstGeom prst="rect">
              <a:avLst/>
            </a:prstGeom>
            <a:solidFill>
              <a:schemeClr val="bg1"/>
            </a:solidFill>
          </p:spPr>
          <p:txBody>
            <a:bodyPr wrap="square" tIns="0" rIns="0" rtlCol="0">
              <a:spAutoFit/>
            </a:bodyPr>
            <a:lstStyle/>
            <a:p>
              <a:r>
                <a:rPr lang="en-US" sz="1000" b="1" dirty="0"/>
                <a:t>2021</a:t>
              </a:r>
            </a:p>
          </p:txBody>
        </p:sp>
        <p:sp>
          <p:nvSpPr>
            <p:cNvPr id="22" name="TextBox 21">
              <a:extLst>
                <a:ext uri="{FF2B5EF4-FFF2-40B4-BE49-F238E27FC236}">
                  <a16:creationId xmlns:a16="http://schemas.microsoft.com/office/drawing/2014/main" id="{F2BDC729-1D5E-4D38-ACD4-4D92E7A299C5}"/>
                </a:ext>
              </a:extLst>
            </p:cNvPr>
            <p:cNvSpPr txBox="1"/>
            <p:nvPr/>
          </p:nvSpPr>
          <p:spPr>
            <a:xfrm>
              <a:off x="8887921" y="6159280"/>
              <a:ext cx="432467" cy="200055"/>
            </a:xfrm>
            <a:prstGeom prst="rect">
              <a:avLst/>
            </a:prstGeom>
            <a:solidFill>
              <a:schemeClr val="bg1"/>
            </a:solidFill>
          </p:spPr>
          <p:txBody>
            <a:bodyPr wrap="square" tIns="0" rIns="0" rtlCol="0">
              <a:spAutoFit/>
            </a:bodyPr>
            <a:lstStyle/>
            <a:p>
              <a:r>
                <a:rPr lang="en-US" sz="1000" b="1" dirty="0"/>
                <a:t>2022</a:t>
              </a:r>
            </a:p>
          </p:txBody>
        </p:sp>
      </p:grpSp>
      <p:pic>
        <p:nvPicPr>
          <p:cNvPr id="31" name="Picture 30" descr="Chart, scatter chart&#10;&#10;Description automatically generated">
            <a:extLst>
              <a:ext uri="{FF2B5EF4-FFF2-40B4-BE49-F238E27FC236}">
                <a16:creationId xmlns:a16="http://schemas.microsoft.com/office/drawing/2014/main" id="{6F04B94E-62AE-4E20-A993-E3DF70BE62FE}"/>
              </a:ext>
            </a:extLst>
          </p:cNvPr>
          <p:cNvPicPr>
            <a:picLocks noChangeAspect="1"/>
          </p:cNvPicPr>
          <p:nvPr/>
        </p:nvPicPr>
        <p:blipFill rotWithShape="1">
          <a:blip r:embed="rId2"/>
          <a:srcRect l="85887" t="33697" r="11716" b="62806"/>
          <a:stretch/>
        </p:blipFill>
        <p:spPr>
          <a:xfrm>
            <a:off x="11450115" y="3466049"/>
            <a:ext cx="172054" cy="112652"/>
          </a:xfrm>
          <a:prstGeom prst="rect">
            <a:avLst/>
          </a:prstGeom>
        </p:spPr>
      </p:pic>
      <p:sp>
        <p:nvSpPr>
          <p:cNvPr id="32" name="TextBox 31">
            <a:extLst>
              <a:ext uri="{FF2B5EF4-FFF2-40B4-BE49-F238E27FC236}">
                <a16:creationId xmlns:a16="http://schemas.microsoft.com/office/drawing/2014/main" id="{141C374E-E9B6-4CB7-BC87-688D9E75BA6B}"/>
              </a:ext>
            </a:extLst>
          </p:cNvPr>
          <p:cNvSpPr txBox="1"/>
          <p:nvPr/>
        </p:nvSpPr>
        <p:spPr>
          <a:xfrm>
            <a:off x="11284256" y="3285227"/>
            <a:ext cx="675826" cy="169277"/>
          </a:xfrm>
          <a:prstGeom prst="rect">
            <a:avLst/>
          </a:prstGeom>
          <a:noFill/>
        </p:spPr>
        <p:txBody>
          <a:bodyPr wrap="square" lIns="0" bIns="0" rtlCol="0" anchor="b" anchorCtr="0">
            <a:spAutoFit/>
          </a:bodyPr>
          <a:lstStyle/>
          <a:p>
            <a:r>
              <a:rPr lang="en-US" sz="800" b="1" dirty="0"/>
              <a:t>MT-NLG 530B</a:t>
            </a:r>
          </a:p>
        </p:txBody>
      </p:sp>
      <p:grpSp>
        <p:nvGrpSpPr>
          <p:cNvPr id="51" name="Group 50">
            <a:extLst>
              <a:ext uri="{FF2B5EF4-FFF2-40B4-BE49-F238E27FC236}">
                <a16:creationId xmlns:a16="http://schemas.microsoft.com/office/drawing/2014/main" id="{B2A7B108-873B-44C6-97ED-EAA84DD5B9D0}"/>
              </a:ext>
            </a:extLst>
          </p:cNvPr>
          <p:cNvGrpSpPr/>
          <p:nvPr/>
        </p:nvGrpSpPr>
        <p:grpSpPr>
          <a:xfrm>
            <a:off x="8907759" y="2506073"/>
            <a:ext cx="2300835" cy="1305596"/>
            <a:chOff x="6389744" y="2908682"/>
            <a:chExt cx="2300835" cy="1305596"/>
          </a:xfrm>
        </p:grpSpPr>
        <p:pic>
          <p:nvPicPr>
            <p:cNvPr id="29" name="Picture 28" descr="Chart, scatter chart&#10;&#10;Description automatically generated">
              <a:extLst>
                <a:ext uri="{FF2B5EF4-FFF2-40B4-BE49-F238E27FC236}">
                  <a16:creationId xmlns:a16="http://schemas.microsoft.com/office/drawing/2014/main" id="{0329F719-2F1B-49A5-AC25-45B9AD53A843}"/>
                </a:ext>
              </a:extLst>
            </p:cNvPr>
            <p:cNvPicPr>
              <a:picLocks noChangeAspect="1"/>
            </p:cNvPicPr>
            <p:nvPr/>
          </p:nvPicPr>
          <p:blipFill rotWithShape="1">
            <a:blip r:embed="rId2"/>
            <a:srcRect l="45916" t="4426" r="33463" b="74361"/>
            <a:stretch/>
          </p:blipFill>
          <p:spPr>
            <a:xfrm>
              <a:off x="6662601" y="2950397"/>
              <a:ext cx="1479242" cy="763869"/>
            </a:xfrm>
            <a:prstGeom prst="rect">
              <a:avLst/>
            </a:prstGeom>
          </p:spPr>
        </p:pic>
        <p:sp>
          <p:nvSpPr>
            <p:cNvPr id="33" name="Oval 32">
              <a:extLst>
                <a:ext uri="{FF2B5EF4-FFF2-40B4-BE49-F238E27FC236}">
                  <a16:creationId xmlns:a16="http://schemas.microsoft.com/office/drawing/2014/main" id="{63C2B5F5-B8A7-4A5D-A494-E643549DD93C}"/>
                </a:ext>
              </a:extLst>
            </p:cNvPr>
            <p:cNvSpPr/>
            <p:nvPr/>
          </p:nvSpPr>
          <p:spPr>
            <a:xfrm>
              <a:off x="6882432" y="4131679"/>
              <a:ext cx="82296" cy="8259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7565B90-D6A7-497B-84B2-AD879E66F1DC}"/>
                </a:ext>
              </a:extLst>
            </p:cNvPr>
            <p:cNvSpPr/>
            <p:nvPr/>
          </p:nvSpPr>
          <p:spPr>
            <a:xfrm>
              <a:off x="7278752" y="3981310"/>
              <a:ext cx="82296" cy="8259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DA9076-8B18-4C88-8695-CD14C16FBDC9}"/>
                </a:ext>
              </a:extLst>
            </p:cNvPr>
            <p:cNvSpPr/>
            <p:nvPr/>
          </p:nvSpPr>
          <p:spPr>
            <a:xfrm>
              <a:off x="7625949" y="3651532"/>
              <a:ext cx="82296" cy="8259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937864D-9794-46DB-8678-617D3BE425C3}"/>
                </a:ext>
              </a:extLst>
            </p:cNvPr>
            <p:cNvSpPr/>
            <p:nvPr/>
          </p:nvSpPr>
          <p:spPr>
            <a:xfrm>
              <a:off x="8230802" y="3238993"/>
              <a:ext cx="82296" cy="8259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1D70DF9-FD84-49B4-AC75-454B8124B21F}"/>
                </a:ext>
              </a:extLst>
            </p:cNvPr>
            <p:cNvSpPr txBox="1"/>
            <p:nvPr/>
          </p:nvSpPr>
          <p:spPr>
            <a:xfrm>
              <a:off x="7559951" y="2908682"/>
              <a:ext cx="813694" cy="184666"/>
            </a:xfrm>
            <a:prstGeom prst="rect">
              <a:avLst/>
            </a:prstGeom>
            <a:noFill/>
          </p:spPr>
          <p:txBody>
            <a:bodyPr wrap="square" lIns="0" bIns="0" rtlCol="0" anchor="b" anchorCtr="0">
              <a:spAutoFit/>
            </a:bodyPr>
            <a:lstStyle/>
            <a:p>
              <a:r>
                <a:rPr lang="en-US" sz="900" b="1" dirty="0" err="1"/>
                <a:t>ZeRO</a:t>
              </a:r>
              <a:r>
                <a:rPr lang="en-US" sz="900" b="1" dirty="0"/>
                <a:t>-Infinity</a:t>
              </a:r>
            </a:p>
          </p:txBody>
        </p:sp>
        <p:sp>
          <p:nvSpPr>
            <p:cNvPr id="43" name="TextBox 42">
              <a:extLst>
                <a:ext uri="{FF2B5EF4-FFF2-40B4-BE49-F238E27FC236}">
                  <a16:creationId xmlns:a16="http://schemas.microsoft.com/office/drawing/2014/main" id="{5DD83CE9-15D2-409D-B411-E9D33A9AD468}"/>
                </a:ext>
              </a:extLst>
            </p:cNvPr>
            <p:cNvSpPr txBox="1"/>
            <p:nvPr/>
          </p:nvSpPr>
          <p:spPr>
            <a:xfrm>
              <a:off x="6920734" y="3114157"/>
              <a:ext cx="1283085" cy="461665"/>
            </a:xfrm>
            <a:prstGeom prst="rect">
              <a:avLst/>
            </a:prstGeom>
            <a:noFill/>
          </p:spPr>
          <p:txBody>
            <a:bodyPr wrap="square" lIns="0" bIns="0" rtlCol="0" anchor="b" anchorCtr="0">
              <a:spAutoFit/>
            </a:bodyPr>
            <a:lstStyle/>
            <a:p>
              <a:r>
                <a:rPr lang="en-US" sz="900" b="1" dirty="0" err="1"/>
                <a:t>DeepSpeed</a:t>
              </a:r>
              <a:r>
                <a:rPr lang="en-US" sz="900" b="1" dirty="0"/>
                <a:t> :</a:t>
              </a:r>
            </a:p>
            <a:p>
              <a:r>
                <a:rPr lang="en-US" sz="900" b="1" dirty="0" err="1"/>
                <a:t>ZeRO</a:t>
              </a:r>
              <a:r>
                <a:rPr lang="en-US" sz="900" b="1" dirty="0"/>
                <a:t> Offload +</a:t>
              </a:r>
            </a:p>
            <a:p>
              <a:r>
                <a:rPr lang="en-US" sz="900" b="1" dirty="0"/>
                <a:t>3D-Parallelism  </a:t>
              </a:r>
            </a:p>
          </p:txBody>
        </p:sp>
        <p:sp>
          <p:nvSpPr>
            <p:cNvPr id="45" name="TextBox 44">
              <a:extLst>
                <a:ext uri="{FF2B5EF4-FFF2-40B4-BE49-F238E27FC236}">
                  <a16:creationId xmlns:a16="http://schemas.microsoft.com/office/drawing/2014/main" id="{13420588-ED86-4BB9-9A0F-DDCFC7BC43D5}"/>
                </a:ext>
              </a:extLst>
            </p:cNvPr>
            <p:cNvSpPr txBox="1"/>
            <p:nvPr/>
          </p:nvSpPr>
          <p:spPr>
            <a:xfrm>
              <a:off x="6762187" y="3680141"/>
              <a:ext cx="675826" cy="184666"/>
            </a:xfrm>
            <a:prstGeom prst="rect">
              <a:avLst/>
            </a:prstGeom>
            <a:noFill/>
          </p:spPr>
          <p:txBody>
            <a:bodyPr wrap="square" lIns="0" bIns="0" rtlCol="0" anchor="b" anchorCtr="0">
              <a:spAutoFit/>
            </a:bodyPr>
            <a:lstStyle/>
            <a:p>
              <a:r>
                <a:rPr lang="en-US" sz="900" b="1" dirty="0"/>
                <a:t>ZeRO-2</a:t>
              </a:r>
            </a:p>
          </p:txBody>
        </p:sp>
        <p:sp>
          <p:nvSpPr>
            <p:cNvPr id="47" name="TextBox 46">
              <a:extLst>
                <a:ext uri="{FF2B5EF4-FFF2-40B4-BE49-F238E27FC236}">
                  <a16:creationId xmlns:a16="http://schemas.microsoft.com/office/drawing/2014/main" id="{D8DAD3D4-E27E-4ACF-8F8E-935A6E5D1C97}"/>
                </a:ext>
              </a:extLst>
            </p:cNvPr>
            <p:cNvSpPr txBox="1"/>
            <p:nvPr/>
          </p:nvSpPr>
          <p:spPr>
            <a:xfrm>
              <a:off x="6389744" y="3974429"/>
              <a:ext cx="675826" cy="184666"/>
            </a:xfrm>
            <a:prstGeom prst="rect">
              <a:avLst/>
            </a:prstGeom>
            <a:noFill/>
          </p:spPr>
          <p:txBody>
            <a:bodyPr wrap="square" lIns="0" bIns="0" rtlCol="0" anchor="b" anchorCtr="0">
              <a:spAutoFit/>
            </a:bodyPr>
            <a:lstStyle/>
            <a:p>
              <a:r>
                <a:rPr lang="en-US" sz="900" b="1" dirty="0"/>
                <a:t>ZeRO-1</a:t>
              </a:r>
            </a:p>
          </p:txBody>
        </p:sp>
        <p:sp>
          <p:nvSpPr>
            <p:cNvPr id="48" name="Rectangle 47">
              <a:extLst>
                <a:ext uri="{FF2B5EF4-FFF2-40B4-BE49-F238E27FC236}">
                  <a16:creationId xmlns:a16="http://schemas.microsoft.com/office/drawing/2014/main" id="{22D40D95-6AB8-4BA0-A1EF-C276FDEAD886}"/>
                </a:ext>
              </a:extLst>
            </p:cNvPr>
            <p:cNvSpPr/>
            <p:nvPr/>
          </p:nvSpPr>
          <p:spPr>
            <a:xfrm rot="19491102">
              <a:off x="6625079" y="3681838"/>
              <a:ext cx="2065500" cy="59933"/>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5D49E86-43B6-4DF2-875A-0FA6CCDF8CFF}"/>
              </a:ext>
            </a:extLst>
          </p:cNvPr>
          <p:cNvSpPr txBox="1"/>
          <p:nvPr/>
        </p:nvSpPr>
        <p:spPr>
          <a:xfrm>
            <a:off x="4573593" y="3251813"/>
            <a:ext cx="3685432" cy="276999"/>
          </a:xfrm>
          <a:prstGeom prst="rect">
            <a:avLst/>
          </a:prstGeom>
          <a:noFill/>
        </p:spPr>
        <p:txBody>
          <a:bodyPr wrap="none" rtlCol="0">
            <a:spAutoFit/>
          </a:bodyPr>
          <a:lstStyle/>
          <a:p>
            <a:r>
              <a:rPr lang="en-US" sz="1200" b="1" dirty="0">
                <a:solidFill>
                  <a:schemeClr val="accent1">
                    <a:lumMod val="75000"/>
                  </a:schemeClr>
                </a:solidFill>
              </a:rPr>
              <a:t>Max Transformer Size with </a:t>
            </a:r>
            <a:r>
              <a:rPr lang="en-US" sz="1200" b="1" dirty="0" err="1">
                <a:solidFill>
                  <a:schemeClr val="accent1">
                    <a:lumMod val="75000"/>
                  </a:schemeClr>
                </a:solidFill>
              </a:rPr>
              <a:t>DeepSpeed</a:t>
            </a:r>
            <a:r>
              <a:rPr lang="en-US" sz="1200" b="1" dirty="0">
                <a:solidFill>
                  <a:schemeClr val="accent1">
                    <a:lumMod val="75000"/>
                  </a:schemeClr>
                </a:solidFill>
              </a:rPr>
              <a:t>:     4000x /2 </a:t>
            </a:r>
            <a:r>
              <a:rPr lang="en-US" sz="1200" b="1" dirty="0" err="1">
                <a:solidFill>
                  <a:schemeClr val="accent1">
                    <a:lumMod val="75000"/>
                  </a:schemeClr>
                </a:solidFill>
              </a:rPr>
              <a:t>yrs</a:t>
            </a:r>
            <a:endParaRPr lang="en-US" sz="1200" b="1" dirty="0">
              <a:solidFill>
                <a:schemeClr val="accent1">
                  <a:lumMod val="75000"/>
                </a:schemeClr>
              </a:solidFill>
            </a:endParaRPr>
          </a:p>
        </p:txBody>
      </p:sp>
      <p:sp>
        <p:nvSpPr>
          <p:cNvPr id="52" name="TextBox 51">
            <a:extLst>
              <a:ext uri="{FF2B5EF4-FFF2-40B4-BE49-F238E27FC236}">
                <a16:creationId xmlns:a16="http://schemas.microsoft.com/office/drawing/2014/main" id="{D16E0855-5B8E-4212-A886-50E3CCBC5EAA}"/>
              </a:ext>
            </a:extLst>
          </p:cNvPr>
          <p:cNvSpPr txBox="1"/>
          <p:nvPr/>
        </p:nvSpPr>
        <p:spPr>
          <a:xfrm>
            <a:off x="2885757" y="6178899"/>
            <a:ext cx="9408601" cy="369332"/>
          </a:xfrm>
          <a:prstGeom prst="rect">
            <a:avLst/>
          </a:prstGeom>
          <a:noFill/>
        </p:spPr>
        <p:txBody>
          <a:bodyPr wrap="none" rtlCol="0">
            <a:spAutoFit/>
          </a:bodyPr>
          <a:lstStyle/>
          <a:p>
            <a:r>
              <a:rPr lang="en-US" b="1" dirty="0">
                <a:solidFill>
                  <a:schemeClr val="accent1">
                    <a:lumMod val="75000"/>
                  </a:schemeClr>
                </a:solidFill>
              </a:rPr>
              <a:t>*max model size efficiently trainable on 64 DGX-2 </a:t>
            </a:r>
            <a:r>
              <a:rPr lang="en-US" b="1" dirty="0" err="1">
                <a:solidFill>
                  <a:schemeClr val="accent1">
                    <a:lumMod val="75000"/>
                  </a:schemeClr>
                </a:solidFill>
              </a:rPr>
              <a:t>SuperPod</a:t>
            </a:r>
            <a:r>
              <a:rPr lang="en-US" b="1" dirty="0">
                <a:solidFill>
                  <a:schemeClr val="accent1">
                    <a:lumMod val="75000"/>
                  </a:schemeClr>
                </a:solidFill>
              </a:rPr>
              <a:t>, 1024 V100 (32GB) with </a:t>
            </a:r>
            <a:r>
              <a:rPr lang="en-US" b="1" dirty="0" err="1">
                <a:solidFill>
                  <a:schemeClr val="accent1">
                    <a:lumMod val="75000"/>
                  </a:schemeClr>
                </a:solidFill>
              </a:rPr>
              <a:t>DeepSpeed</a:t>
            </a:r>
            <a:r>
              <a:rPr lang="en-US" b="1" dirty="0">
                <a:solidFill>
                  <a:schemeClr val="accent1">
                    <a:lumMod val="75000"/>
                  </a:schemeClr>
                </a:solidFill>
              </a:rPr>
              <a:t> </a:t>
            </a:r>
          </a:p>
        </p:txBody>
      </p:sp>
      <p:grpSp>
        <p:nvGrpSpPr>
          <p:cNvPr id="62" name="Group 61">
            <a:extLst>
              <a:ext uri="{FF2B5EF4-FFF2-40B4-BE49-F238E27FC236}">
                <a16:creationId xmlns:a16="http://schemas.microsoft.com/office/drawing/2014/main" id="{5384A117-49E6-41CB-A488-0569AC344E6B}"/>
              </a:ext>
            </a:extLst>
          </p:cNvPr>
          <p:cNvGrpSpPr/>
          <p:nvPr/>
        </p:nvGrpSpPr>
        <p:grpSpPr>
          <a:xfrm>
            <a:off x="9153423" y="1778466"/>
            <a:ext cx="2380761" cy="2879483"/>
            <a:chOff x="7495217" y="1778466"/>
            <a:chExt cx="2380761" cy="2879483"/>
          </a:xfrm>
        </p:grpSpPr>
        <p:cxnSp>
          <p:nvCxnSpPr>
            <p:cNvPr id="61" name="Straight Arrow Connector 60">
              <a:extLst>
                <a:ext uri="{FF2B5EF4-FFF2-40B4-BE49-F238E27FC236}">
                  <a16:creationId xmlns:a16="http://schemas.microsoft.com/office/drawing/2014/main" id="{AD1DC8C2-EE70-49C2-AFD8-3DC4D144D524}"/>
                </a:ext>
              </a:extLst>
            </p:cNvPr>
            <p:cNvCxnSpPr/>
            <p:nvPr/>
          </p:nvCxnSpPr>
          <p:spPr>
            <a:xfrm>
              <a:off x="7508762" y="2006464"/>
              <a:ext cx="235356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747CDAB-8FA0-4E2E-885A-D36EC0EB2FC1}"/>
                </a:ext>
              </a:extLst>
            </p:cNvPr>
            <p:cNvCxnSpPr/>
            <p:nvPr/>
          </p:nvCxnSpPr>
          <p:spPr>
            <a:xfrm>
              <a:off x="7495217" y="1778466"/>
              <a:ext cx="0" cy="284991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3ECC5DD-F66D-4C32-9CA4-E5094C2545C6}"/>
                </a:ext>
              </a:extLst>
            </p:cNvPr>
            <p:cNvCxnSpPr>
              <a:cxnSpLocks/>
            </p:cNvCxnSpPr>
            <p:nvPr/>
          </p:nvCxnSpPr>
          <p:spPr>
            <a:xfrm>
              <a:off x="9875978" y="1808034"/>
              <a:ext cx="0" cy="284991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879A651-1E69-43E6-955A-D3E750833F4F}"/>
                </a:ext>
              </a:extLst>
            </p:cNvPr>
            <p:cNvSpPr txBox="1"/>
            <p:nvPr/>
          </p:nvSpPr>
          <p:spPr>
            <a:xfrm>
              <a:off x="8365389" y="1815114"/>
              <a:ext cx="566181" cy="246221"/>
            </a:xfrm>
            <a:prstGeom prst="rect">
              <a:avLst/>
            </a:prstGeom>
            <a:noFill/>
          </p:spPr>
          <p:txBody>
            <a:bodyPr wrap="none" rtlCol="0">
              <a:spAutoFit/>
            </a:bodyPr>
            <a:lstStyle/>
            <a:p>
              <a:r>
                <a:rPr lang="en-US" sz="1000" b="1" i="1" dirty="0">
                  <a:solidFill>
                    <a:schemeClr val="accent1">
                      <a:lumMod val="75000"/>
                    </a:schemeClr>
                  </a:solidFill>
                </a:rPr>
                <a:t>2 years</a:t>
              </a:r>
            </a:p>
          </p:txBody>
        </p:sp>
      </p:grpSp>
      <p:sp>
        <p:nvSpPr>
          <p:cNvPr id="64" name="TextBox 63">
            <a:extLst>
              <a:ext uri="{FF2B5EF4-FFF2-40B4-BE49-F238E27FC236}">
                <a16:creationId xmlns:a16="http://schemas.microsoft.com/office/drawing/2014/main" id="{12A0574D-4E46-472A-A8ED-C5264C5F3B7D}"/>
              </a:ext>
            </a:extLst>
          </p:cNvPr>
          <p:cNvSpPr txBox="1"/>
          <p:nvPr/>
        </p:nvSpPr>
        <p:spPr>
          <a:xfrm>
            <a:off x="-274661" y="6622387"/>
            <a:ext cx="6097136" cy="215444"/>
          </a:xfrm>
          <a:prstGeom prst="rect">
            <a:avLst/>
          </a:prstGeom>
          <a:noFill/>
        </p:spPr>
        <p:txBody>
          <a:bodyPr wrap="square">
            <a:spAutoFit/>
          </a:bodyPr>
          <a:lstStyle/>
          <a:p>
            <a:pPr lvl="1"/>
            <a:r>
              <a:rPr lang="en-US" sz="800" dirty="0"/>
              <a:t>*</a:t>
            </a:r>
            <a:r>
              <a:rPr lang="en-US" sz="800" dirty="0">
                <a:hlinkClick r:id="rId3"/>
              </a:rPr>
              <a:t>AI and Memory Wall. (This blogpost has been written in… | by Amir </a:t>
            </a:r>
            <a:r>
              <a:rPr lang="en-US" sz="800" dirty="0" err="1">
                <a:hlinkClick r:id="rId3"/>
              </a:rPr>
              <a:t>Gholami</a:t>
            </a:r>
            <a:r>
              <a:rPr lang="en-US" sz="800" dirty="0">
                <a:hlinkClick r:id="rId3"/>
              </a:rPr>
              <a:t> | </a:t>
            </a:r>
            <a:r>
              <a:rPr lang="en-US" sz="800" dirty="0" err="1">
                <a:hlinkClick r:id="rId3"/>
              </a:rPr>
              <a:t>riselab</a:t>
            </a:r>
            <a:r>
              <a:rPr lang="en-US" sz="800" dirty="0">
                <a:hlinkClick r:id="rId3"/>
              </a:rPr>
              <a:t> | Medium</a:t>
            </a:r>
            <a:endParaRPr lang="en-US" sz="800" dirty="0"/>
          </a:p>
        </p:txBody>
      </p:sp>
      <p:sp>
        <p:nvSpPr>
          <p:cNvPr id="65" name="TextBox 64">
            <a:extLst>
              <a:ext uri="{FF2B5EF4-FFF2-40B4-BE49-F238E27FC236}">
                <a16:creationId xmlns:a16="http://schemas.microsoft.com/office/drawing/2014/main" id="{2CD33B94-0558-49AD-8B59-E020F410F0C2}"/>
              </a:ext>
            </a:extLst>
          </p:cNvPr>
          <p:cNvSpPr txBox="1"/>
          <p:nvPr/>
        </p:nvSpPr>
        <p:spPr>
          <a:xfrm>
            <a:off x="230686" y="2639200"/>
            <a:ext cx="3298916" cy="3323987"/>
          </a:xfrm>
          <a:prstGeom prst="rect">
            <a:avLst/>
          </a:prstGeom>
          <a:noFill/>
        </p:spPr>
        <p:txBody>
          <a:bodyPr wrap="none" rtlCol="0">
            <a:spAutoFit/>
          </a:bodyPr>
          <a:lstStyle/>
          <a:p>
            <a:pPr marL="285750" indent="-285750">
              <a:buFont typeface="Arial" panose="020B0604020202020204" pitchFamily="34" charset="0"/>
              <a:buChar char="•"/>
            </a:pPr>
            <a:r>
              <a:rPr lang="en-US" sz="1400" dirty="0" err="1"/>
              <a:t>DeepSpeed</a:t>
            </a:r>
            <a:r>
              <a:rPr lang="en-US" sz="1400" dirty="0"/>
              <a:t> Integration:</a:t>
            </a:r>
          </a:p>
          <a:p>
            <a:pPr marL="742950" lvl="1" indent="-285750">
              <a:buFont typeface="Arial" panose="020B0604020202020204" pitchFamily="34" charset="0"/>
              <a:buChar char="•"/>
            </a:pPr>
            <a:r>
              <a:rPr lang="en-US" sz="1400" dirty="0" err="1"/>
              <a:t>Huggingface</a:t>
            </a:r>
            <a:endParaRPr lang="en-US" sz="1400" dirty="0"/>
          </a:p>
          <a:p>
            <a:pPr marL="742950" lvl="1" indent="-285750">
              <a:buFont typeface="Arial" panose="020B0604020202020204" pitchFamily="34" charset="0"/>
              <a:buChar char="•"/>
            </a:pPr>
            <a:r>
              <a:rPr lang="en-US" sz="1400" dirty="0" err="1"/>
              <a:t>Pytorch</a:t>
            </a:r>
            <a:r>
              <a:rPr lang="en-US" sz="1400" dirty="0"/>
              <a:t> Lightening</a:t>
            </a:r>
          </a:p>
          <a:p>
            <a:pPr marL="742950" lvl="1" indent="-285750">
              <a:buFont typeface="Arial" panose="020B0604020202020204" pitchFamily="34" charset="0"/>
              <a:buChar char="•"/>
            </a:pPr>
            <a:r>
              <a:rPr lang="en-US" sz="1400" dirty="0"/>
              <a:t>Catalyst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err="1"/>
              <a:t>DeepSpeed</a:t>
            </a:r>
            <a:r>
              <a:rPr lang="en-US" sz="1400" dirty="0"/>
              <a:t> Powered Massive Models: </a:t>
            </a:r>
          </a:p>
          <a:p>
            <a:pPr marL="742950" lvl="1" indent="-285750">
              <a:buFont typeface="Arial" panose="020B0604020202020204" pitchFamily="34" charset="0"/>
              <a:buChar char="•"/>
            </a:pPr>
            <a:r>
              <a:rPr lang="en-US" sz="1400" dirty="0"/>
              <a:t>Microsoft-Turing NLG </a:t>
            </a:r>
            <a:r>
              <a:rPr lang="en-US" sz="1400" b="1" dirty="0"/>
              <a:t>17B</a:t>
            </a:r>
          </a:p>
          <a:p>
            <a:pPr marL="742950" lvl="1" indent="-285750">
              <a:buFont typeface="Arial" panose="020B0604020202020204" pitchFamily="34" charset="0"/>
              <a:buChar char="•"/>
            </a:pPr>
            <a:r>
              <a:rPr lang="en-US" sz="1400" dirty="0"/>
              <a:t>GPT Neo-X </a:t>
            </a:r>
            <a:r>
              <a:rPr lang="en-US" sz="1400" b="1" dirty="0"/>
              <a:t>20B</a:t>
            </a:r>
          </a:p>
          <a:p>
            <a:pPr marL="742950" lvl="1" indent="-285750">
              <a:buFont typeface="Arial" panose="020B0604020202020204" pitchFamily="34" charset="0"/>
              <a:buChar char="•"/>
            </a:pPr>
            <a:r>
              <a:rPr lang="en-US" sz="1400" dirty="0"/>
              <a:t>Jurrasic-1 </a:t>
            </a:r>
            <a:r>
              <a:rPr lang="en-US" sz="1400" b="1" dirty="0"/>
              <a:t>178B</a:t>
            </a:r>
          </a:p>
          <a:p>
            <a:pPr marL="742950" lvl="1" indent="-285750">
              <a:buFont typeface="Arial" panose="020B0604020202020204" pitchFamily="34" charset="0"/>
              <a:buChar char="•"/>
            </a:pPr>
            <a:r>
              <a:rPr lang="en-US" sz="1400" dirty="0"/>
              <a:t>Big Science </a:t>
            </a:r>
            <a:r>
              <a:rPr lang="en-US" sz="1400" b="1" dirty="0"/>
              <a:t>200B</a:t>
            </a:r>
            <a:r>
              <a:rPr lang="en-US" sz="1400" dirty="0"/>
              <a:t> (ongoing)</a:t>
            </a:r>
          </a:p>
          <a:p>
            <a:pPr marL="742950" lvl="1" indent="-285750">
              <a:buFont typeface="Arial" panose="020B0604020202020204" pitchFamily="34" charset="0"/>
              <a:buChar char="•"/>
            </a:pPr>
            <a:r>
              <a:rPr lang="en-US" sz="1400" dirty="0"/>
              <a:t>Megatron-Turing NLG </a:t>
            </a:r>
            <a:r>
              <a:rPr lang="en-US" sz="1400" b="1" dirty="0"/>
              <a:t>530B</a:t>
            </a:r>
          </a:p>
          <a:p>
            <a:pPr marL="742950" lvl="1" indent="-285750">
              <a:buFont typeface="Arial" panose="020B0604020202020204" pitchFamily="34" charset="0"/>
              <a:buChar char="•"/>
            </a:pPr>
            <a:endParaRPr lang="en-US" sz="1400" b="1"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b="1" dirty="0"/>
          </a:p>
          <a:p>
            <a:endParaRPr lang="en-US" sz="1400" dirty="0"/>
          </a:p>
        </p:txBody>
      </p:sp>
    </p:spTree>
    <p:extLst>
      <p:ext uri="{BB962C8B-B14F-4D97-AF65-F5344CB8AC3E}">
        <p14:creationId xmlns:p14="http://schemas.microsoft.com/office/powerpoint/2010/main" val="350218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9" grpId="0"/>
      <p:bldP spid="52" grpId="0"/>
      <p:bldP spid="6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4607-36C2-446F-B0CC-BDE5C119920F}"/>
              </a:ext>
            </a:extLst>
          </p:cNvPr>
          <p:cNvSpPr>
            <a:spLocks noGrp="1"/>
          </p:cNvSpPr>
          <p:nvPr>
            <p:ph type="title"/>
          </p:nvPr>
        </p:nvSpPr>
        <p:spPr/>
        <p:txBody>
          <a:bodyPr/>
          <a:lstStyle/>
          <a:p>
            <a:r>
              <a:rPr lang="en-US"/>
              <a:t>Extra reading/resources</a:t>
            </a:r>
          </a:p>
        </p:txBody>
      </p:sp>
      <p:sp>
        <p:nvSpPr>
          <p:cNvPr id="3" name="Content Placeholder 2">
            <a:extLst>
              <a:ext uri="{FF2B5EF4-FFF2-40B4-BE49-F238E27FC236}">
                <a16:creationId xmlns:a16="http://schemas.microsoft.com/office/drawing/2014/main" id="{E32A0A90-41B7-4FF0-B63E-B8C5631B14FC}"/>
              </a:ext>
            </a:extLst>
          </p:cNvPr>
          <p:cNvSpPr>
            <a:spLocks noGrp="1"/>
          </p:cNvSpPr>
          <p:nvPr>
            <p:ph idx="1"/>
          </p:nvPr>
        </p:nvSpPr>
        <p:spPr/>
        <p:txBody>
          <a:bodyPr>
            <a:normAutofit fontScale="55000" lnSpcReduction="20000"/>
          </a:bodyPr>
          <a:lstStyle/>
          <a:p>
            <a:r>
              <a:rPr lang="en-US" dirty="0"/>
              <a:t>Blogs</a:t>
            </a:r>
          </a:p>
          <a:p>
            <a:pPr lvl="1"/>
            <a:r>
              <a:rPr lang="en-US" dirty="0" err="1">
                <a:hlinkClick r:id="rId2"/>
              </a:rPr>
              <a:t>ZeRO</a:t>
            </a:r>
            <a:r>
              <a:rPr lang="en-US" dirty="0">
                <a:hlinkClick r:id="rId2"/>
              </a:rPr>
              <a:t> &amp; </a:t>
            </a:r>
            <a:r>
              <a:rPr lang="en-US" dirty="0" err="1">
                <a:hlinkClick r:id="rId2"/>
              </a:rPr>
              <a:t>DeepSpeed</a:t>
            </a:r>
            <a:r>
              <a:rPr lang="en-US" dirty="0">
                <a:hlinkClick r:id="rId2"/>
              </a:rPr>
              <a:t>: New system optimizations enable training models with over 100 billion parameters - Microsoft Research</a:t>
            </a:r>
            <a:endParaRPr lang="en-US" dirty="0"/>
          </a:p>
          <a:p>
            <a:pPr lvl="1"/>
            <a:r>
              <a:rPr lang="en-US" dirty="0">
                <a:hlinkClick r:id="rId3"/>
              </a:rPr>
              <a:t>Turing-NLG: A 17-billion-parameter language model by Microsoft - Microsoft Research</a:t>
            </a:r>
            <a:endParaRPr lang="en-US" dirty="0"/>
          </a:p>
          <a:p>
            <a:pPr lvl="1"/>
            <a:r>
              <a:rPr lang="en-US" dirty="0">
                <a:hlinkClick r:id="rId4"/>
              </a:rPr>
              <a:t>ZeRO-2 &amp; </a:t>
            </a:r>
            <a:r>
              <a:rPr lang="en-US" dirty="0" err="1">
                <a:hlinkClick r:id="rId4"/>
              </a:rPr>
              <a:t>DeepSpeed</a:t>
            </a:r>
            <a:r>
              <a:rPr lang="en-US" dirty="0">
                <a:hlinkClick r:id="rId4"/>
              </a:rPr>
              <a:t>: Shattering barriers of deep learning speed &amp; scale - Microsoft Research</a:t>
            </a:r>
            <a:endParaRPr lang="en-US" dirty="0"/>
          </a:p>
          <a:p>
            <a:pPr lvl="1"/>
            <a:r>
              <a:rPr lang="en-US" dirty="0" err="1">
                <a:hlinkClick r:id="rId5"/>
              </a:rPr>
              <a:t>DeepSpeed</a:t>
            </a:r>
            <a:r>
              <a:rPr lang="en-US" dirty="0">
                <a:hlinkClick r:id="rId5"/>
              </a:rPr>
              <a:t>: Extreme-scale model training for everyone - Microsoft Research</a:t>
            </a:r>
            <a:endParaRPr lang="en-US" dirty="0"/>
          </a:p>
          <a:p>
            <a:pPr lvl="1"/>
            <a:r>
              <a:rPr lang="en-US" dirty="0" err="1">
                <a:hlinkClick r:id="rId6"/>
              </a:rPr>
              <a:t>ZeRO</a:t>
            </a:r>
            <a:r>
              <a:rPr lang="en-US" dirty="0">
                <a:hlinkClick r:id="rId6"/>
              </a:rPr>
              <a:t>-Infinity and </a:t>
            </a:r>
            <a:r>
              <a:rPr lang="en-US" dirty="0" err="1">
                <a:hlinkClick r:id="rId6"/>
              </a:rPr>
              <a:t>DeepSpeed</a:t>
            </a:r>
            <a:r>
              <a:rPr lang="en-US" dirty="0">
                <a:hlinkClick r:id="rId6"/>
              </a:rPr>
              <a:t>: Unlocking unprecedented model scale for deep learning training - Microsoft Research</a:t>
            </a:r>
            <a:endParaRPr lang="en-US" dirty="0"/>
          </a:p>
          <a:p>
            <a:pPr lvl="1"/>
            <a:r>
              <a:rPr lang="en-US" dirty="0" err="1">
                <a:hlinkClick r:id="rId7"/>
              </a:rPr>
              <a:t>DeepSpeed</a:t>
            </a:r>
            <a:r>
              <a:rPr lang="en-US" dirty="0">
                <a:hlinkClick r:id="rId7"/>
              </a:rPr>
              <a:t>: Accelerating large-scale model inference and training via system optimizations and compression - Microsoft Research</a:t>
            </a:r>
            <a:endParaRPr lang="en-US" dirty="0"/>
          </a:p>
          <a:p>
            <a:pPr lvl="1"/>
            <a:r>
              <a:rPr lang="en-US" dirty="0" err="1">
                <a:hlinkClick r:id="rId8"/>
              </a:rPr>
              <a:t>DeepSpeed</a:t>
            </a:r>
            <a:r>
              <a:rPr lang="en-US" dirty="0">
                <a:hlinkClick r:id="rId8"/>
              </a:rPr>
              <a:t>: Advancing </a:t>
            </a:r>
            <a:r>
              <a:rPr lang="en-US" dirty="0" err="1">
                <a:hlinkClick r:id="rId8"/>
              </a:rPr>
              <a:t>MoE</a:t>
            </a:r>
            <a:r>
              <a:rPr lang="en-US" dirty="0">
                <a:hlinkClick r:id="rId8"/>
              </a:rPr>
              <a:t> inference and training to power next-generation AI scale - Microsoft Research</a:t>
            </a:r>
            <a:endParaRPr lang="en-US" dirty="0"/>
          </a:p>
          <a:p>
            <a:pPr lvl="1"/>
            <a:r>
              <a:rPr lang="en-US" dirty="0">
                <a:hlinkClick r:id="rId9"/>
              </a:rPr>
              <a:t>Using </a:t>
            </a:r>
            <a:r>
              <a:rPr lang="en-US" dirty="0" err="1">
                <a:hlinkClick r:id="rId9"/>
              </a:rPr>
              <a:t>DeepSpeed</a:t>
            </a:r>
            <a:r>
              <a:rPr lang="en-US" dirty="0">
                <a:hlinkClick r:id="rId9"/>
              </a:rPr>
              <a:t> and Megatron to Train Megatron-Turing NLG 530B, the World’s Largest and Most Powerful Generative Language Model - Microsoft Research</a:t>
            </a:r>
            <a:endParaRPr lang="en-US" dirty="0"/>
          </a:p>
          <a:p>
            <a:r>
              <a:rPr lang="en-US" dirty="0"/>
              <a:t>Papers</a:t>
            </a:r>
          </a:p>
          <a:p>
            <a:pPr lvl="1"/>
            <a:r>
              <a:rPr lang="en-US" dirty="0" err="1">
                <a:hlinkClick r:id="rId10"/>
              </a:rPr>
              <a:t>ZeRO</a:t>
            </a:r>
            <a:r>
              <a:rPr lang="en-US" dirty="0">
                <a:hlinkClick r:id="rId10"/>
              </a:rPr>
              <a:t>: Memory Optimizations Toward Training Trillion Parameter Models - Microsoft Research</a:t>
            </a:r>
            <a:endParaRPr lang="en-US" dirty="0"/>
          </a:p>
          <a:p>
            <a:pPr lvl="1"/>
            <a:r>
              <a:rPr lang="en-US" dirty="0" err="1">
                <a:hlinkClick r:id="rId11"/>
              </a:rPr>
              <a:t>ZeRO</a:t>
            </a:r>
            <a:r>
              <a:rPr lang="en-US" dirty="0">
                <a:hlinkClick r:id="rId11"/>
              </a:rPr>
              <a:t>: Offload 2101.06840v1.pdf (arxiv.org)</a:t>
            </a:r>
            <a:endParaRPr lang="en-US" dirty="0"/>
          </a:p>
          <a:p>
            <a:pPr lvl="1"/>
            <a:r>
              <a:rPr lang="en-US" dirty="0" err="1">
                <a:hlinkClick r:id="rId12"/>
              </a:rPr>
              <a:t>ZeRO</a:t>
            </a:r>
            <a:r>
              <a:rPr lang="en-US" dirty="0">
                <a:hlinkClick r:id="rId12"/>
              </a:rPr>
              <a:t>-Infinity: Breaking the GPU Memory Wall for Extreme Scale Deep Learning - Microsoft Research</a:t>
            </a:r>
            <a:endParaRPr lang="en-US" dirty="0"/>
          </a:p>
          <a:p>
            <a:pPr lvl="1"/>
            <a:r>
              <a:rPr lang="en-US" dirty="0">
                <a:hlinkClick r:id="rId13"/>
              </a:rPr>
              <a:t>Scalable and Efficient </a:t>
            </a:r>
            <a:r>
              <a:rPr lang="en-US" dirty="0" err="1">
                <a:hlinkClick r:id="rId13"/>
              </a:rPr>
              <a:t>MoE</a:t>
            </a:r>
            <a:r>
              <a:rPr lang="en-US" dirty="0">
                <a:hlinkClick r:id="rId13"/>
              </a:rPr>
              <a:t> Training for Multitask Multilingual Models - Microsoft Research</a:t>
            </a:r>
            <a:endParaRPr lang="en-US" dirty="0"/>
          </a:p>
          <a:p>
            <a:pPr lvl="1"/>
            <a:r>
              <a:rPr lang="en-US" dirty="0">
                <a:hlinkClick r:id="rId14"/>
              </a:rPr>
              <a:t>1-bit LAMB: Communication Efficient Large-Scale Large-Batch Training with LAMB's Convergence Speed - Microsoft Research</a:t>
            </a:r>
            <a:endParaRPr lang="en-US" dirty="0"/>
          </a:p>
          <a:p>
            <a:pPr lvl="1"/>
            <a:r>
              <a:rPr lang="en-US" dirty="0">
                <a:hlinkClick r:id="rId15"/>
              </a:rPr>
              <a:t>1-bit Adam: Communication Efficient Large-Scale Training with Adam's Convergence Speed - Microsoft Research</a:t>
            </a:r>
            <a:endParaRPr lang="en-US" dirty="0"/>
          </a:p>
          <a:p>
            <a:pPr lvl="1"/>
            <a:r>
              <a:rPr lang="en-US" dirty="0" err="1">
                <a:hlinkClick r:id="rId16"/>
              </a:rPr>
              <a:t>DeepSpeed-MoE</a:t>
            </a:r>
            <a:r>
              <a:rPr lang="en-US" dirty="0">
                <a:hlinkClick r:id="rId16"/>
              </a:rPr>
              <a:t>: Advancing Mixture-of-Experts Inference and Training to Power Next-Generation AI Scale - Microsoft Research</a:t>
            </a:r>
            <a:endParaRPr lang="en-US" dirty="0"/>
          </a:p>
          <a:p>
            <a:pPr lvl="1"/>
            <a:r>
              <a:rPr lang="en-US" dirty="0">
                <a:hlinkClick r:id="rId17"/>
              </a:rPr>
              <a:t>[2201.11990v1] Using </a:t>
            </a:r>
            <a:r>
              <a:rPr lang="en-US" dirty="0" err="1">
                <a:hlinkClick r:id="rId17"/>
              </a:rPr>
              <a:t>DeepSpeed</a:t>
            </a:r>
            <a:r>
              <a:rPr lang="en-US" dirty="0">
                <a:hlinkClick r:id="rId17"/>
              </a:rPr>
              <a:t> and Megatron to Train Megatron-Turing NLG 530B, A Large-Scale Generative Language Model (arxiv.org)</a:t>
            </a:r>
            <a:endParaRPr lang="en-US">
              <a:hlinkClick r:id="rId17"/>
            </a:endParaRPr>
          </a:p>
          <a:p>
            <a:pPr lvl="1"/>
            <a:r>
              <a:rPr lang="en-US" dirty="0">
                <a:hlinkClick r:id="rId18"/>
              </a:rPr>
              <a:t>Large batch training with </a:t>
            </a:r>
            <a:r>
              <a:rPr lang="en-US" dirty="0" err="1">
                <a:hlinkClick r:id="rId18"/>
              </a:rPr>
              <a:t>SimiGrad</a:t>
            </a:r>
            <a:r>
              <a:rPr lang="en-US" dirty="0">
                <a:hlinkClick r:id="rId18"/>
              </a:rPr>
              <a:t>: 2021_NIPS_SimiGrad.pdf (unr.edu)</a:t>
            </a:r>
            <a:endParaRPr lang="en-US">
              <a:hlinkClick r:id="rId18"/>
            </a:endParaRPr>
          </a:p>
          <a:p>
            <a:pPr lvl="1"/>
            <a:r>
              <a:rPr lang="en-US" dirty="0">
                <a:hlinkClick r:id="rId19"/>
              </a:rPr>
              <a:t>Accelerating Training of Transformer-Based Language Models with Progressive Layer Dropping - Microsoft Research</a:t>
            </a:r>
            <a:endParaRPr lang="en-US" dirty="0"/>
          </a:p>
        </p:txBody>
      </p:sp>
    </p:spTree>
    <p:extLst>
      <p:ext uri="{BB962C8B-B14F-4D97-AF65-F5344CB8AC3E}">
        <p14:creationId xmlns:p14="http://schemas.microsoft.com/office/powerpoint/2010/main" val="21347989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1A67-C41D-4219-B46C-E4B20DF5AB33}"/>
              </a:ext>
            </a:extLst>
          </p:cNvPr>
          <p:cNvSpPr>
            <a:spLocks noGrp="1"/>
          </p:cNvSpPr>
          <p:nvPr>
            <p:ph type="title"/>
          </p:nvPr>
        </p:nvSpPr>
        <p:spPr/>
        <p:txBody>
          <a:bodyPr/>
          <a:lstStyle/>
          <a:p>
            <a:r>
              <a:rPr lang="en-US"/>
              <a:t>Thank You!</a:t>
            </a:r>
          </a:p>
        </p:txBody>
      </p:sp>
      <p:sp>
        <p:nvSpPr>
          <p:cNvPr id="3" name="Content Placeholder 2">
            <a:extLst>
              <a:ext uri="{FF2B5EF4-FFF2-40B4-BE49-F238E27FC236}">
                <a16:creationId xmlns:a16="http://schemas.microsoft.com/office/drawing/2014/main" id="{FE12E6A9-989F-4C3C-9C3B-C343B271B982}"/>
              </a:ext>
            </a:extLst>
          </p:cNvPr>
          <p:cNvSpPr>
            <a:spLocks noGrp="1"/>
          </p:cNvSpPr>
          <p:nvPr>
            <p:ph idx="1"/>
          </p:nvPr>
        </p:nvSpPr>
        <p:spPr>
          <a:xfrm>
            <a:off x="3993502" y="2548002"/>
            <a:ext cx="4204996" cy="1761995"/>
          </a:xfrm>
        </p:spPr>
        <p:txBody>
          <a:bodyPr>
            <a:normAutofit/>
          </a:bodyPr>
          <a:lstStyle/>
          <a:p>
            <a:pPr marL="0" indent="0" algn="ctr">
              <a:buNone/>
            </a:pPr>
            <a:r>
              <a:rPr lang="en-US" sz="4000" dirty="0">
                <a:hlinkClick r:id="rId2"/>
              </a:rPr>
              <a:t>www.deepspeed.ai</a:t>
            </a:r>
            <a:endParaRPr lang="en-US" sz="4000" dirty="0"/>
          </a:p>
          <a:p>
            <a:pPr marL="0" indent="0" algn="ctr">
              <a:buNone/>
            </a:pPr>
            <a:r>
              <a:rPr lang="en-US" sz="4400" dirty="0">
                <a:solidFill>
                  <a:srgbClr val="00B050"/>
                </a:solidFill>
              </a:rPr>
              <a:t>is hiring</a:t>
            </a:r>
          </a:p>
          <a:p>
            <a:pPr algn="ctr"/>
            <a:endParaRPr lang="en-US" sz="4000" dirty="0"/>
          </a:p>
        </p:txBody>
      </p:sp>
      <p:pic>
        <p:nvPicPr>
          <p:cNvPr id="5" name="Graphic 4">
            <a:extLst>
              <a:ext uri="{FF2B5EF4-FFF2-40B4-BE49-F238E27FC236}">
                <a16:creationId xmlns:a16="http://schemas.microsoft.com/office/drawing/2014/main" id="{1C919C54-9A17-42F2-896F-D0F8777150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594" y="4570896"/>
            <a:ext cx="4976882" cy="1855492"/>
          </a:xfrm>
          <a:prstGeom prst="rect">
            <a:avLst/>
          </a:prstGeom>
        </p:spPr>
      </p:pic>
    </p:spTree>
    <p:extLst>
      <p:ext uri="{BB962C8B-B14F-4D97-AF65-F5344CB8AC3E}">
        <p14:creationId xmlns:p14="http://schemas.microsoft.com/office/powerpoint/2010/main" val="3280146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BCE42-BCB9-44F2-A80B-7689A8DFC79D}"/>
              </a:ext>
            </a:extLst>
          </p:cNvPr>
          <p:cNvSpPr>
            <a:spLocks noGrp="1"/>
          </p:cNvSpPr>
          <p:nvPr>
            <p:ph type="title"/>
          </p:nvPr>
        </p:nvSpPr>
        <p:spPr>
          <a:xfrm>
            <a:off x="838200" y="166517"/>
            <a:ext cx="10515600" cy="1505883"/>
          </a:xfrm>
        </p:spPr>
        <p:txBody>
          <a:bodyPr vert="horz" lIns="91440" tIns="45720" rIns="91440" bIns="45720" rtlCol="0" anchor="ctr">
            <a:normAutofit/>
          </a:bodyPr>
          <a:lstStyle/>
          <a:p>
            <a:r>
              <a:rPr lang="en-US" sz="5200"/>
              <a:t>ZeRO: Overview</a:t>
            </a:r>
            <a:endParaRPr lang="en-US" sz="5200" kern="1200">
              <a:solidFill>
                <a:schemeClr val="tx1"/>
              </a:solidFill>
              <a:latin typeface="+mj-lt"/>
              <a:ea typeface="+mj-ea"/>
              <a:cs typeface="+mj-cs"/>
            </a:endParaRPr>
          </a:p>
        </p:txBody>
      </p:sp>
      <p:graphicFrame>
        <p:nvGraphicFramePr>
          <p:cNvPr id="4" name="Table 3">
            <a:extLst>
              <a:ext uri="{FF2B5EF4-FFF2-40B4-BE49-F238E27FC236}">
                <a16:creationId xmlns:a16="http://schemas.microsoft.com/office/drawing/2014/main" id="{A9C01E6A-915D-4CE6-923E-1406E60975DE}"/>
              </a:ext>
            </a:extLst>
          </p:cNvPr>
          <p:cNvGraphicFramePr/>
          <p:nvPr/>
        </p:nvGraphicFramePr>
        <p:xfrm>
          <a:off x="1246698" y="1495088"/>
          <a:ext cx="9518838" cy="4660392"/>
        </p:xfrm>
        <a:graphic>
          <a:graphicData uri="http://schemas.openxmlformats.org/drawingml/2006/table">
            <a:tbl>
              <a:tblPr/>
              <a:tblGrid>
                <a:gridCol w="2435286">
                  <a:extLst>
                    <a:ext uri="{9D8B030D-6E8A-4147-A177-3AD203B41FA5}">
                      <a16:colId xmlns:a16="http://schemas.microsoft.com/office/drawing/2014/main" val="3477459979"/>
                    </a:ext>
                  </a:extLst>
                </a:gridCol>
                <a:gridCol w="1724354">
                  <a:extLst>
                    <a:ext uri="{9D8B030D-6E8A-4147-A177-3AD203B41FA5}">
                      <a16:colId xmlns:a16="http://schemas.microsoft.com/office/drawing/2014/main" val="215782982"/>
                    </a:ext>
                  </a:extLst>
                </a:gridCol>
                <a:gridCol w="1412881">
                  <a:extLst>
                    <a:ext uri="{9D8B030D-6E8A-4147-A177-3AD203B41FA5}">
                      <a16:colId xmlns:a16="http://schemas.microsoft.com/office/drawing/2014/main" val="2564519770"/>
                    </a:ext>
                  </a:extLst>
                </a:gridCol>
                <a:gridCol w="1255232">
                  <a:extLst>
                    <a:ext uri="{9D8B030D-6E8A-4147-A177-3AD203B41FA5}">
                      <a16:colId xmlns:a16="http://schemas.microsoft.com/office/drawing/2014/main" val="272378950"/>
                    </a:ext>
                  </a:extLst>
                </a:gridCol>
                <a:gridCol w="2691085">
                  <a:extLst>
                    <a:ext uri="{9D8B030D-6E8A-4147-A177-3AD203B41FA5}">
                      <a16:colId xmlns:a16="http://schemas.microsoft.com/office/drawing/2014/main" val="4167972989"/>
                    </a:ext>
                  </a:extLst>
                </a:gridCol>
              </a:tblGrid>
              <a:tr h="703882">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Max Parameter </a:t>
                      </a:r>
                    </a:p>
                    <a:p>
                      <a:pPr algn="ctr" fontAlgn="ctr">
                        <a:spcBef>
                          <a:spcPts val="0"/>
                        </a:spcBef>
                        <a:spcAft>
                          <a:spcPts val="0"/>
                        </a:spcAft>
                      </a:pPr>
                      <a:r>
                        <a:rPr lang="en-US" sz="1600" b="1" i="0" u="none" strike="noStrike">
                          <a:solidFill>
                            <a:srgbClr val="000000"/>
                          </a:solidFill>
                          <a:effectLst/>
                          <a:latin typeface="Calibri" panose="020F0502020204030204" pitchFamily="34" charset="0"/>
                        </a:rPr>
                        <a:t>(in billions)</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Max Parallelism</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Compute Efficiency</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Usability </a:t>
                      </a:r>
                    </a:p>
                    <a:p>
                      <a:pPr algn="ctr" fontAlgn="ctr">
                        <a:spcBef>
                          <a:spcPts val="0"/>
                        </a:spcBef>
                        <a:spcAft>
                          <a:spcPts val="0"/>
                        </a:spcAft>
                      </a:pPr>
                      <a:r>
                        <a:rPr lang="en-US" sz="1600" b="1" i="0" u="none" strike="noStrike">
                          <a:solidFill>
                            <a:srgbClr val="000000"/>
                          </a:solidFill>
                          <a:effectLst/>
                          <a:latin typeface="Calibri" panose="020F0502020204030204" pitchFamily="34" charset="0"/>
                        </a:rPr>
                        <a:t>(Model Rewrite)</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852364"/>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Data Parallel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1.2</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Great</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794308615"/>
                  </a:ext>
                </a:extLst>
              </a:tr>
              <a:tr h="703882">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Model Parallel (MP)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20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16</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322050870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20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effectLst/>
                          <a:latin typeface="Arial" panose="020B0604020202020204" pitchFamily="34" charset="0"/>
                        </a:rPr>
                        <a:t>Needs Model Rewrite</a:t>
                      </a:r>
                    </a:p>
                    <a:p>
                      <a:pPr algn="ctr" fontAlgn="b">
                        <a:spcBef>
                          <a:spcPts val="0"/>
                        </a:spcBef>
                        <a:spcAft>
                          <a:spcPts val="0"/>
                        </a:spcAft>
                      </a:pP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2041558262"/>
                  </a:ext>
                </a:extLst>
              </a:tr>
              <a:tr h="703882">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Pipeline Parallel (PP)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128</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045402433"/>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PP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78773356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MP + PP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effectLst/>
                          <a:latin typeface="Arial" panose="020B0604020202020204" pitchFamily="34" charset="0"/>
                        </a:rPr>
                        <a:t>Very Good</a:t>
                      </a:r>
                    </a:p>
                    <a:p>
                      <a:pPr algn="ctr" fontAlgn="b">
                        <a:spcBef>
                          <a:spcPts val="0"/>
                        </a:spcBef>
                        <a:spcAft>
                          <a:spcPts val="0"/>
                        </a:spcAft>
                      </a:pP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Significant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305845250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51490"/>
                  </a:ext>
                </a:extLst>
              </a:tr>
              <a:tr h="389777">
                <a:tc>
                  <a:txBody>
                    <a:bodyPr/>
                    <a:lstStyle/>
                    <a:p>
                      <a:pPr algn="ctr" fontAlgn="b">
                        <a:spcBef>
                          <a:spcPts val="0"/>
                        </a:spcBef>
                        <a:spcAft>
                          <a:spcPts val="0"/>
                        </a:spcAft>
                      </a:pPr>
                      <a:r>
                        <a:rPr lang="en-US" sz="1600" b="1" i="1" u="none" strike="noStrike">
                          <a:solidFill>
                            <a:srgbClr val="000000"/>
                          </a:solidFill>
                          <a:effectLst/>
                          <a:latin typeface="Calibri" panose="020F0502020204030204" pitchFamily="34" charset="0"/>
                        </a:rPr>
                        <a:t>ZeRO</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1"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1"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Great</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3604146539"/>
                  </a:ext>
                </a:extLst>
              </a:tr>
            </a:tbl>
          </a:graphicData>
        </a:graphic>
      </p:graphicFrame>
      <p:sp>
        <p:nvSpPr>
          <p:cNvPr id="5" name="Rectangle 4">
            <a:extLst>
              <a:ext uri="{FF2B5EF4-FFF2-40B4-BE49-F238E27FC236}">
                <a16:creationId xmlns:a16="http://schemas.microsoft.com/office/drawing/2014/main" id="{52A1E106-56CC-4640-A8F0-1540844B28BC}"/>
              </a:ext>
            </a:extLst>
          </p:cNvPr>
          <p:cNvSpPr/>
          <p:nvPr/>
        </p:nvSpPr>
        <p:spPr>
          <a:xfrm>
            <a:off x="631094" y="3792894"/>
            <a:ext cx="10358967" cy="1961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3D3CF2B-D425-4B7C-856D-CD691E01496C}"/>
              </a:ext>
            </a:extLst>
          </p:cNvPr>
          <p:cNvSpPr/>
          <p:nvPr/>
        </p:nvSpPr>
        <p:spPr>
          <a:xfrm>
            <a:off x="986061" y="5583343"/>
            <a:ext cx="10040112" cy="816864"/>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DBB852-2CD6-42E5-A8B3-EF7B9723FE46}"/>
              </a:ext>
            </a:extLst>
          </p:cNvPr>
          <p:cNvSpPr txBox="1"/>
          <p:nvPr/>
        </p:nvSpPr>
        <p:spPr>
          <a:xfrm>
            <a:off x="2942469" y="6475518"/>
            <a:ext cx="6396559" cy="338554"/>
          </a:xfrm>
          <a:prstGeom prst="rect">
            <a:avLst/>
          </a:prstGeom>
          <a:noFill/>
        </p:spPr>
        <p:txBody>
          <a:bodyPr wrap="none" rtlCol="0">
            <a:spAutoFit/>
          </a:bodyPr>
          <a:lstStyle/>
          <a:p>
            <a:r>
              <a:rPr lang="en-US" sz="1600"/>
              <a:t>*Mixed precision Adam on Cluster of DGX-2 with NVIDIA 32 GB V100 GPUs</a:t>
            </a:r>
          </a:p>
        </p:txBody>
      </p:sp>
    </p:spTree>
    <p:extLst>
      <p:ext uri="{BB962C8B-B14F-4D97-AF65-F5344CB8AC3E}">
        <p14:creationId xmlns:p14="http://schemas.microsoft.com/office/powerpoint/2010/main" val="96450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BCE42-BCB9-44F2-A80B-7689A8DFC79D}"/>
              </a:ext>
            </a:extLst>
          </p:cNvPr>
          <p:cNvSpPr>
            <a:spLocks noGrp="1"/>
          </p:cNvSpPr>
          <p:nvPr>
            <p:ph type="title"/>
          </p:nvPr>
        </p:nvSpPr>
        <p:spPr>
          <a:xfrm>
            <a:off x="838200" y="166517"/>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Motivation</a:t>
            </a:r>
          </a:p>
        </p:txBody>
      </p:sp>
      <p:graphicFrame>
        <p:nvGraphicFramePr>
          <p:cNvPr id="4" name="Table 3">
            <a:extLst>
              <a:ext uri="{FF2B5EF4-FFF2-40B4-BE49-F238E27FC236}">
                <a16:creationId xmlns:a16="http://schemas.microsoft.com/office/drawing/2014/main" id="{A9C01E6A-915D-4CE6-923E-1406E60975DE}"/>
              </a:ext>
            </a:extLst>
          </p:cNvPr>
          <p:cNvGraphicFramePr/>
          <p:nvPr/>
        </p:nvGraphicFramePr>
        <p:xfrm>
          <a:off x="1246698" y="1495088"/>
          <a:ext cx="9518838" cy="4660392"/>
        </p:xfrm>
        <a:graphic>
          <a:graphicData uri="http://schemas.openxmlformats.org/drawingml/2006/table">
            <a:tbl>
              <a:tblPr/>
              <a:tblGrid>
                <a:gridCol w="2435286">
                  <a:extLst>
                    <a:ext uri="{9D8B030D-6E8A-4147-A177-3AD203B41FA5}">
                      <a16:colId xmlns:a16="http://schemas.microsoft.com/office/drawing/2014/main" val="3477459979"/>
                    </a:ext>
                  </a:extLst>
                </a:gridCol>
                <a:gridCol w="1724354">
                  <a:extLst>
                    <a:ext uri="{9D8B030D-6E8A-4147-A177-3AD203B41FA5}">
                      <a16:colId xmlns:a16="http://schemas.microsoft.com/office/drawing/2014/main" val="215782982"/>
                    </a:ext>
                  </a:extLst>
                </a:gridCol>
                <a:gridCol w="1412881">
                  <a:extLst>
                    <a:ext uri="{9D8B030D-6E8A-4147-A177-3AD203B41FA5}">
                      <a16:colId xmlns:a16="http://schemas.microsoft.com/office/drawing/2014/main" val="2564519770"/>
                    </a:ext>
                  </a:extLst>
                </a:gridCol>
                <a:gridCol w="1255232">
                  <a:extLst>
                    <a:ext uri="{9D8B030D-6E8A-4147-A177-3AD203B41FA5}">
                      <a16:colId xmlns:a16="http://schemas.microsoft.com/office/drawing/2014/main" val="272378950"/>
                    </a:ext>
                  </a:extLst>
                </a:gridCol>
                <a:gridCol w="2691085">
                  <a:extLst>
                    <a:ext uri="{9D8B030D-6E8A-4147-A177-3AD203B41FA5}">
                      <a16:colId xmlns:a16="http://schemas.microsoft.com/office/drawing/2014/main" val="4167972989"/>
                    </a:ext>
                  </a:extLst>
                </a:gridCol>
              </a:tblGrid>
              <a:tr h="703882">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Max Parameter </a:t>
                      </a:r>
                    </a:p>
                    <a:p>
                      <a:pPr algn="ctr" fontAlgn="ctr">
                        <a:spcBef>
                          <a:spcPts val="0"/>
                        </a:spcBef>
                        <a:spcAft>
                          <a:spcPts val="0"/>
                        </a:spcAft>
                      </a:pPr>
                      <a:r>
                        <a:rPr lang="en-US" sz="1600" b="1" i="0" u="none" strike="noStrike">
                          <a:solidFill>
                            <a:srgbClr val="000000"/>
                          </a:solidFill>
                          <a:effectLst/>
                          <a:latin typeface="Calibri" panose="020F0502020204030204" pitchFamily="34" charset="0"/>
                        </a:rPr>
                        <a:t>(in billions)</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Max Parallelism</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Compute Efficiency</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600" b="1" i="0" u="none" strike="noStrike">
                          <a:solidFill>
                            <a:srgbClr val="000000"/>
                          </a:solidFill>
                          <a:effectLst/>
                          <a:latin typeface="Calibri" panose="020F0502020204030204" pitchFamily="34" charset="0"/>
                        </a:rPr>
                        <a:t>Usability </a:t>
                      </a:r>
                    </a:p>
                    <a:p>
                      <a:pPr algn="ctr" fontAlgn="ctr">
                        <a:spcBef>
                          <a:spcPts val="0"/>
                        </a:spcBef>
                        <a:spcAft>
                          <a:spcPts val="0"/>
                        </a:spcAft>
                      </a:pPr>
                      <a:r>
                        <a:rPr lang="en-US" sz="1600" b="1" i="0" u="none" strike="noStrike">
                          <a:solidFill>
                            <a:srgbClr val="000000"/>
                          </a:solidFill>
                          <a:effectLst/>
                          <a:latin typeface="Calibri" panose="020F0502020204030204" pitchFamily="34" charset="0"/>
                        </a:rPr>
                        <a:t>(Model Rewrite)</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852364"/>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Data Parallel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1.2</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Great</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794308615"/>
                  </a:ext>
                </a:extLst>
              </a:tr>
              <a:tr h="703882">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Model Parallel (MP)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20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16</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322050870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20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effectLst/>
                          <a:latin typeface="Arial" panose="020B0604020202020204" pitchFamily="34" charset="0"/>
                        </a:rPr>
                        <a:t>Needs Model Rewrite</a:t>
                      </a:r>
                    </a:p>
                    <a:p>
                      <a:pPr algn="ctr" fontAlgn="b">
                        <a:spcBef>
                          <a:spcPts val="0"/>
                        </a:spcBef>
                        <a:spcAft>
                          <a:spcPts val="0"/>
                        </a:spcAft>
                      </a:pP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2041558262"/>
                  </a:ext>
                </a:extLst>
              </a:tr>
              <a:tr h="703882">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Pipeline Parallel (PP)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128</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045402433"/>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PP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Approx. 100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78773356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MP + PP + DP</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effectLst/>
                          <a:latin typeface="Arial" panose="020B0604020202020204" pitchFamily="34" charset="0"/>
                        </a:rPr>
                        <a:t>Very Good</a:t>
                      </a:r>
                    </a:p>
                    <a:p>
                      <a:pPr algn="ctr" fontAlgn="b">
                        <a:spcBef>
                          <a:spcPts val="0"/>
                        </a:spcBef>
                        <a:spcAft>
                          <a:spcPts val="0"/>
                        </a:spcAft>
                      </a:pP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Needs Significant Model Rewrite</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3058452506"/>
                  </a:ext>
                </a:extLst>
              </a:tr>
              <a:tr h="389777">
                <a:tc>
                  <a:txBody>
                    <a:bodyPr/>
                    <a:lstStyle/>
                    <a:p>
                      <a:pPr algn="ctr" fontAlgn="b">
                        <a:spcBef>
                          <a:spcPts val="0"/>
                        </a:spcBef>
                        <a:spcAft>
                          <a:spcPts val="0"/>
                        </a:spcAft>
                      </a:pPr>
                      <a:r>
                        <a:rPr lang="en-US" sz="1600" b="1"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a:solidFill>
                            <a:srgbClr val="000000"/>
                          </a:solidFill>
                          <a:effectLst/>
                          <a:latin typeface="Calibri" panose="020F0502020204030204" pitchFamily="34" charset="0"/>
                        </a:rPr>
                        <a:t> </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51490"/>
                  </a:ext>
                </a:extLst>
              </a:tr>
              <a:tr h="389777">
                <a:tc>
                  <a:txBody>
                    <a:bodyPr/>
                    <a:lstStyle/>
                    <a:p>
                      <a:pPr algn="ctr" fontAlgn="b">
                        <a:spcBef>
                          <a:spcPts val="0"/>
                        </a:spcBef>
                        <a:spcAft>
                          <a:spcPts val="0"/>
                        </a:spcAft>
                      </a:pPr>
                      <a:r>
                        <a:rPr lang="en-US" sz="1600" b="1" i="1" u="none" strike="noStrike">
                          <a:solidFill>
                            <a:srgbClr val="000000"/>
                          </a:solidFill>
                          <a:effectLst/>
                          <a:latin typeface="Calibri" panose="020F0502020204030204" pitchFamily="34" charset="0"/>
                        </a:rPr>
                        <a:t>ZeRO</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1"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1" u="none" strike="noStrike">
                          <a:solidFill>
                            <a:srgbClr val="000000"/>
                          </a:solidFill>
                          <a:effectLst/>
                          <a:latin typeface="Calibri" panose="020F0502020204030204" pitchFamily="34" charset="0"/>
                        </a:rPr>
                        <a:t>&gt; 1000</a:t>
                      </a:r>
                      <a:endParaRPr lang="en-US" sz="1600" b="0" i="0" u="none" strike="noStrike">
                        <a:effectLst/>
                        <a:latin typeface="Arial" panose="020B0604020202020204" pitchFamily="34" charset="0"/>
                      </a:endParaRP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Very Good</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spcBef>
                          <a:spcPts val="0"/>
                        </a:spcBef>
                        <a:spcAft>
                          <a:spcPts val="0"/>
                        </a:spcAft>
                      </a:pPr>
                      <a:r>
                        <a:rPr lang="en-US" sz="1600" b="0" i="0" u="none" strike="noStrike">
                          <a:effectLst/>
                          <a:latin typeface="Arial" panose="020B0604020202020204" pitchFamily="34" charset="0"/>
                        </a:rPr>
                        <a:t>Great</a:t>
                      </a:r>
                    </a:p>
                  </a:txBody>
                  <a:tcPr marL="7139" marR="7139" marT="71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3604146539"/>
                  </a:ext>
                </a:extLst>
              </a:tr>
            </a:tbl>
          </a:graphicData>
        </a:graphic>
      </p:graphicFrame>
      <p:sp>
        <p:nvSpPr>
          <p:cNvPr id="6" name="TextBox 5">
            <a:extLst>
              <a:ext uri="{FF2B5EF4-FFF2-40B4-BE49-F238E27FC236}">
                <a16:creationId xmlns:a16="http://schemas.microsoft.com/office/drawing/2014/main" id="{8A454937-0E0B-4279-92C4-C502A05A4868}"/>
              </a:ext>
            </a:extLst>
          </p:cNvPr>
          <p:cNvSpPr txBox="1"/>
          <p:nvPr/>
        </p:nvSpPr>
        <p:spPr>
          <a:xfrm>
            <a:off x="5138928" y="457793"/>
            <a:ext cx="6096000" cy="923330"/>
          </a:xfrm>
          <a:prstGeom prst="rect">
            <a:avLst/>
          </a:prstGeom>
          <a:noFill/>
        </p:spPr>
        <p:txBody>
          <a:bodyPr wrap="square">
            <a:spAutoFit/>
          </a:bodyPr>
          <a:lstStyle/>
          <a:p>
            <a:pPr lvl="0"/>
            <a:r>
              <a:rPr lang="en-US"/>
              <a:t>Democratization of large model training requires easy to use solutions that can support large model sizes and parallelism degree while remaining highly efficient </a:t>
            </a:r>
          </a:p>
        </p:txBody>
      </p:sp>
      <p:sp>
        <p:nvSpPr>
          <p:cNvPr id="3" name="Rectangle 2">
            <a:extLst>
              <a:ext uri="{FF2B5EF4-FFF2-40B4-BE49-F238E27FC236}">
                <a16:creationId xmlns:a16="http://schemas.microsoft.com/office/drawing/2014/main" id="{D3D3CF2B-D425-4B7C-856D-CD691E01496C}"/>
              </a:ext>
            </a:extLst>
          </p:cNvPr>
          <p:cNvSpPr/>
          <p:nvPr/>
        </p:nvSpPr>
        <p:spPr>
          <a:xfrm>
            <a:off x="986061" y="5583343"/>
            <a:ext cx="10040112" cy="816864"/>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4696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10.xml><?xml version="1.0" encoding="utf-8"?>
<p:tagLst xmlns:a="http://schemas.openxmlformats.org/drawingml/2006/main" xmlns:r="http://schemas.openxmlformats.org/officeDocument/2006/relationships" xmlns:p="http://schemas.openxmlformats.org/presentationml/2006/main">
  <p:tag name="TIMING" val="|0.3|25.9|23.3"/>
</p:tagLst>
</file>

<file path=ppt/tags/tag11.xml><?xml version="1.0" encoding="utf-8"?>
<p:tagLst xmlns:a="http://schemas.openxmlformats.org/drawingml/2006/main" xmlns:r="http://schemas.openxmlformats.org/officeDocument/2006/relationships" xmlns:p="http://schemas.openxmlformats.org/presentationml/2006/main">
  <p:tag name="TIMING" val="|31|23.5|21.8"/>
</p:tagLst>
</file>

<file path=ppt/tags/tag12.xml><?xml version="1.0" encoding="utf-8"?>
<p:tagLst xmlns:a="http://schemas.openxmlformats.org/drawingml/2006/main" xmlns:r="http://schemas.openxmlformats.org/officeDocument/2006/relationships" xmlns:p="http://schemas.openxmlformats.org/presentationml/2006/main">
  <p:tag name="TIMING" val="|7.2"/>
</p:tagLst>
</file>

<file path=ppt/tags/tag2.xml><?xml version="1.0" encoding="utf-8"?>
<p:tagLst xmlns:a="http://schemas.openxmlformats.org/drawingml/2006/main" xmlns:r="http://schemas.openxmlformats.org/officeDocument/2006/relationships" xmlns:p="http://schemas.openxmlformats.org/presentationml/2006/main">
  <p:tag name="TIMING" val="|19"/>
</p:tagLst>
</file>

<file path=ppt/tags/tag3.xml><?xml version="1.0" encoding="utf-8"?>
<p:tagLst xmlns:a="http://schemas.openxmlformats.org/drawingml/2006/main" xmlns:r="http://schemas.openxmlformats.org/officeDocument/2006/relationships" xmlns:p="http://schemas.openxmlformats.org/presentationml/2006/main">
  <p:tag name="TIMING" val="|21.3"/>
</p:tagLst>
</file>

<file path=ppt/tags/tag4.xml><?xml version="1.0" encoding="utf-8"?>
<p:tagLst xmlns:a="http://schemas.openxmlformats.org/drawingml/2006/main" xmlns:r="http://schemas.openxmlformats.org/officeDocument/2006/relationships" xmlns:p="http://schemas.openxmlformats.org/presentationml/2006/main">
  <p:tag name="TIMING" val="|20.7|9.4|6.7|14.4"/>
</p:tagLst>
</file>

<file path=ppt/tags/tag5.xml><?xml version="1.0" encoding="utf-8"?>
<p:tagLst xmlns:a="http://schemas.openxmlformats.org/drawingml/2006/main" xmlns:r="http://schemas.openxmlformats.org/officeDocument/2006/relationships" xmlns:p="http://schemas.openxmlformats.org/presentationml/2006/main">
  <p:tag name="TIMING" val="|34|10|4.7"/>
</p:tagLst>
</file>

<file path=ppt/tags/tag6.xml><?xml version="1.0" encoding="utf-8"?>
<p:tagLst xmlns:a="http://schemas.openxmlformats.org/drawingml/2006/main" xmlns:r="http://schemas.openxmlformats.org/officeDocument/2006/relationships" xmlns:p="http://schemas.openxmlformats.org/presentationml/2006/main">
  <p:tag name="TIMING" val="|15.4"/>
</p:tagLst>
</file>

<file path=ppt/tags/tag7.xml><?xml version="1.0" encoding="utf-8"?>
<p:tagLst xmlns:a="http://schemas.openxmlformats.org/drawingml/2006/main" xmlns:r="http://schemas.openxmlformats.org/officeDocument/2006/relationships" xmlns:p="http://schemas.openxmlformats.org/presentationml/2006/main">
  <p:tag name="TIMING" val="|14.5|41.6"/>
</p:tagLst>
</file>

<file path=ppt/tags/tag8.xml><?xml version="1.0" encoding="utf-8"?>
<p:tagLst xmlns:a="http://schemas.openxmlformats.org/drawingml/2006/main" xmlns:r="http://schemas.openxmlformats.org/officeDocument/2006/relationships" xmlns:p="http://schemas.openxmlformats.org/presentationml/2006/main">
  <p:tag name="TIMING" val="|23.9|12.9|9.4|19.4"/>
</p:tagLst>
</file>

<file path=ppt/tags/tag9.xml><?xml version="1.0" encoding="utf-8"?>
<p:tagLst xmlns:a="http://schemas.openxmlformats.org/drawingml/2006/main" xmlns:r="http://schemas.openxmlformats.org/officeDocument/2006/relationships" xmlns:p="http://schemas.openxmlformats.org/presentationml/2006/main">
  <p:tag name="TIMING" val="|3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7524</Words>
  <Application>Microsoft Office PowerPoint</Application>
  <PresentationFormat>Widescreen</PresentationFormat>
  <Paragraphs>1444</Paragraphs>
  <Slides>78</Slides>
  <Notes>51</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Roboto</vt:lpstr>
      <vt:lpstr>Office Theme</vt:lpstr>
      <vt:lpstr>Large Scale Memory Efficient Learning w. ZeRO and DeepSpeed</vt:lpstr>
      <vt:lpstr>PowerPoint Presentation</vt:lpstr>
      <vt:lpstr>Outline</vt:lpstr>
      <vt:lpstr>ZeRO: Memory Optimizations Toward Training Trillion Parameter Models</vt:lpstr>
      <vt:lpstr>Outline</vt:lpstr>
      <vt:lpstr>Why large model training? </vt:lpstr>
      <vt:lpstr>State-of-art and its limitations</vt:lpstr>
      <vt:lpstr>ZeRO: Overview</vt:lpstr>
      <vt:lpstr>Motivation</vt:lpstr>
      <vt:lpstr>DeepSpeed/ZeRO Usability</vt:lpstr>
      <vt:lpstr>ZeRO: Overview</vt:lpstr>
      <vt:lpstr>Outline</vt:lpstr>
      <vt:lpstr>Distributed Data Parallel Training Overview </vt:lpstr>
      <vt:lpstr>Understanding Memory Consumption </vt:lpstr>
      <vt:lpstr>PowerPoint Presentation</vt:lpstr>
      <vt:lpstr>PowerPoint Presentation</vt:lpstr>
      <vt:lpstr>PowerPoint Presentation</vt:lpstr>
      <vt:lpstr>PowerPoint Presentation</vt:lpstr>
      <vt:lpstr>PowerPoint Presentation</vt:lpstr>
      <vt:lpstr>Outline</vt:lpstr>
      <vt:lpstr>ZeRO-DP: ZeRO powered Data Parallelism</vt:lpstr>
      <vt:lpstr>ZeRO-DP: ZeRO powered Data Parallelism</vt:lpstr>
      <vt:lpstr>ZeRO-DP: ZeRO powered Data Parallelism</vt:lpstr>
      <vt:lpstr>ZeRO-DP: ZeRO powered Data Parallelism</vt:lpstr>
      <vt:lpstr>ZeRO-DP: ZeRO powered Data Parallelism</vt:lpstr>
      <vt:lpstr>ZeRO-DP : Stage 3 Forward Propagation</vt:lpstr>
      <vt:lpstr>ZeRO-DP : Stage 3 Backward Propagation</vt:lpstr>
      <vt:lpstr>ZeRO-DP : Stage 3 Optimizer Step</vt:lpstr>
      <vt:lpstr>ZeRO-DP: Memory Savings</vt:lpstr>
      <vt:lpstr>ZeRO-DP: Memory Savings</vt:lpstr>
      <vt:lpstr>ZeRO-DP: Memory Savings</vt:lpstr>
      <vt:lpstr>ZeRO-DP: Communication Volume</vt:lpstr>
      <vt:lpstr>Outline</vt:lpstr>
      <vt:lpstr>ZeRO Implementation + Evaluation</vt:lpstr>
      <vt:lpstr>Hardware</vt:lpstr>
      <vt:lpstr>ZeRO Throughput Improvements</vt:lpstr>
      <vt:lpstr>Superlinear speed-up</vt:lpstr>
      <vt:lpstr>Turing-NLG 17B Training</vt:lpstr>
      <vt:lpstr>ZeRO-Offload: Democratizing Billion-Scale Model Training</vt:lpstr>
      <vt:lpstr>Billon-Scale Model Training - Scale Out Large Model Training</vt:lpstr>
      <vt:lpstr>Billon-Scale Model Training - Scale Out Large Model Training</vt:lpstr>
      <vt:lpstr>Billon-Scale Model Training - Scale Up Large Model Training</vt:lpstr>
      <vt:lpstr>ZeRO-Offload: Democratizing Billion-Scale Model Training </vt:lpstr>
      <vt:lpstr>Mixed-precision Training</vt:lpstr>
      <vt:lpstr>Mixed-precision Training</vt:lpstr>
      <vt:lpstr>Mixed-precision training</vt:lpstr>
      <vt:lpstr>Offload Strategy</vt:lpstr>
      <vt:lpstr>Offload Strategy</vt:lpstr>
      <vt:lpstr>Offload Strategy</vt:lpstr>
      <vt:lpstr>ZeRO-Offload enables large model training by offloading data and compute to CPU</vt:lpstr>
      <vt:lpstr>Unique Optimal Offload Strategy</vt:lpstr>
      <vt:lpstr>ZeRO-Offload Single GPU Schedule</vt:lpstr>
      <vt:lpstr>ZeRO-Offload Single GPU Schedule</vt:lpstr>
      <vt:lpstr>ZeRO-Offload Single GPU Schedule</vt:lpstr>
      <vt:lpstr>ZeRO-Offload Single GPU Schedule</vt:lpstr>
      <vt:lpstr>Optimized CPU Execution</vt:lpstr>
      <vt:lpstr>Evaluation</vt:lpstr>
      <vt:lpstr>Model Scale</vt:lpstr>
      <vt:lpstr>Training Throughput – Multiple GPUs</vt:lpstr>
      <vt:lpstr>Training Throughput – Multiple GPUs</vt:lpstr>
      <vt:lpstr>Throughput Scalability</vt:lpstr>
      <vt:lpstr>Summary</vt:lpstr>
      <vt:lpstr>PowerPoint Presentation</vt:lpstr>
      <vt:lpstr>Large model training landscape</vt:lpstr>
      <vt:lpstr>Beyond the GPU Memory</vt:lpstr>
      <vt:lpstr>How to leverage non-GPU memory?</vt:lpstr>
      <vt:lpstr>ZeRO with CPU/NVME Offload</vt:lpstr>
      <vt:lpstr>Efficiency as a function of bandwidth</vt:lpstr>
      <vt:lpstr>ZeRO with CPU/NVME Offload</vt:lpstr>
      <vt:lpstr>ZeRO-Infinity</vt:lpstr>
      <vt:lpstr>PowerPoint Presentation</vt:lpstr>
      <vt:lpstr>Powerful Optimizations in ZeRO-Infinity</vt:lpstr>
      <vt:lpstr>Large model training landscape today</vt:lpstr>
      <vt:lpstr>Redefining the landscape with ZeRO-Infinity</vt:lpstr>
      <vt:lpstr>PowerPoint Presentation</vt:lpstr>
      <vt:lpstr>Large model training landscape with DeepSpeed</vt:lpstr>
      <vt:lpstr>Extra reading/resources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Scale Memory Efficient Learning w. ZeRO and DeepSpeed</dc:title>
  <dc:creator>Samyam Rajbhandari</dc:creator>
  <cp:lastModifiedBy>Samyam Rajbhandari</cp:lastModifiedBy>
  <cp:revision>1</cp:revision>
  <dcterms:created xsi:type="dcterms:W3CDTF">2022-02-15T17:49:07Z</dcterms:created>
  <dcterms:modified xsi:type="dcterms:W3CDTF">2022-02-15T17:49:43Z</dcterms:modified>
</cp:coreProperties>
</file>